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65" r:id="rId3"/>
    <p:sldId id="258" r:id="rId4"/>
    <p:sldId id="268" r:id="rId5"/>
    <p:sldId id="270" r:id="rId6"/>
    <p:sldId id="271" r:id="rId7"/>
    <p:sldId id="269" r:id="rId8"/>
    <p:sldId id="257" r:id="rId9"/>
    <p:sldId id="260" r:id="rId10"/>
    <p:sldId id="261" r:id="rId11"/>
    <p:sldId id="266" r:id="rId12"/>
    <p:sldId id="272" r:id="rId13"/>
    <p:sldId id="267" r:id="rId14"/>
    <p:sldId id="264" r:id="rId15"/>
    <p:sldId id="262"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99" d="100"/>
          <a:sy n="99" d="100"/>
        </p:scale>
        <p:origin x="84" y="2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790E641-A2CC-4CD0-8478-16D2B3479F16}" type="datetimeFigureOut">
              <a:rPr lang="en-US" smtClean="0"/>
              <a:t>3/6/2016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68C722C-28FC-4767-8AF3-346701080FF7}" type="slidenum">
              <a:rPr lang="en-US" smtClean="0"/>
              <a:t>‹#›</a:t>
            </a:fld>
            <a:endParaRPr lang="en-US"/>
          </a:p>
        </p:txBody>
      </p:sp>
    </p:spTree>
    <p:extLst>
      <p:ext uri="{BB962C8B-B14F-4D97-AF65-F5344CB8AC3E}">
        <p14:creationId xmlns:p14="http://schemas.microsoft.com/office/powerpoint/2010/main" val="2067872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EA69722-11C9-415F-B705-051C37150DBD}" type="datetimeFigureOut">
              <a:rPr lang="en-GB" smtClean="0"/>
              <a:t>06/03/2016</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865C5C-FBCD-4243-BDE9-C06211B711F1}" type="slidenum">
              <a:rPr lang="en-GB" smtClean="0"/>
              <a:t>‹#›</a:t>
            </a:fld>
            <a:endParaRPr lang="en-GB"/>
          </a:p>
        </p:txBody>
      </p:sp>
    </p:spTree>
    <p:extLst>
      <p:ext uri="{BB962C8B-B14F-4D97-AF65-F5344CB8AC3E}">
        <p14:creationId xmlns:p14="http://schemas.microsoft.com/office/powerpoint/2010/main" val="2825642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865C5C-FBCD-4243-BDE9-C06211B711F1}" type="slidenum">
              <a:rPr lang="en-GB" smtClean="0"/>
              <a:t>1</a:t>
            </a:fld>
            <a:endParaRPr lang="en-GB"/>
          </a:p>
        </p:txBody>
      </p:sp>
    </p:spTree>
    <p:extLst>
      <p:ext uri="{BB962C8B-B14F-4D97-AF65-F5344CB8AC3E}">
        <p14:creationId xmlns:p14="http://schemas.microsoft.com/office/powerpoint/2010/main" val="98259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A2EC375-9F6C-4768-BCB8-CAB308CC466D}" type="datetime1">
              <a:rPr lang="en-GB" smtClean="0"/>
              <a:t>06/03/2016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132423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2A942F-910C-4FD3-AC54-196F0B067268}" type="datetime1">
              <a:rPr lang="en-GB" smtClean="0"/>
              <a:t>06/03/2016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408577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19D699-D1CF-4943-AE91-9AF9F5E6A904}" type="datetime1">
              <a:rPr lang="en-GB" smtClean="0"/>
              <a:t>06/03/2016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295129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8FF3F6-F11B-4DEC-BACB-39904BAE3691}" type="datetime1">
              <a:rPr lang="en-GB" smtClean="0"/>
              <a:t>06/03/2016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10136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A71102-AA5D-4A82-92F3-D7601F7D761C}" type="datetime1">
              <a:rPr lang="en-GB" smtClean="0"/>
              <a:t>06/03/2016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40540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3D0D19-17BD-414D-A397-48F343ECA443}" type="datetime1">
              <a:rPr lang="en-GB" smtClean="0"/>
              <a:t>06/03/2016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67745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450A7B8-1B2F-4376-B919-C0F5329A3244}" type="datetime1">
              <a:rPr lang="en-GB" smtClean="0"/>
              <a:t>06/03/2016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276721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FCA86F1-8CCD-4208-ACA8-C91CFF051312}" type="datetime1">
              <a:rPr lang="en-GB" smtClean="0"/>
              <a:t>06/03/2016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983581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7ADB2-CD02-4DBF-ABE5-AC2685221537}" type="datetime1">
              <a:rPr lang="en-GB" smtClean="0"/>
              <a:t>06/03/2016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205823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1C923-0113-4DA2-B018-F2D20D90D580}" type="datetime1">
              <a:rPr lang="en-GB" smtClean="0"/>
              <a:t>06/03/2016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134577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609706-C7D0-47B5-9DA0-D17334AE31B9}" type="datetime1">
              <a:rPr lang="en-GB" smtClean="0"/>
              <a:t>06/03/2016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E64D9C-0F87-499E-9CC5-B1133E157744}" type="slidenum">
              <a:rPr lang="en-GB" smtClean="0"/>
              <a:t>‹#›</a:t>
            </a:fld>
            <a:endParaRPr lang="en-GB"/>
          </a:p>
        </p:txBody>
      </p:sp>
    </p:spTree>
    <p:extLst>
      <p:ext uri="{BB962C8B-B14F-4D97-AF65-F5344CB8AC3E}">
        <p14:creationId xmlns:p14="http://schemas.microsoft.com/office/powerpoint/2010/main" val="255251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2BBFC-4388-4053-8318-EA5CA05BB2C7}" type="datetime1">
              <a:rPr lang="en-GB" smtClean="0"/>
              <a:t>06/03/2016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64D9C-0F87-499E-9CC5-B1133E157744}" type="slidenum">
              <a:rPr lang="en-GB" smtClean="0"/>
              <a:t>‹#›</a:t>
            </a:fld>
            <a:endParaRPr lang="en-GB"/>
          </a:p>
        </p:txBody>
      </p:sp>
    </p:spTree>
    <p:extLst>
      <p:ext uri="{BB962C8B-B14F-4D97-AF65-F5344CB8AC3E}">
        <p14:creationId xmlns:p14="http://schemas.microsoft.com/office/powerpoint/2010/main" val="2113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Social Development Sector</a:t>
            </a:r>
            <a:endParaRPr lang="en-GB" dirty="0"/>
          </a:p>
        </p:txBody>
      </p:sp>
      <p:sp>
        <p:nvSpPr>
          <p:cNvPr id="3" name="Subtitle 2"/>
          <p:cNvSpPr>
            <a:spLocks noGrp="1"/>
          </p:cNvSpPr>
          <p:nvPr>
            <p:ph type="subTitle" idx="1"/>
          </p:nvPr>
        </p:nvSpPr>
        <p:spPr/>
        <p:txBody>
          <a:bodyPr>
            <a:normAutofit lnSpcReduction="10000"/>
          </a:bodyPr>
          <a:lstStyle/>
          <a:p>
            <a:r>
              <a:rPr lang="en-GB" dirty="0"/>
              <a:t>Overview of </a:t>
            </a:r>
          </a:p>
          <a:p>
            <a:r>
              <a:rPr lang="en-GB" dirty="0"/>
              <a:t>2016/17 Grant and Budget Guidelines</a:t>
            </a:r>
          </a:p>
          <a:p>
            <a:endParaRPr lang="en-GB" dirty="0"/>
          </a:p>
          <a:p>
            <a:r>
              <a:rPr lang="en-GB" dirty="0"/>
              <a:t>Ministry of Gender, Labour and Social Development</a:t>
            </a:r>
          </a:p>
        </p:txBody>
      </p:sp>
      <p:pic>
        <p:nvPicPr>
          <p:cNvPr id="1026" name="Picture 2" descr="https://upload.wikimedia.org/wikipedia/commons/thumb/1/15/Coat_of_arms_of_the_Republic_of_Uganda.svg/2000px-Coat_of_arms_of_the_Republic_of_Ugan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1938" y="346508"/>
            <a:ext cx="1782607" cy="191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55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7.0 Service Delivery Units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834410"/>
              </p:ext>
            </p:extLst>
          </p:nvPr>
        </p:nvGraphicFramePr>
        <p:xfrm>
          <a:off x="795997" y="1659991"/>
          <a:ext cx="10515600" cy="4084272"/>
        </p:xfrm>
        <a:graphic>
          <a:graphicData uri="http://schemas.openxmlformats.org/drawingml/2006/table">
            <a:tbl>
              <a:tblPr firstRow="1" bandRow="1">
                <a:tableStyleId>{5C22544A-7EE6-4342-B048-85BDC9FD1C3A}</a:tableStyleId>
              </a:tblPr>
              <a:tblGrid>
                <a:gridCol w="2303338">
                  <a:extLst>
                    <a:ext uri="{9D8B030D-6E8A-4147-A177-3AD203B41FA5}">
                      <a16:colId xmlns:a16="http://schemas.microsoft.com/office/drawing/2014/main" val="2487709331"/>
                    </a:ext>
                  </a:extLst>
                </a:gridCol>
                <a:gridCol w="8212262">
                  <a:extLst>
                    <a:ext uri="{9D8B030D-6E8A-4147-A177-3AD203B41FA5}">
                      <a16:colId xmlns:a16="http://schemas.microsoft.com/office/drawing/2014/main" val="3286678036"/>
                    </a:ext>
                  </a:extLst>
                </a:gridCol>
              </a:tblGrid>
              <a:tr h="359591">
                <a:tc>
                  <a:txBody>
                    <a:bodyPr/>
                    <a:lstStyle/>
                    <a:p>
                      <a:r>
                        <a:rPr lang="en-GB" sz="1800" dirty="0"/>
                        <a:t>Area</a:t>
                      </a:r>
                    </a:p>
                  </a:txBody>
                  <a:tcPr/>
                </a:tc>
                <a:tc>
                  <a:txBody>
                    <a:bodyPr/>
                    <a:lstStyle/>
                    <a:p>
                      <a:r>
                        <a:rPr lang="en-GB" sz="1800" dirty="0"/>
                        <a:t>Requirement</a:t>
                      </a:r>
                    </a:p>
                  </a:txBody>
                  <a:tcPr/>
                </a:tc>
                <a:extLst>
                  <a:ext uri="{0D108BD9-81ED-4DB2-BD59-A6C34878D82A}">
                    <a16:rowId xmlns:a16="http://schemas.microsoft.com/office/drawing/2014/main" val="2884673342"/>
                  </a:ext>
                </a:extLst>
              </a:tr>
              <a:tr h="653642">
                <a:tc>
                  <a:txBody>
                    <a:bodyPr/>
                    <a:lstStyle/>
                    <a:p>
                      <a:pPr marL="0" marR="0">
                        <a:lnSpc>
                          <a:spcPct val="107000"/>
                        </a:lnSpc>
                        <a:spcBef>
                          <a:spcPts val="0"/>
                        </a:spcBef>
                        <a:spcAft>
                          <a:spcPts val="1440"/>
                        </a:spcAft>
                        <a:tabLst>
                          <a:tab pos="278130" algn="l"/>
                        </a:tabLst>
                      </a:pPr>
                      <a:r>
                        <a:rPr lang="en-GB" sz="2000" dirty="0">
                          <a:effectLst/>
                          <a:latin typeface="Calibri"/>
                          <a:ea typeface="Calibri"/>
                          <a:cs typeface="Times New Roman"/>
                        </a:rPr>
                        <a:t>Narrative and performance contract</a:t>
                      </a:r>
                      <a:endParaRPr lang="en-US" sz="2000" dirty="0">
                        <a:effectLst/>
                        <a:latin typeface="Calibri"/>
                        <a:ea typeface="Calibri"/>
                        <a:cs typeface="Times New Roman"/>
                      </a:endParaRPr>
                    </a:p>
                  </a:txBody>
                  <a:tcPr marL="68580" marR="68580" marT="0" marB="0"/>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The budget narrative summarises information on revenue, expenditure and key outputs in the performance contract.</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177192533"/>
                  </a:ext>
                </a:extLst>
              </a:tr>
              <a:tr h="1138380">
                <a:tc>
                  <a:txBody>
                    <a:bodyPr/>
                    <a:lstStyle/>
                    <a:p>
                      <a:pPr marL="0" marR="0">
                        <a:lnSpc>
                          <a:spcPct val="107000"/>
                        </a:lnSpc>
                        <a:spcBef>
                          <a:spcPts val="0"/>
                        </a:spcBef>
                        <a:spcAft>
                          <a:spcPts val="1440"/>
                        </a:spcAft>
                        <a:tabLst>
                          <a:tab pos="278130" algn="l"/>
                        </a:tabLst>
                      </a:pPr>
                      <a:r>
                        <a:rPr lang="en-GB" sz="2000" dirty="0">
                          <a:effectLst/>
                          <a:latin typeface="Calibri"/>
                          <a:ea typeface="Calibri"/>
                          <a:cs typeface="Times New Roman"/>
                        </a:rPr>
                        <a:t>Overview of Work plan  Revenues and Expenditure</a:t>
                      </a:r>
                      <a:endParaRPr lang="en-US" sz="2000" dirty="0">
                        <a:effectLst/>
                        <a:latin typeface="Calibri"/>
                        <a:ea typeface="Calibri"/>
                        <a:cs typeface="Times New Roman"/>
                      </a:endParaRPr>
                    </a:p>
                  </a:txBody>
                  <a:tcPr marL="68580" marR="68580" marT="0" marB="0"/>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Total Work plan revenues and expenditures balance and are divided correctly between wage, non-wage recurrent, </a:t>
                      </a:r>
                      <a:r>
                        <a:rPr lang="en-GB" sz="2000" dirty="0" err="1">
                          <a:effectLst/>
                          <a:latin typeface="Calibri"/>
                          <a:ea typeface="Calibri"/>
                          <a:cs typeface="Times New Roman"/>
                        </a:rPr>
                        <a:t>GoU</a:t>
                      </a:r>
                      <a:r>
                        <a:rPr lang="en-GB" sz="2000" dirty="0">
                          <a:effectLst/>
                          <a:latin typeface="Calibri"/>
                          <a:ea typeface="Calibri"/>
                          <a:cs typeface="Times New Roman"/>
                        </a:rPr>
                        <a:t> and donor development.</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73068694"/>
                  </a:ext>
                </a:extLst>
              </a:tr>
              <a:tr h="1138380">
                <a:tc>
                  <a:txBody>
                    <a:bodyPr/>
                    <a:lstStyle/>
                    <a:p>
                      <a:pPr marL="0" marR="0" indent="0" algn="l" defTabSz="914400" rtl="0" eaLnBrk="1" fontAlgn="auto" latinLnBrk="0" hangingPunct="1">
                        <a:lnSpc>
                          <a:spcPct val="107000"/>
                        </a:lnSpc>
                        <a:spcBef>
                          <a:spcPts val="0"/>
                        </a:spcBef>
                        <a:spcAft>
                          <a:spcPts val="1440"/>
                        </a:spcAft>
                        <a:buClrTx/>
                        <a:buSzTx/>
                        <a:buFontTx/>
                        <a:buNone/>
                        <a:tabLst>
                          <a:tab pos="278130" algn="l"/>
                        </a:tabLst>
                        <a:defRPr/>
                      </a:pPr>
                      <a:r>
                        <a:rPr lang="en-GB" sz="2000" dirty="0">
                          <a:effectLst/>
                          <a:latin typeface="+mn-lt"/>
                          <a:ea typeface="Calibri"/>
                          <a:cs typeface="Times New Roman"/>
                        </a:rPr>
                        <a:t>Salaries and Related Costs</a:t>
                      </a:r>
                      <a:endParaRPr lang="en-US" sz="2000" dirty="0">
                        <a:effectLst/>
                        <a:latin typeface="+mn-lt"/>
                        <a:ea typeface="Calibri"/>
                        <a:cs typeface="Times New Roman"/>
                      </a:endParaRPr>
                    </a:p>
                    <a:p>
                      <a:pPr marL="0" marR="0">
                        <a:lnSpc>
                          <a:spcPct val="107000"/>
                        </a:lnSpc>
                        <a:spcBef>
                          <a:spcPts val="0"/>
                        </a:spcBef>
                        <a:spcAft>
                          <a:spcPts val="1440"/>
                        </a:spcAft>
                        <a:tabLst>
                          <a:tab pos="278130" algn="l"/>
                        </a:tabLst>
                      </a:pPr>
                      <a:endParaRPr lang="en-US" sz="2000" dirty="0">
                        <a:effectLst/>
                        <a:latin typeface="Calibri"/>
                        <a:ea typeface="Calibri"/>
                        <a:cs typeface="Times New Roman"/>
                      </a:endParaRPr>
                    </a:p>
                  </a:txBody>
                  <a:tcPr marL="68580" marR="68580" marT="0" marB="0"/>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mn-lt"/>
                          <a:ea typeface="Calibri"/>
                          <a:cs typeface="Times New Roman"/>
                        </a:rPr>
                        <a:t>Salaries of permanent staff must not exceed the overall staff and budget ceilings, </a:t>
                      </a:r>
                      <a:endParaRPr lang="en-US" sz="2000" dirty="0">
                        <a:effectLst/>
                        <a:latin typeface="+mn-lt"/>
                        <a:ea typeface="Calibri"/>
                        <a:cs typeface="Times New Roman"/>
                      </a:endParaRPr>
                    </a:p>
                    <a:p>
                      <a:pPr marL="342900" marR="0" lvl="0" indent="-342900">
                        <a:lnSpc>
                          <a:spcPct val="107000"/>
                        </a:lnSpc>
                        <a:spcBef>
                          <a:spcPts val="0"/>
                        </a:spcBef>
                        <a:spcAft>
                          <a:spcPts val="0"/>
                        </a:spcAft>
                        <a:buFont typeface="Symbol"/>
                        <a:buChar char=""/>
                        <a:tabLst>
                          <a:tab pos="175895" algn="l"/>
                        </a:tabLst>
                      </a:pPr>
                      <a:r>
                        <a:rPr lang="en-GB" sz="2000" dirty="0">
                          <a:effectLst/>
                          <a:latin typeface="+mn-lt"/>
                          <a:ea typeface="Calibri"/>
                          <a:cs typeface="Times New Roman"/>
                        </a:rPr>
                        <a:t>Salaries must be funded from the unconditional wage grant.</a:t>
                      </a:r>
                      <a:endParaRPr lang="en-US" sz="2000" dirty="0">
                        <a:effectLst/>
                        <a:latin typeface="+mn-lt"/>
                        <a:ea typeface="Calibri"/>
                        <a:cs typeface="Times New Roman"/>
                      </a:endParaRPr>
                    </a:p>
                    <a:p>
                      <a:pPr marL="342900" marR="0" lvl="0" indent="-342900">
                        <a:lnSpc>
                          <a:spcPct val="107000"/>
                        </a:lnSpc>
                        <a:spcBef>
                          <a:spcPts val="0"/>
                        </a:spcBef>
                        <a:spcAft>
                          <a:spcPts val="0"/>
                        </a:spcAft>
                        <a:buFont typeface="Symbol"/>
                        <a:buChar char=""/>
                        <a:tabLst>
                          <a:tab pos="175895" algn="l"/>
                        </a:tabLst>
                      </a:pPr>
                      <a:r>
                        <a:rPr lang="en-GB" sz="2000" dirty="0">
                          <a:effectLst/>
                          <a:latin typeface="+mn-lt"/>
                          <a:ea typeface="Calibri"/>
                          <a:cs typeface="Times New Roman"/>
                        </a:rPr>
                        <a:t>Salary allocations to for permanent staff must be according to the filled posts within the approved structure, recruitment plan and salary scales.</a:t>
                      </a:r>
                      <a:endParaRPr lang="en-US" sz="2000" dirty="0">
                        <a:effectLst/>
                        <a:latin typeface="+mn-lt"/>
                        <a:ea typeface="Calibri"/>
                        <a:cs typeface="Times New Roman"/>
                      </a:endParaRPr>
                    </a:p>
                  </a:txBody>
                  <a:tcPr marL="68580" marR="68580" marT="0" marB="0"/>
                </a:tc>
                <a:extLst>
                  <a:ext uri="{0D108BD9-81ED-4DB2-BD59-A6C34878D82A}">
                    <a16:rowId xmlns:a16="http://schemas.microsoft.com/office/drawing/2014/main" val="1944311433"/>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10</a:t>
            </a:fld>
            <a:endParaRPr lang="en-GB"/>
          </a:p>
        </p:txBody>
      </p:sp>
    </p:spTree>
    <p:extLst>
      <p:ext uri="{BB962C8B-B14F-4D97-AF65-F5344CB8AC3E}">
        <p14:creationId xmlns:p14="http://schemas.microsoft.com/office/powerpoint/2010/main" val="2867262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543"/>
            <a:ext cx="10515600" cy="703384"/>
          </a:xfrm>
        </p:spPr>
        <p:txBody>
          <a:bodyPr>
            <a:normAutofit/>
          </a:bodyPr>
          <a:lstStyle/>
          <a:p>
            <a:r>
              <a:rPr lang="en-GB" dirty="0"/>
              <a:t>7. Service Delivery Units(cont.)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0347964"/>
              </p:ext>
            </p:extLst>
          </p:nvPr>
        </p:nvGraphicFramePr>
        <p:xfrm>
          <a:off x="309489" y="914402"/>
          <a:ext cx="11563643" cy="5506276"/>
        </p:xfrm>
        <a:graphic>
          <a:graphicData uri="http://schemas.openxmlformats.org/drawingml/2006/table">
            <a:tbl>
              <a:tblPr firstRow="1" bandRow="1">
                <a:tableStyleId>{5C22544A-7EE6-4342-B048-85BDC9FD1C3A}</a:tableStyleId>
              </a:tblPr>
              <a:tblGrid>
                <a:gridCol w="1840833">
                  <a:extLst>
                    <a:ext uri="{9D8B030D-6E8A-4147-A177-3AD203B41FA5}">
                      <a16:colId xmlns:a16="http://schemas.microsoft.com/office/drawing/2014/main" val="2487709331"/>
                    </a:ext>
                  </a:extLst>
                </a:gridCol>
                <a:gridCol w="9722810">
                  <a:extLst>
                    <a:ext uri="{9D8B030D-6E8A-4147-A177-3AD203B41FA5}">
                      <a16:colId xmlns:a16="http://schemas.microsoft.com/office/drawing/2014/main" val="3286678036"/>
                    </a:ext>
                  </a:extLst>
                </a:gridCol>
              </a:tblGrid>
              <a:tr h="383557">
                <a:tc>
                  <a:txBody>
                    <a:bodyPr/>
                    <a:lstStyle/>
                    <a:p>
                      <a:r>
                        <a:rPr lang="en-GB" sz="1800" dirty="0"/>
                        <a:t>Area</a:t>
                      </a:r>
                    </a:p>
                  </a:txBody>
                  <a:tcPr/>
                </a:tc>
                <a:tc>
                  <a:txBody>
                    <a:bodyPr/>
                    <a:lstStyle/>
                    <a:p>
                      <a:r>
                        <a:rPr lang="en-GB" sz="1800" dirty="0"/>
                        <a:t>Human Resource Requirements</a:t>
                      </a:r>
                    </a:p>
                  </a:txBody>
                  <a:tcPr/>
                </a:tc>
                <a:extLst>
                  <a:ext uri="{0D108BD9-81ED-4DB2-BD59-A6C34878D82A}">
                    <a16:rowId xmlns:a16="http://schemas.microsoft.com/office/drawing/2014/main" val="2884673342"/>
                  </a:ext>
                </a:extLst>
              </a:tr>
              <a:tr h="5122719">
                <a:tc>
                  <a:txBody>
                    <a:bodyPr/>
                    <a:lstStyle/>
                    <a:p>
                      <a:pPr marL="0" marR="0">
                        <a:lnSpc>
                          <a:spcPct val="107000"/>
                        </a:lnSpc>
                        <a:spcBef>
                          <a:spcPts val="0"/>
                        </a:spcBef>
                        <a:spcAft>
                          <a:spcPts val="1440"/>
                        </a:spcAft>
                        <a:tabLst>
                          <a:tab pos="278130" algn="l"/>
                        </a:tabLst>
                      </a:pPr>
                      <a:r>
                        <a:rPr lang="en-GB" sz="2000" dirty="0">
                          <a:effectLst/>
                          <a:latin typeface="Calibri"/>
                          <a:ea typeface="Calibri"/>
                          <a:cs typeface="Times New Roman"/>
                        </a:rPr>
                        <a:t>Salaries and Related Costs</a:t>
                      </a:r>
                      <a:endParaRPr lang="en-US" sz="2000" dirty="0">
                        <a:effectLst/>
                        <a:latin typeface="Calibri"/>
                        <a:ea typeface="Calibri"/>
                        <a:cs typeface="Times New Roman"/>
                      </a:endParaRPr>
                    </a:p>
                  </a:txBody>
                  <a:tcPr marL="68580" marR="68580" marT="0" marB="0"/>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Wage allocations must meet minimum staffing requirements.</a:t>
                      </a:r>
                      <a:endParaRPr lang="en-US" sz="2000" dirty="0">
                        <a:effectLst/>
                        <a:latin typeface="Calibri"/>
                        <a:ea typeface="Calibri"/>
                        <a:cs typeface="Times New Roman"/>
                      </a:endParaRPr>
                    </a:p>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District Head Quarters must budget for:</a:t>
                      </a:r>
                      <a:endParaRPr lang="en-US" sz="2000" dirty="0">
                        <a:effectLst/>
                        <a:latin typeface="Calibri"/>
                        <a:ea typeface="Calibri"/>
                        <a:cs typeface="Times New Roman"/>
                      </a:endParaRPr>
                    </a:p>
                    <a:p>
                      <a:pPr marL="742950" marR="0" lvl="1" indent="-285750" algn="l" defTabSz="914400" rtl="0" eaLnBrk="1" fontAlgn="auto" latinLnBrk="0" hangingPunct="1">
                        <a:lnSpc>
                          <a:spcPct val="107000"/>
                        </a:lnSpc>
                        <a:spcBef>
                          <a:spcPts val="0"/>
                        </a:spcBef>
                        <a:spcAft>
                          <a:spcPts val="0"/>
                        </a:spcAft>
                        <a:buClrTx/>
                        <a:buSzTx/>
                        <a:buFont typeface="Courier New"/>
                        <a:buChar char="o"/>
                        <a:tabLst>
                          <a:tab pos="175895" algn="l"/>
                        </a:tabLst>
                        <a:defRPr/>
                      </a:pPr>
                      <a:r>
                        <a:rPr lang="en-GB" sz="2000" dirty="0">
                          <a:effectLst/>
                          <a:latin typeface="+mn-lt"/>
                          <a:ea typeface="Calibri"/>
                          <a:cs typeface="Times New Roman"/>
                        </a:rPr>
                        <a:t>1 District Community Development Officer  </a:t>
                      </a:r>
                      <a:endParaRPr lang="en-US" sz="2000" dirty="0">
                        <a:effectLst/>
                        <a:latin typeface="+mn-lt"/>
                        <a:ea typeface="Calibri"/>
                        <a:cs typeface="Times New Roman"/>
                      </a:endParaRPr>
                    </a:p>
                    <a:p>
                      <a:pPr marL="742950" marR="0" lvl="1" indent="-285750">
                        <a:lnSpc>
                          <a:spcPct val="107000"/>
                        </a:lnSpc>
                        <a:spcBef>
                          <a:spcPts val="0"/>
                        </a:spcBef>
                        <a:spcAft>
                          <a:spcPts val="0"/>
                        </a:spcAft>
                        <a:buFont typeface="Courier New"/>
                        <a:buChar char="o"/>
                        <a:tabLst>
                          <a:tab pos="175895" algn="l"/>
                        </a:tabLst>
                      </a:pPr>
                      <a:r>
                        <a:rPr lang="en-GB" sz="2000" dirty="0">
                          <a:effectLst/>
                          <a:latin typeface="Calibri"/>
                          <a:ea typeface="Calibri"/>
                          <a:cs typeface="Times New Roman"/>
                        </a:rPr>
                        <a:t>2 Senior Community Development Officers</a:t>
                      </a:r>
                    </a:p>
                    <a:p>
                      <a:pPr marL="742950" marR="0" lvl="1" indent="-285750">
                        <a:lnSpc>
                          <a:spcPct val="107000"/>
                        </a:lnSpc>
                        <a:spcBef>
                          <a:spcPts val="0"/>
                        </a:spcBef>
                        <a:spcAft>
                          <a:spcPts val="0"/>
                        </a:spcAft>
                        <a:buFont typeface="Courier New"/>
                        <a:buChar char="o"/>
                        <a:tabLst>
                          <a:tab pos="175895" algn="l"/>
                        </a:tabLst>
                      </a:pPr>
                      <a:r>
                        <a:rPr lang="en-GB" sz="2000" dirty="0">
                          <a:effectLst/>
                          <a:latin typeface="Calibri"/>
                          <a:ea typeface="Calibri"/>
                          <a:cs typeface="Times New Roman"/>
                        </a:rPr>
                        <a:t>Senior Probation Social Welfare Officer (Prob.</a:t>
                      </a:r>
                      <a:r>
                        <a:rPr lang="en-GB" sz="2000" baseline="0" dirty="0">
                          <a:effectLst/>
                          <a:latin typeface="Calibri"/>
                          <a:ea typeface="Calibri"/>
                          <a:cs typeface="Times New Roman"/>
                        </a:rPr>
                        <a:t> Act Cap 122)</a:t>
                      </a:r>
                      <a:endParaRPr lang="en-US" sz="2000" dirty="0">
                        <a:effectLst/>
                        <a:latin typeface="Calibri"/>
                        <a:ea typeface="Calibri"/>
                        <a:cs typeface="Times New Roman"/>
                      </a:endParaRPr>
                    </a:p>
                    <a:p>
                      <a:pPr marL="742950" marR="0" lvl="1" indent="-285750">
                        <a:lnSpc>
                          <a:spcPct val="107000"/>
                        </a:lnSpc>
                        <a:spcBef>
                          <a:spcPts val="0"/>
                        </a:spcBef>
                        <a:spcAft>
                          <a:spcPts val="0"/>
                        </a:spcAft>
                        <a:buFont typeface="Courier New"/>
                        <a:buChar char="o"/>
                        <a:tabLst>
                          <a:tab pos="175895" algn="l"/>
                        </a:tabLst>
                      </a:pPr>
                      <a:r>
                        <a:rPr lang="en-GB" sz="2000" dirty="0">
                          <a:effectLst/>
                          <a:latin typeface="Calibri"/>
                          <a:ea typeface="Calibri"/>
                          <a:cs typeface="Times New Roman"/>
                        </a:rPr>
                        <a:t>1 </a:t>
                      </a:r>
                      <a:r>
                        <a:rPr lang="en-GB" sz="2000" dirty="0">
                          <a:effectLst/>
                          <a:latin typeface="+mn-lt"/>
                          <a:ea typeface="Calibri"/>
                          <a:cs typeface="Times New Roman"/>
                        </a:rPr>
                        <a:t>Principal Labour </a:t>
                      </a:r>
                      <a:r>
                        <a:rPr lang="en-GB" sz="2000" dirty="0">
                          <a:effectLst/>
                          <a:latin typeface="Calibri"/>
                          <a:ea typeface="Calibri"/>
                          <a:cs typeface="Times New Roman"/>
                        </a:rPr>
                        <a:t>Officer</a:t>
                      </a:r>
                    </a:p>
                    <a:p>
                      <a:pPr marL="742950" marR="0" lvl="1" indent="-285750" algn="l" defTabSz="914400" rtl="0" eaLnBrk="1" fontAlgn="auto" latinLnBrk="0" hangingPunct="1">
                        <a:lnSpc>
                          <a:spcPct val="107000"/>
                        </a:lnSpc>
                        <a:spcBef>
                          <a:spcPts val="0"/>
                        </a:spcBef>
                        <a:spcAft>
                          <a:spcPts val="0"/>
                        </a:spcAft>
                        <a:buClrTx/>
                        <a:buSzTx/>
                        <a:buFont typeface="Courier New"/>
                        <a:buChar char="o"/>
                        <a:tabLst>
                          <a:tab pos="175895" algn="l"/>
                        </a:tabLst>
                        <a:defRPr/>
                      </a:pPr>
                      <a:r>
                        <a:rPr lang="en-GB" sz="2000" dirty="0">
                          <a:effectLst/>
                          <a:latin typeface="+mn-lt"/>
                          <a:ea typeface="Calibri"/>
                          <a:cs typeface="Times New Roman"/>
                        </a:rPr>
                        <a:t>1 Senior Labour Officer</a:t>
                      </a:r>
                    </a:p>
                    <a:p>
                      <a:pPr marL="742950" marR="0" lvl="1" indent="-285750" algn="l" defTabSz="914400" rtl="0" eaLnBrk="1" fontAlgn="auto" latinLnBrk="0" hangingPunct="1">
                        <a:lnSpc>
                          <a:spcPct val="107000"/>
                        </a:lnSpc>
                        <a:spcBef>
                          <a:spcPts val="0"/>
                        </a:spcBef>
                        <a:spcAft>
                          <a:spcPts val="0"/>
                        </a:spcAft>
                        <a:buClrTx/>
                        <a:buSzTx/>
                        <a:buFont typeface="Courier New"/>
                        <a:buChar char="o"/>
                        <a:tabLst>
                          <a:tab pos="175895" algn="l"/>
                        </a:tabLst>
                        <a:defRPr/>
                      </a:pPr>
                      <a:r>
                        <a:rPr lang="en-GB" sz="2000" dirty="0">
                          <a:effectLst/>
                          <a:latin typeface="+mn-lt"/>
                          <a:ea typeface="Calibri"/>
                          <a:cs typeface="Times New Roman"/>
                        </a:rPr>
                        <a:t>1 Labour Officer</a:t>
                      </a:r>
                    </a:p>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Municipal Head Quarters must budget for:</a:t>
                      </a:r>
                      <a:endParaRPr lang="en-US" sz="2000" dirty="0">
                        <a:effectLst/>
                        <a:latin typeface="Calibri"/>
                        <a:ea typeface="Calibri"/>
                        <a:cs typeface="Times New Roman"/>
                      </a:endParaRPr>
                    </a:p>
                    <a:p>
                      <a:pPr marL="742950" marR="0" lvl="1" indent="-285750" algn="l" defTabSz="914400" rtl="0" eaLnBrk="1" fontAlgn="auto" latinLnBrk="0" hangingPunct="1">
                        <a:lnSpc>
                          <a:spcPct val="107000"/>
                        </a:lnSpc>
                        <a:spcBef>
                          <a:spcPts val="0"/>
                        </a:spcBef>
                        <a:spcAft>
                          <a:spcPts val="0"/>
                        </a:spcAft>
                        <a:buClrTx/>
                        <a:buSzTx/>
                        <a:buFont typeface="Courier New"/>
                        <a:buChar char="o"/>
                        <a:tabLst>
                          <a:tab pos="175895" algn="l"/>
                        </a:tabLst>
                        <a:defRPr/>
                      </a:pPr>
                      <a:r>
                        <a:rPr lang="en-GB" sz="2000" dirty="0">
                          <a:effectLst/>
                          <a:latin typeface="+mn-lt"/>
                          <a:ea typeface="Calibri"/>
                          <a:cs typeface="Times New Roman"/>
                        </a:rPr>
                        <a:t>1Principal Community Development Officer  </a:t>
                      </a:r>
                      <a:endParaRPr lang="en-US" sz="2000" dirty="0">
                        <a:effectLst/>
                        <a:latin typeface="+mn-lt"/>
                        <a:ea typeface="Calibri"/>
                        <a:cs typeface="Times New Roman"/>
                      </a:endParaRPr>
                    </a:p>
                    <a:p>
                      <a:pPr marL="742950" marR="0" lvl="1" indent="-285750">
                        <a:lnSpc>
                          <a:spcPct val="107000"/>
                        </a:lnSpc>
                        <a:spcBef>
                          <a:spcPts val="0"/>
                        </a:spcBef>
                        <a:spcAft>
                          <a:spcPts val="0"/>
                        </a:spcAft>
                        <a:buFont typeface="Courier New"/>
                        <a:buChar char="o"/>
                        <a:tabLst>
                          <a:tab pos="175895" algn="l"/>
                        </a:tabLst>
                      </a:pPr>
                      <a:r>
                        <a:rPr lang="en-GB" sz="2000" dirty="0">
                          <a:effectLst/>
                          <a:latin typeface="+mn-lt"/>
                          <a:ea typeface="Calibri"/>
                          <a:cs typeface="Times New Roman"/>
                        </a:rPr>
                        <a:t>2 Senior Community Development Officers</a:t>
                      </a:r>
                    </a:p>
                    <a:p>
                      <a:pPr marL="742950" marR="0" lvl="1" indent="-285750">
                        <a:lnSpc>
                          <a:spcPct val="107000"/>
                        </a:lnSpc>
                        <a:spcBef>
                          <a:spcPts val="0"/>
                        </a:spcBef>
                        <a:spcAft>
                          <a:spcPts val="0"/>
                        </a:spcAft>
                        <a:buFont typeface="Courier New"/>
                        <a:buChar char="o"/>
                        <a:tabLst>
                          <a:tab pos="175895" algn="l"/>
                        </a:tabLst>
                      </a:pPr>
                      <a:r>
                        <a:rPr lang="en-GB" sz="2000" dirty="0">
                          <a:effectLst/>
                          <a:latin typeface="+mn-lt"/>
                          <a:ea typeface="Calibri"/>
                          <a:cs typeface="Times New Roman"/>
                        </a:rPr>
                        <a:t>Senior Probation Social Welfare Officer (Prob.</a:t>
                      </a:r>
                      <a:r>
                        <a:rPr lang="en-GB" sz="2000" baseline="0" dirty="0">
                          <a:effectLst/>
                          <a:latin typeface="+mn-lt"/>
                          <a:ea typeface="Calibri"/>
                          <a:cs typeface="Times New Roman"/>
                        </a:rPr>
                        <a:t> Act 1963)</a:t>
                      </a:r>
                      <a:endParaRPr lang="en-US" sz="2000" dirty="0">
                        <a:effectLst/>
                        <a:latin typeface="+mn-lt"/>
                        <a:ea typeface="Calibri"/>
                        <a:cs typeface="Times New Roman"/>
                      </a:endParaRPr>
                    </a:p>
                    <a:p>
                      <a:pPr marL="742950" marR="0" lvl="1" indent="-285750">
                        <a:lnSpc>
                          <a:spcPct val="107000"/>
                        </a:lnSpc>
                        <a:spcBef>
                          <a:spcPts val="0"/>
                        </a:spcBef>
                        <a:spcAft>
                          <a:spcPts val="0"/>
                        </a:spcAft>
                        <a:buFont typeface="Courier New"/>
                        <a:buChar char="o"/>
                        <a:tabLst>
                          <a:tab pos="175895" algn="l"/>
                        </a:tabLst>
                      </a:pPr>
                      <a:r>
                        <a:rPr lang="en-GB" sz="2000" dirty="0">
                          <a:effectLst/>
                          <a:latin typeface="+mn-lt"/>
                          <a:ea typeface="Calibri"/>
                          <a:cs typeface="Times New Roman"/>
                        </a:rPr>
                        <a:t>1 Principal Labour Officer</a:t>
                      </a:r>
                    </a:p>
                    <a:p>
                      <a:pPr marL="742950" marR="0" lvl="1" indent="-285750" algn="l" defTabSz="914400" rtl="0" eaLnBrk="1" fontAlgn="auto" latinLnBrk="0" hangingPunct="1">
                        <a:lnSpc>
                          <a:spcPct val="107000"/>
                        </a:lnSpc>
                        <a:spcBef>
                          <a:spcPts val="0"/>
                        </a:spcBef>
                        <a:spcAft>
                          <a:spcPts val="0"/>
                        </a:spcAft>
                        <a:buClrTx/>
                        <a:buSzTx/>
                        <a:buFont typeface="Courier New"/>
                        <a:buChar char="o"/>
                        <a:tabLst>
                          <a:tab pos="175895" algn="l"/>
                        </a:tabLst>
                        <a:defRPr/>
                      </a:pPr>
                      <a:r>
                        <a:rPr lang="en-GB" sz="2000" dirty="0">
                          <a:effectLst/>
                          <a:latin typeface="+mn-lt"/>
                          <a:ea typeface="Calibri"/>
                          <a:cs typeface="Times New Roman"/>
                        </a:rPr>
                        <a:t>1 Senior Labour Officer</a:t>
                      </a:r>
                    </a:p>
                    <a:p>
                      <a:pPr marL="742950" marR="0" lvl="1" indent="-285750" algn="l" defTabSz="914400" rtl="0" eaLnBrk="1" fontAlgn="auto" latinLnBrk="0" hangingPunct="1">
                        <a:lnSpc>
                          <a:spcPct val="107000"/>
                        </a:lnSpc>
                        <a:spcBef>
                          <a:spcPts val="0"/>
                        </a:spcBef>
                        <a:spcAft>
                          <a:spcPts val="0"/>
                        </a:spcAft>
                        <a:buClrTx/>
                        <a:buSzTx/>
                        <a:buFont typeface="Courier New"/>
                        <a:buChar char="o"/>
                        <a:tabLst>
                          <a:tab pos="175895" algn="l"/>
                        </a:tabLst>
                        <a:defRPr/>
                      </a:pPr>
                      <a:r>
                        <a:rPr lang="en-GB" sz="2000" dirty="0">
                          <a:effectLst/>
                          <a:latin typeface="+mn-lt"/>
                          <a:ea typeface="Calibri"/>
                          <a:cs typeface="Times New Roman"/>
                        </a:rPr>
                        <a:t>1 Labour Officer</a:t>
                      </a:r>
                    </a:p>
                  </a:txBody>
                  <a:tcPr marL="68580" marR="68580" marT="0" marB="0"/>
                </a:tc>
                <a:extLst>
                  <a:ext uri="{0D108BD9-81ED-4DB2-BD59-A6C34878D82A}">
                    <a16:rowId xmlns:a16="http://schemas.microsoft.com/office/drawing/2014/main" val="1177192533"/>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11</a:t>
            </a:fld>
            <a:endParaRPr lang="en-GB"/>
          </a:p>
        </p:txBody>
      </p:sp>
    </p:spTree>
    <p:extLst>
      <p:ext uri="{BB962C8B-B14F-4D97-AF65-F5344CB8AC3E}">
        <p14:creationId xmlns:p14="http://schemas.microsoft.com/office/powerpoint/2010/main" val="564455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543"/>
            <a:ext cx="10515600" cy="703384"/>
          </a:xfrm>
        </p:spPr>
        <p:txBody>
          <a:bodyPr>
            <a:normAutofit/>
          </a:bodyPr>
          <a:lstStyle/>
          <a:p>
            <a:r>
              <a:rPr lang="en-GB" dirty="0"/>
              <a:t>7. Service Delivery Units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969139"/>
              </p:ext>
            </p:extLst>
          </p:nvPr>
        </p:nvGraphicFramePr>
        <p:xfrm>
          <a:off x="309489" y="914402"/>
          <a:ext cx="11563643" cy="5506276"/>
        </p:xfrm>
        <a:graphic>
          <a:graphicData uri="http://schemas.openxmlformats.org/drawingml/2006/table">
            <a:tbl>
              <a:tblPr firstRow="1" bandRow="1">
                <a:tableStyleId>{5C22544A-7EE6-4342-B048-85BDC9FD1C3A}</a:tableStyleId>
              </a:tblPr>
              <a:tblGrid>
                <a:gridCol w="1840833">
                  <a:extLst>
                    <a:ext uri="{9D8B030D-6E8A-4147-A177-3AD203B41FA5}">
                      <a16:colId xmlns:a16="http://schemas.microsoft.com/office/drawing/2014/main" val="2487709331"/>
                    </a:ext>
                  </a:extLst>
                </a:gridCol>
                <a:gridCol w="9722810">
                  <a:extLst>
                    <a:ext uri="{9D8B030D-6E8A-4147-A177-3AD203B41FA5}">
                      <a16:colId xmlns:a16="http://schemas.microsoft.com/office/drawing/2014/main" val="3286678036"/>
                    </a:ext>
                  </a:extLst>
                </a:gridCol>
              </a:tblGrid>
              <a:tr h="383557">
                <a:tc>
                  <a:txBody>
                    <a:bodyPr/>
                    <a:lstStyle/>
                    <a:p>
                      <a:r>
                        <a:rPr lang="en-GB" sz="1800" dirty="0"/>
                        <a:t>Area</a:t>
                      </a:r>
                    </a:p>
                  </a:txBody>
                  <a:tcPr/>
                </a:tc>
                <a:tc>
                  <a:txBody>
                    <a:bodyPr/>
                    <a:lstStyle/>
                    <a:p>
                      <a:r>
                        <a:rPr lang="en-GB" sz="1800" dirty="0"/>
                        <a:t>Human Resource Requirements</a:t>
                      </a:r>
                    </a:p>
                  </a:txBody>
                  <a:tcPr/>
                </a:tc>
                <a:extLst>
                  <a:ext uri="{0D108BD9-81ED-4DB2-BD59-A6C34878D82A}">
                    <a16:rowId xmlns:a16="http://schemas.microsoft.com/office/drawing/2014/main" val="2884673342"/>
                  </a:ext>
                </a:extLst>
              </a:tr>
              <a:tr h="5122719">
                <a:tc>
                  <a:txBody>
                    <a:bodyPr/>
                    <a:lstStyle/>
                    <a:p>
                      <a:pPr marL="0" marR="0">
                        <a:lnSpc>
                          <a:spcPct val="107000"/>
                        </a:lnSpc>
                        <a:spcBef>
                          <a:spcPts val="0"/>
                        </a:spcBef>
                        <a:spcAft>
                          <a:spcPts val="1440"/>
                        </a:spcAft>
                        <a:tabLst>
                          <a:tab pos="278130" algn="l"/>
                        </a:tabLst>
                      </a:pPr>
                      <a:r>
                        <a:rPr lang="en-GB" sz="2000" dirty="0">
                          <a:effectLst/>
                          <a:latin typeface="Calibri"/>
                          <a:ea typeface="Calibri"/>
                          <a:cs typeface="Times New Roman"/>
                        </a:rPr>
                        <a:t>Salaries and Related Costs</a:t>
                      </a:r>
                      <a:endParaRPr lang="en-US" sz="2000" dirty="0">
                        <a:effectLst/>
                        <a:latin typeface="Calibri"/>
                        <a:ea typeface="Calibri"/>
                        <a:cs typeface="Times New Roman"/>
                      </a:endParaRPr>
                    </a:p>
                  </a:txBody>
                  <a:tcPr marL="68580" marR="68580" marT="0" marB="0"/>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Each district sub-county must budget for:</a:t>
                      </a:r>
                      <a:endParaRPr lang="en-US" sz="2000" dirty="0">
                        <a:effectLst/>
                        <a:latin typeface="Calibri"/>
                        <a:ea typeface="Calibri"/>
                        <a:cs typeface="Times New Roman"/>
                      </a:endParaRPr>
                    </a:p>
                    <a:p>
                      <a:pPr marL="742950" marR="0" lvl="1" indent="-285750">
                        <a:lnSpc>
                          <a:spcPct val="107000"/>
                        </a:lnSpc>
                        <a:spcBef>
                          <a:spcPts val="0"/>
                        </a:spcBef>
                        <a:spcAft>
                          <a:spcPts val="0"/>
                        </a:spcAft>
                        <a:buFont typeface="Courier New"/>
                        <a:buChar char="o"/>
                        <a:tabLst>
                          <a:tab pos="175895" algn="l"/>
                        </a:tabLst>
                      </a:pPr>
                      <a:r>
                        <a:rPr lang="en-GB" sz="2000" dirty="0">
                          <a:effectLst/>
                          <a:latin typeface="Calibri"/>
                          <a:ea typeface="Calibri"/>
                          <a:cs typeface="Times New Roman"/>
                        </a:rPr>
                        <a:t>1 Community Development Officer</a:t>
                      </a:r>
                      <a:endParaRPr lang="en-US" sz="2000" dirty="0">
                        <a:effectLst/>
                        <a:latin typeface="Calibri"/>
                        <a:ea typeface="Calibri"/>
                        <a:cs typeface="Times New Roman"/>
                      </a:endParaRPr>
                    </a:p>
                    <a:p>
                      <a:pPr marL="742950" marR="0" lvl="1" indent="-285750">
                        <a:lnSpc>
                          <a:spcPct val="107000"/>
                        </a:lnSpc>
                        <a:spcBef>
                          <a:spcPts val="0"/>
                        </a:spcBef>
                        <a:spcAft>
                          <a:spcPts val="0"/>
                        </a:spcAft>
                        <a:buFont typeface="Courier New"/>
                        <a:buChar char="o"/>
                        <a:tabLst>
                          <a:tab pos="175895" algn="l"/>
                        </a:tabLst>
                      </a:pPr>
                      <a:r>
                        <a:rPr lang="en-GB" sz="2000" dirty="0">
                          <a:effectLst/>
                          <a:latin typeface="Calibri"/>
                          <a:ea typeface="Calibri"/>
                          <a:cs typeface="Times New Roman"/>
                        </a:rPr>
                        <a:t>1 Assistant Community Development </a:t>
                      </a:r>
                      <a:r>
                        <a:rPr lang="en-US" sz="2000" dirty="0">
                          <a:effectLst/>
                          <a:latin typeface="Calibri"/>
                          <a:ea typeface="Calibri"/>
                          <a:cs typeface="Times New Roman"/>
                        </a:rPr>
                        <a:t>Officer</a:t>
                      </a:r>
                    </a:p>
                    <a:p>
                      <a:pPr marL="742950" marR="0" lvl="1" indent="-285750">
                        <a:lnSpc>
                          <a:spcPct val="107000"/>
                        </a:lnSpc>
                        <a:spcBef>
                          <a:spcPts val="0"/>
                        </a:spcBef>
                        <a:spcAft>
                          <a:spcPts val="0"/>
                        </a:spcAft>
                        <a:buFont typeface="Courier New"/>
                        <a:buChar char="o"/>
                        <a:tabLst>
                          <a:tab pos="175895" algn="l"/>
                        </a:tabLst>
                      </a:pPr>
                      <a:r>
                        <a:rPr lang="en-US" sz="2000" dirty="0">
                          <a:effectLst/>
                          <a:latin typeface="Calibri"/>
                          <a:ea typeface="Calibri"/>
                          <a:cs typeface="Times New Roman"/>
                        </a:rPr>
                        <a:t>1 Probation Officer</a:t>
                      </a:r>
                    </a:p>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Each municipal division must budget for:</a:t>
                      </a:r>
                      <a:endParaRPr lang="en-US" sz="2000" dirty="0">
                        <a:effectLst/>
                        <a:latin typeface="Calibri"/>
                        <a:ea typeface="Calibri"/>
                        <a:cs typeface="Times New Roman"/>
                      </a:endParaRPr>
                    </a:p>
                    <a:p>
                      <a:pPr marL="742950" marR="0" lvl="1" indent="-285750">
                        <a:lnSpc>
                          <a:spcPct val="107000"/>
                        </a:lnSpc>
                        <a:spcBef>
                          <a:spcPts val="0"/>
                        </a:spcBef>
                        <a:spcAft>
                          <a:spcPts val="0"/>
                        </a:spcAft>
                        <a:buFont typeface="Courier New"/>
                        <a:buChar char="o"/>
                        <a:tabLst>
                          <a:tab pos="175895" algn="l"/>
                        </a:tabLst>
                      </a:pPr>
                      <a:r>
                        <a:rPr lang="en-GB" sz="2000" dirty="0">
                          <a:effectLst/>
                          <a:latin typeface="Calibri"/>
                          <a:ea typeface="Calibri"/>
                          <a:cs typeface="Times New Roman"/>
                        </a:rPr>
                        <a:t>1 Community Development Officer</a:t>
                      </a:r>
                      <a:endParaRPr lang="en-US" sz="2000" dirty="0">
                        <a:effectLst/>
                        <a:latin typeface="Calibri"/>
                        <a:ea typeface="Calibri"/>
                        <a:cs typeface="Times New Roman"/>
                      </a:endParaRPr>
                    </a:p>
                    <a:p>
                      <a:pPr marL="742950" marR="0" lvl="1" indent="-285750">
                        <a:lnSpc>
                          <a:spcPct val="107000"/>
                        </a:lnSpc>
                        <a:spcBef>
                          <a:spcPts val="0"/>
                        </a:spcBef>
                        <a:spcAft>
                          <a:spcPts val="0"/>
                        </a:spcAft>
                        <a:buFont typeface="Courier New"/>
                        <a:buChar char="o"/>
                        <a:tabLst>
                          <a:tab pos="175895" algn="l"/>
                        </a:tabLst>
                      </a:pPr>
                      <a:r>
                        <a:rPr lang="en-GB" sz="2000" dirty="0">
                          <a:effectLst/>
                          <a:latin typeface="+mn-lt"/>
                          <a:ea typeface="Calibri"/>
                          <a:cs typeface="Times New Roman"/>
                        </a:rPr>
                        <a:t>1 Assistant Community Development </a:t>
                      </a:r>
                      <a:r>
                        <a:rPr lang="en-US" sz="2000" dirty="0">
                          <a:effectLst/>
                          <a:latin typeface="+mn-lt"/>
                          <a:ea typeface="Calibri"/>
                          <a:cs typeface="Times New Roman"/>
                        </a:rPr>
                        <a:t>Officer</a:t>
                      </a:r>
                    </a:p>
                    <a:p>
                      <a:pPr marL="742950" marR="0" lvl="1" indent="-285750" algn="l" defTabSz="914400" rtl="0" eaLnBrk="1" fontAlgn="auto" latinLnBrk="0" hangingPunct="1">
                        <a:lnSpc>
                          <a:spcPct val="107000"/>
                        </a:lnSpc>
                        <a:spcBef>
                          <a:spcPts val="0"/>
                        </a:spcBef>
                        <a:spcAft>
                          <a:spcPts val="0"/>
                        </a:spcAft>
                        <a:buClrTx/>
                        <a:buSzTx/>
                        <a:buFont typeface="Courier New"/>
                        <a:buChar char="o"/>
                        <a:tabLst>
                          <a:tab pos="175895" algn="l"/>
                        </a:tabLst>
                        <a:defRPr/>
                      </a:pPr>
                      <a:r>
                        <a:rPr lang="en-US" sz="2000" dirty="0">
                          <a:effectLst/>
                          <a:latin typeface="+mn-lt"/>
                          <a:ea typeface="Calibri"/>
                          <a:cs typeface="Times New Roman"/>
                        </a:rPr>
                        <a:t>1 Probation Officer</a:t>
                      </a:r>
                    </a:p>
                    <a:p>
                      <a:pPr marL="742950" marR="0" lvl="1" indent="-285750" algn="l" defTabSz="914400" rtl="0" eaLnBrk="1" fontAlgn="auto" latinLnBrk="0" hangingPunct="1">
                        <a:lnSpc>
                          <a:spcPct val="107000"/>
                        </a:lnSpc>
                        <a:spcBef>
                          <a:spcPts val="0"/>
                        </a:spcBef>
                        <a:spcAft>
                          <a:spcPts val="0"/>
                        </a:spcAft>
                        <a:buClrTx/>
                        <a:buSzTx/>
                        <a:buFont typeface="Courier New"/>
                        <a:buChar char="o"/>
                        <a:tabLst>
                          <a:tab pos="175895" algn="l"/>
                        </a:tabLst>
                        <a:defRPr/>
                      </a:pPr>
                      <a:r>
                        <a:rPr lang="en-US" sz="2000" dirty="0">
                          <a:effectLst/>
                          <a:latin typeface="+mn-lt"/>
                          <a:ea typeface="Calibri"/>
                          <a:cs typeface="Times New Roman"/>
                        </a:rPr>
                        <a:t>1 Labour Officer</a:t>
                      </a:r>
                    </a:p>
                    <a:p>
                      <a:pPr marL="742950" marR="0" lvl="1" indent="-285750">
                        <a:lnSpc>
                          <a:spcPct val="107000"/>
                        </a:lnSpc>
                        <a:spcBef>
                          <a:spcPts val="0"/>
                        </a:spcBef>
                        <a:spcAft>
                          <a:spcPts val="0"/>
                        </a:spcAft>
                        <a:buFont typeface="Courier New"/>
                        <a:buChar char="o"/>
                        <a:tabLst>
                          <a:tab pos="175895" algn="l"/>
                        </a:tabLst>
                      </a:pPr>
                      <a:endParaRPr lang="en-US" sz="2000" dirty="0">
                        <a:effectLst/>
                        <a:latin typeface="+mn-lt"/>
                        <a:ea typeface="Calibri"/>
                        <a:cs typeface="Times New Roman"/>
                      </a:endParaRPr>
                    </a:p>
                  </a:txBody>
                  <a:tcPr marL="68580" marR="68580" marT="0" marB="0"/>
                </a:tc>
                <a:extLst>
                  <a:ext uri="{0D108BD9-81ED-4DB2-BD59-A6C34878D82A}">
                    <a16:rowId xmlns:a16="http://schemas.microsoft.com/office/drawing/2014/main" val="1177192533"/>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12</a:t>
            </a:fld>
            <a:endParaRPr lang="en-GB"/>
          </a:p>
        </p:txBody>
      </p:sp>
    </p:spTree>
    <p:extLst>
      <p:ext uri="{BB962C8B-B14F-4D97-AF65-F5344CB8AC3E}">
        <p14:creationId xmlns:p14="http://schemas.microsoft.com/office/powerpoint/2010/main" val="726179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151"/>
            <a:ext cx="10515600" cy="689317"/>
          </a:xfrm>
        </p:spPr>
        <p:txBody>
          <a:bodyPr>
            <a:normAutofit fontScale="90000"/>
          </a:bodyPr>
          <a:lstStyle/>
          <a:p>
            <a:r>
              <a:rPr lang="en-GB" dirty="0"/>
              <a:t>7.0 Service Delivery Units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6348054"/>
              </p:ext>
            </p:extLst>
          </p:nvPr>
        </p:nvGraphicFramePr>
        <p:xfrm>
          <a:off x="379828" y="1094099"/>
          <a:ext cx="11563642" cy="5606034"/>
        </p:xfrm>
        <a:graphic>
          <a:graphicData uri="http://schemas.openxmlformats.org/drawingml/2006/table">
            <a:tbl>
              <a:tblPr firstRow="1" bandRow="1">
                <a:tableStyleId>{5C22544A-7EE6-4342-B048-85BDC9FD1C3A}</a:tableStyleId>
              </a:tblPr>
              <a:tblGrid>
                <a:gridCol w="1840833">
                  <a:extLst>
                    <a:ext uri="{9D8B030D-6E8A-4147-A177-3AD203B41FA5}">
                      <a16:colId xmlns:a16="http://schemas.microsoft.com/office/drawing/2014/main" val="2487709331"/>
                    </a:ext>
                  </a:extLst>
                </a:gridCol>
                <a:gridCol w="9722809">
                  <a:extLst>
                    <a:ext uri="{9D8B030D-6E8A-4147-A177-3AD203B41FA5}">
                      <a16:colId xmlns:a16="http://schemas.microsoft.com/office/drawing/2014/main" val="3286678036"/>
                    </a:ext>
                  </a:extLst>
                </a:gridCol>
              </a:tblGrid>
              <a:tr h="370840">
                <a:tc>
                  <a:txBody>
                    <a:bodyPr/>
                    <a:lstStyle/>
                    <a:p>
                      <a:r>
                        <a:rPr lang="en-GB" dirty="0"/>
                        <a:t>Area</a:t>
                      </a:r>
                    </a:p>
                  </a:txBody>
                  <a:tcPr/>
                </a:tc>
                <a:tc>
                  <a:txBody>
                    <a:bodyPr/>
                    <a:lstStyle/>
                    <a:p>
                      <a:r>
                        <a:rPr lang="en-GB" dirty="0"/>
                        <a:t>Requirement</a:t>
                      </a:r>
                    </a:p>
                  </a:txBody>
                  <a:tcPr/>
                </a:tc>
                <a:extLst>
                  <a:ext uri="{0D108BD9-81ED-4DB2-BD59-A6C34878D82A}">
                    <a16:rowId xmlns:a16="http://schemas.microsoft.com/office/drawing/2014/main" val="2884673342"/>
                  </a:ext>
                </a:extLst>
              </a:tr>
              <a:tr h="370840">
                <a:tc>
                  <a:txBody>
                    <a:bodyPr/>
                    <a:lstStyle/>
                    <a:p>
                      <a:pPr marL="0" marR="0">
                        <a:lnSpc>
                          <a:spcPct val="107000"/>
                        </a:lnSpc>
                        <a:spcBef>
                          <a:spcPts val="0"/>
                        </a:spcBef>
                        <a:spcAft>
                          <a:spcPts val="1440"/>
                        </a:spcAft>
                        <a:tabLst>
                          <a:tab pos="278130" algn="l"/>
                        </a:tabLst>
                      </a:pPr>
                      <a:r>
                        <a:rPr lang="en-GB" sz="2000" dirty="0">
                          <a:effectLst/>
                          <a:latin typeface="Calibri"/>
                          <a:ea typeface="Calibri"/>
                          <a:cs typeface="Times New Roman"/>
                        </a:rPr>
                        <a:t>Lower Local Services</a:t>
                      </a:r>
                      <a:endParaRPr lang="en-US" sz="2000" dirty="0">
                        <a:effectLst/>
                        <a:latin typeface="Calibri"/>
                        <a:ea typeface="Calibri"/>
                        <a:cs typeface="Times New Roman"/>
                      </a:endParaRPr>
                    </a:p>
                  </a:txBody>
                  <a:tcPr marL="68580" marR="68580" marT="0" marB="0"/>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The budget must allocate a minimum of 70% of sector non-wage recurrent grant to Lower Local Governments to fund CDOs and CDWs to implement programmes for PWDs, Community Based Rehabilitation and Youth Councils.</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0">
                        <a:lnSpc>
                          <a:spcPct val="107000"/>
                        </a:lnSpc>
                        <a:spcBef>
                          <a:spcPts val="0"/>
                        </a:spcBef>
                        <a:spcAft>
                          <a:spcPts val="1440"/>
                        </a:spcAft>
                        <a:tabLst>
                          <a:tab pos="278130" algn="l"/>
                        </a:tabLst>
                      </a:pPr>
                      <a:r>
                        <a:rPr lang="en-GB" sz="2000" dirty="0">
                          <a:effectLst/>
                          <a:latin typeface="Calibri"/>
                          <a:ea typeface="Calibri"/>
                          <a:cs typeface="Times New Roman"/>
                        </a:rPr>
                        <a:t>Monitoring and Management of Service Delivery</a:t>
                      </a:r>
                      <a:endParaRPr lang="en-US" sz="2000" dirty="0">
                        <a:effectLst/>
                        <a:latin typeface="Calibri"/>
                        <a:ea typeface="Calibri"/>
                        <a:cs typeface="Times New Roman"/>
                      </a:endParaRPr>
                    </a:p>
                  </a:txBody>
                  <a:tcPr marL="68580" marR="68580" marT="0" marB="0"/>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Local governments may budget up to a maximum of 10% of the non-wage recurrent budget for monitoring and supervision.</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177192533"/>
                  </a:ext>
                </a:extLst>
              </a:tr>
              <a:tr h="370840">
                <a:tc rowSpan="2">
                  <a:txBody>
                    <a:bodyPr/>
                    <a:lstStyle/>
                    <a:p>
                      <a:pPr marL="0" marR="0">
                        <a:lnSpc>
                          <a:spcPct val="107000"/>
                        </a:lnSpc>
                        <a:spcBef>
                          <a:spcPts val="0"/>
                        </a:spcBef>
                        <a:spcAft>
                          <a:spcPts val="1440"/>
                        </a:spcAft>
                        <a:tabLst>
                          <a:tab pos="278130" algn="l"/>
                        </a:tabLst>
                      </a:pPr>
                      <a:r>
                        <a:rPr lang="en-GB" sz="2000" dirty="0">
                          <a:effectLst/>
                          <a:latin typeface="Calibri"/>
                          <a:ea typeface="Calibri"/>
                          <a:cs typeface="Times New Roman"/>
                        </a:rPr>
                        <a:t>Capacity development</a:t>
                      </a:r>
                      <a:endParaRPr lang="en-US" sz="2000" dirty="0">
                        <a:effectLst/>
                        <a:latin typeface="Calibri"/>
                        <a:ea typeface="Calibri"/>
                        <a:cs typeface="Times New Roman"/>
                      </a:endParaRPr>
                    </a:p>
                  </a:txBody>
                  <a:tcPr marL="68580" marR="68580" marT="0" marB="0"/>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The sector conditional grants cannot be used to budget for capacity building. However, local governments may provide for capacity building using their own local revenue, the DDEG, and other transfers.  </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70840">
                <a:tc vMerge="1">
                  <a:txBody>
                    <a:bodyPr/>
                    <a:lstStyle/>
                    <a:p>
                      <a:endParaRPr lang="en-US"/>
                    </a:p>
                  </a:txBody>
                  <a:tcPr/>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Capacity building activities should be consistent with the positive and negative lists.</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70840">
                <a:tc rowSpan="3">
                  <a:txBody>
                    <a:bodyPr/>
                    <a:lstStyle/>
                    <a:p>
                      <a:pPr marL="0" marR="0">
                        <a:lnSpc>
                          <a:spcPct val="107000"/>
                        </a:lnSpc>
                        <a:spcBef>
                          <a:spcPts val="0"/>
                        </a:spcBef>
                        <a:spcAft>
                          <a:spcPts val="1440"/>
                        </a:spcAft>
                        <a:tabLst>
                          <a:tab pos="278130" algn="l"/>
                        </a:tabLst>
                      </a:pPr>
                      <a:r>
                        <a:rPr lang="en-GB" sz="2000">
                          <a:effectLst/>
                          <a:latin typeface="Calibri"/>
                          <a:ea typeface="Calibri"/>
                          <a:cs typeface="Times New Roman"/>
                        </a:rPr>
                        <a:t>Capital Investments</a:t>
                      </a:r>
                      <a:endParaRPr lang="en-US" sz="2000">
                        <a:effectLst/>
                        <a:latin typeface="Calibri"/>
                        <a:ea typeface="Calibri"/>
                        <a:cs typeface="Times New Roman"/>
                      </a:endParaRPr>
                    </a:p>
                  </a:txBody>
                  <a:tcPr marL="68580" marR="68580" marT="0" marB="0"/>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Local governments may budget for capital investment using the DDEG or reallocations from wage and non-wage conditional grants.</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73068694"/>
                  </a:ext>
                </a:extLst>
              </a:tr>
              <a:tr h="370840">
                <a:tc vMerge="1">
                  <a:txBody>
                    <a:bodyPr/>
                    <a:lstStyle/>
                    <a:p>
                      <a:endParaRPr lang="en-US"/>
                    </a:p>
                  </a:txBody>
                  <a:tcPr/>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At most, 10% of budget allocations to Social Development infrastructure and rehabilitation can be used to finance investment service costs, such as bills of quantities or economic impact assessments.</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2360333050"/>
                  </a:ext>
                </a:extLst>
              </a:tr>
              <a:tr h="370840">
                <a:tc vMerge="1">
                  <a:txBody>
                    <a:bodyPr/>
                    <a:lstStyle/>
                    <a:p>
                      <a:endParaRPr lang="en-US"/>
                    </a:p>
                  </a:txBody>
                  <a:tcPr/>
                </a:tc>
                <a:tc>
                  <a:txBody>
                    <a:bodyPr/>
                    <a:lstStyle/>
                    <a:p>
                      <a:pPr marL="342900" marR="0" lvl="0" indent="-342900">
                        <a:lnSpc>
                          <a:spcPct val="107000"/>
                        </a:lnSpc>
                        <a:spcBef>
                          <a:spcPts val="0"/>
                        </a:spcBef>
                        <a:spcAft>
                          <a:spcPts val="0"/>
                        </a:spcAft>
                        <a:buFont typeface="Symbol"/>
                        <a:buChar char=""/>
                        <a:tabLst>
                          <a:tab pos="175895" algn="l"/>
                        </a:tabLst>
                      </a:pPr>
                      <a:r>
                        <a:rPr lang="en-GB" sz="2000" dirty="0">
                          <a:effectLst/>
                          <a:latin typeface="Calibri"/>
                          <a:ea typeface="Calibri"/>
                          <a:cs typeface="Times New Roman"/>
                        </a:rPr>
                        <a:t>Local governments must not budget for investments specified in the negative list.</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32482331"/>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13</a:t>
            </a:fld>
            <a:endParaRPr lang="en-GB"/>
          </a:p>
        </p:txBody>
      </p:sp>
    </p:spTree>
    <p:extLst>
      <p:ext uri="{BB962C8B-B14F-4D97-AF65-F5344CB8AC3E}">
        <p14:creationId xmlns:p14="http://schemas.microsoft.com/office/powerpoint/2010/main" val="2051196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 Other Sectoral Issues</a:t>
            </a:r>
          </a:p>
        </p:txBody>
      </p:sp>
      <p:sp>
        <p:nvSpPr>
          <p:cNvPr id="5" name="Content Placeholder 4"/>
          <p:cNvSpPr>
            <a:spLocks noGrp="1"/>
          </p:cNvSpPr>
          <p:nvPr>
            <p:ph idx="1"/>
          </p:nvPr>
        </p:nvSpPr>
        <p:spPr>
          <a:xfrm>
            <a:off x="838200" y="1331843"/>
            <a:ext cx="10515600" cy="5148470"/>
          </a:xfrm>
        </p:spPr>
        <p:txBody>
          <a:bodyPr>
            <a:normAutofit/>
          </a:bodyPr>
          <a:lstStyle/>
          <a:p>
            <a:r>
              <a:rPr lang="en-GB" i="1" dirty="0"/>
              <a:t>1.0 The structure of the department does not allow for career development;</a:t>
            </a:r>
          </a:p>
          <a:p>
            <a:r>
              <a:rPr lang="en-GB" i="1" dirty="0"/>
              <a:t>2.0 OSH function is not decentralised, therefore, there is need for the establishment of regional offices to enforce OSH Standards;</a:t>
            </a:r>
          </a:p>
          <a:p>
            <a:r>
              <a:rPr lang="en-GB" i="1" dirty="0"/>
              <a:t>3.0 The post of labour officer is a requirement as stipulated in the Employment Act 2006;</a:t>
            </a:r>
          </a:p>
          <a:p>
            <a:r>
              <a:rPr lang="en-GB" i="1" dirty="0"/>
              <a:t>4.0 It is a requirement by the World Bank that all infrastructure projects should be inspected for labour and OSH social safeguard framework before accessing funds;</a:t>
            </a:r>
          </a:p>
          <a:p>
            <a:r>
              <a:rPr lang="en-GB" i="1" dirty="0"/>
              <a:t>5.0 Insufficient funding to the sector;</a:t>
            </a:r>
          </a:p>
          <a:p>
            <a:r>
              <a:rPr lang="en-GB" i="1" dirty="0"/>
              <a:t>6.0 Inadequate transport </a:t>
            </a:r>
          </a:p>
        </p:txBody>
      </p:sp>
      <p:sp>
        <p:nvSpPr>
          <p:cNvPr id="3" name="Slide Number Placeholder 2"/>
          <p:cNvSpPr>
            <a:spLocks noGrp="1"/>
          </p:cNvSpPr>
          <p:nvPr>
            <p:ph type="sldNum" sz="quarter" idx="12"/>
          </p:nvPr>
        </p:nvSpPr>
        <p:spPr/>
        <p:txBody>
          <a:bodyPr/>
          <a:lstStyle/>
          <a:p>
            <a:fld id="{68E64D9C-0F87-499E-9CC5-B1133E157744}" type="slidenum">
              <a:rPr lang="en-GB" smtClean="0"/>
              <a:t>14</a:t>
            </a:fld>
            <a:endParaRPr lang="en-GB"/>
          </a:p>
        </p:txBody>
      </p:sp>
    </p:spTree>
    <p:extLst>
      <p:ext uri="{BB962C8B-B14F-4D97-AF65-F5344CB8AC3E}">
        <p14:creationId xmlns:p14="http://schemas.microsoft.com/office/powerpoint/2010/main" val="1020182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End</a:t>
            </a:r>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0160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a:t>Sector Objectives</a:t>
            </a:r>
          </a:p>
          <a:p>
            <a:pPr marL="514350" indent="-514350">
              <a:buFont typeface="+mj-lt"/>
              <a:buAutoNum type="arabicPeriod"/>
            </a:pPr>
            <a:r>
              <a:rPr lang="en-GB" dirty="0"/>
              <a:t>Sector Outcomes</a:t>
            </a:r>
          </a:p>
          <a:p>
            <a:pPr marL="514350" indent="-514350">
              <a:buFont typeface="+mj-lt"/>
              <a:buAutoNum type="arabicPeriod"/>
            </a:pPr>
            <a:r>
              <a:rPr lang="en-GB" dirty="0"/>
              <a:t>Sector Mandate</a:t>
            </a:r>
          </a:p>
          <a:p>
            <a:pPr marL="514350" indent="-514350">
              <a:buFont typeface="+mj-lt"/>
              <a:buAutoNum type="arabicPeriod"/>
            </a:pPr>
            <a:r>
              <a:rPr lang="en-GB" dirty="0"/>
              <a:t>Sector Policy Priorities</a:t>
            </a:r>
          </a:p>
          <a:p>
            <a:pPr marL="514350" indent="-514350">
              <a:buFont typeface="+mj-lt"/>
              <a:buAutoNum type="arabicPeriod"/>
            </a:pPr>
            <a:r>
              <a:rPr lang="en-GB" dirty="0"/>
              <a:t>Structure and Purpose of Sector Transfers</a:t>
            </a:r>
          </a:p>
          <a:p>
            <a:pPr marL="514350" indent="-514350">
              <a:buFont typeface="+mj-lt"/>
              <a:buAutoNum type="arabicPeriod"/>
            </a:pPr>
            <a:r>
              <a:rPr lang="en-GB" dirty="0"/>
              <a:t>Allocation Formulae</a:t>
            </a:r>
          </a:p>
          <a:p>
            <a:pPr marL="514350" indent="-514350">
              <a:buFont typeface="+mj-lt"/>
              <a:buAutoNum type="arabicPeriod"/>
            </a:pPr>
            <a:r>
              <a:rPr lang="en-GB" dirty="0"/>
              <a:t>Overview of Budget Requirements</a:t>
            </a:r>
          </a:p>
          <a:p>
            <a:pPr marL="517525" indent="-517525">
              <a:buAutoNum type="arabicPlain" startAt="8"/>
            </a:pPr>
            <a:r>
              <a:rPr lang="en-GB" dirty="0"/>
              <a:t>Service Delivery Units </a:t>
            </a:r>
          </a:p>
          <a:p>
            <a:pPr marL="517525" indent="-517525">
              <a:buAutoNum type="arabicPlain" startAt="8"/>
            </a:pPr>
            <a:r>
              <a:rPr lang="en-GB" dirty="0"/>
              <a:t>9	Other Sectoral Issues</a:t>
            </a:r>
          </a:p>
        </p:txBody>
      </p:sp>
      <p:sp>
        <p:nvSpPr>
          <p:cNvPr id="4" name="Slide Number Placeholder 3"/>
          <p:cNvSpPr>
            <a:spLocks noGrp="1"/>
          </p:cNvSpPr>
          <p:nvPr>
            <p:ph type="sldNum" sz="quarter" idx="12"/>
          </p:nvPr>
        </p:nvSpPr>
        <p:spPr/>
        <p:txBody>
          <a:bodyPr/>
          <a:lstStyle/>
          <a:p>
            <a:fld id="{68E64D9C-0F87-499E-9CC5-B1133E157744}" type="slidenum">
              <a:rPr lang="en-GB" smtClean="0"/>
              <a:t>2</a:t>
            </a:fld>
            <a:endParaRPr lang="en-GB"/>
          </a:p>
        </p:txBody>
      </p:sp>
    </p:spTree>
    <p:extLst>
      <p:ext uri="{BB962C8B-B14F-4D97-AF65-F5344CB8AC3E}">
        <p14:creationId xmlns:p14="http://schemas.microsoft.com/office/powerpoint/2010/main" val="233197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5988"/>
          </a:xfrm>
        </p:spPr>
        <p:txBody>
          <a:bodyPr/>
          <a:lstStyle/>
          <a:p>
            <a:r>
              <a:rPr lang="en-GB" dirty="0"/>
              <a:t>1.00 Sector Policy Objectives</a:t>
            </a:r>
          </a:p>
        </p:txBody>
      </p:sp>
      <p:sp>
        <p:nvSpPr>
          <p:cNvPr id="3" name="Content Placeholder 2"/>
          <p:cNvSpPr>
            <a:spLocks noGrp="1"/>
          </p:cNvSpPr>
          <p:nvPr>
            <p:ph idx="1"/>
          </p:nvPr>
        </p:nvSpPr>
        <p:spPr>
          <a:xfrm>
            <a:off x="838200" y="1575582"/>
            <a:ext cx="10515600" cy="4601381"/>
          </a:xfrm>
        </p:spPr>
        <p:txBody>
          <a:bodyPr>
            <a:normAutofit fontScale="92500" lnSpcReduction="10000"/>
          </a:bodyPr>
          <a:lstStyle/>
          <a:p>
            <a:pPr marL="0" indent="0">
              <a:buNone/>
            </a:pPr>
            <a:r>
              <a:rPr lang="en-GB" dirty="0"/>
              <a:t>1.1	Promote decent employment opportunities and labour productivity; </a:t>
            </a:r>
            <a:endParaRPr lang="en-US" dirty="0"/>
          </a:p>
          <a:p>
            <a:pPr marL="914400" indent="-914400">
              <a:buNone/>
            </a:pPr>
            <a:r>
              <a:rPr lang="en-GB" dirty="0"/>
              <a:t>1.2	Enhance effective participation of communities in the development process; </a:t>
            </a:r>
            <a:endParaRPr lang="en-US" dirty="0"/>
          </a:p>
          <a:p>
            <a:pPr marL="914400" indent="-914400">
              <a:buNone/>
            </a:pPr>
            <a:r>
              <a:rPr lang="en-US" dirty="0"/>
              <a:t>1.3	</a:t>
            </a:r>
            <a:r>
              <a:rPr lang="en-GB" dirty="0"/>
              <a:t>Enhance the resilience and productive capacity of the vulnerable persons for inclusive growth;</a:t>
            </a:r>
            <a:endParaRPr lang="en-US" dirty="0"/>
          </a:p>
          <a:p>
            <a:pPr marL="914400" indent="-914400">
              <a:buNone/>
            </a:pPr>
            <a:r>
              <a:rPr lang="en-GB" dirty="0"/>
              <a:t>1.4	Empower youth to harness their potential and increase self-employment, productivity and competitiveness;</a:t>
            </a:r>
            <a:endParaRPr lang="en-US" dirty="0"/>
          </a:p>
          <a:p>
            <a:pPr marL="914400" indent="-914400">
              <a:buNone/>
            </a:pPr>
            <a:r>
              <a:rPr lang="en-GB" dirty="0"/>
              <a:t>1.5	Promote rights, gender equality &amp; equity and women empowerment in the development process;</a:t>
            </a:r>
            <a:endParaRPr lang="en-US" dirty="0"/>
          </a:p>
          <a:p>
            <a:pPr marL="0" indent="0">
              <a:buNone/>
            </a:pPr>
            <a:r>
              <a:rPr lang="en-GB" dirty="0"/>
              <a:t>1.6	Strengthen the performance of the SDS institutions; and</a:t>
            </a:r>
            <a:endParaRPr lang="en-US" dirty="0"/>
          </a:p>
          <a:p>
            <a:pPr marL="0" indent="0">
              <a:buNone/>
            </a:pPr>
            <a:r>
              <a:rPr lang="en-GB" dirty="0"/>
              <a:t>1.7	Redress imbalances and promote equal opportunity for all.</a:t>
            </a:r>
            <a:endParaRPr lang="en-US" dirty="0"/>
          </a:p>
          <a:p>
            <a:endParaRPr lang="en-GB" dirty="0"/>
          </a:p>
        </p:txBody>
      </p:sp>
      <p:sp>
        <p:nvSpPr>
          <p:cNvPr id="4" name="Slide Number Placeholder 3"/>
          <p:cNvSpPr>
            <a:spLocks noGrp="1"/>
          </p:cNvSpPr>
          <p:nvPr>
            <p:ph type="sldNum" sz="quarter" idx="12"/>
          </p:nvPr>
        </p:nvSpPr>
        <p:spPr/>
        <p:txBody>
          <a:bodyPr/>
          <a:lstStyle/>
          <a:p>
            <a:fld id="{68E64D9C-0F87-499E-9CC5-B1133E157744}" type="slidenum">
              <a:rPr lang="en-GB" smtClean="0"/>
              <a:t>3</a:t>
            </a:fld>
            <a:endParaRPr lang="en-GB"/>
          </a:p>
        </p:txBody>
      </p:sp>
    </p:spTree>
    <p:extLst>
      <p:ext uri="{BB962C8B-B14F-4D97-AF65-F5344CB8AC3E}">
        <p14:creationId xmlns:p14="http://schemas.microsoft.com/office/powerpoint/2010/main" val="954110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 Sector Outcomes</a:t>
            </a:r>
          </a:p>
        </p:txBody>
      </p:sp>
      <p:sp>
        <p:nvSpPr>
          <p:cNvPr id="3" name="Content Placeholder 2"/>
          <p:cNvSpPr>
            <a:spLocks noGrp="1"/>
          </p:cNvSpPr>
          <p:nvPr>
            <p:ph idx="1"/>
          </p:nvPr>
        </p:nvSpPr>
        <p:spPr>
          <a:xfrm>
            <a:off x="838200" y="1575582"/>
            <a:ext cx="10515600" cy="4601381"/>
          </a:xfrm>
        </p:spPr>
        <p:txBody>
          <a:bodyPr>
            <a:normAutofit lnSpcReduction="10000"/>
          </a:bodyPr>
          <a:lstStyle/>
          <a:p>
            <a:pPr marL="914400" lvl="0" indent="-914400">
              <a:buNone/>
            </a:pPr>
            <a:r>
              <a:rPr lang="en-GB" dirty="0"/>
              <a:t>2.1	 Increased proportion of workforce in productive and decent employment activities;</a:t>
            </a:r>
            <a:endParaRPr lang="en-US" dirty="0"/>
          </a:p>
          <a:p>
            <a:pPr marL="914400" lvl="0" indent="-914400">
              <a:buNone/>
            </a:pPr>
            <a:r>
              <a:rPr lang="en-GB" dirty="0"/>
              <a:t>2.2	Increased percentage contribution of creative and cultural industries to economic development ; </a:t>
            </a:r>
            <a:endParaRPr lang="en-US" dirty="0"/>
          </a:p>
          <a:p>
            <a:pPr marL="914400" lvl="0" indent="-914400">
              <a:buNone/>
            </a:pPr>
            <a:r>
              <a:rPr lang="en-GB" dirty="0"/>
              <a:t>2.3	Increased percentage of households accessing and participating in development activities; </a:t>
            </a:r>
            <a:endParaRPr lang="en-US" dirty="0"/>
          </a:p>
          <a:p>
            <a:pPr marL="914400" lvl="0" indent="-914400">
              <a:buNone/>
            </a:pPr>
            <a:r>
              <a:rPr lang="en-GB" dirty="0"/>
              <a:t>2.4	Increased percentage of marginalized groups participating in and benefiting from sustainable development initiatives; </a:t>
            </a:r>
            <a:endParaRPr lang="en-US" dirty="0"/>
          </a:p>
          <a:p>
            <a:pPr marL="914400" lvl="0" indent="-914400">
              <a:buNone/>
            </a:pPr>
            <a:r>
              <a:rPr lang="en-GB" dirty="0"/>
              <a:t>2.5	Increased percentage of beneficiaries of social protection programmes with the capacity to meet their basic needs and access social services; </a:t>
            </a:r>
            <a:endParaRPr lang="en-US" dirty="0"/>
          </a:p>
          <a:p>
            <a:endParaRPr lang="en-GB" dirty="0"/>
          </a:p>
        </p:txBody>
      </p:sp>
      <p:sp>
        <p:nvSpPr>
          <p:cNvPr id="4" name="Slide Number Placeholder 3"/>
          <p:cNvSpPr>
            <a:spLocks noGrp="1"/>
          </p:cNvSpPr>
          <p:nvPr>
            <p:ph type="sldNum" sz="quarter" idx="12"/>
          </p:nvPr>
        </p:nvSpPr>
        <p:spPr/>
        <p:txBody>
          <a:bodyPr/>
          <a:lstStyle/>
          <a:p>
            <a:fld id="{68E64D9C-0F87-499E-9CC5-B1133E157744}" type="slidenum">
              <a:rPr lang="en-GB" smtClean="0"/>
              <a:t>4</a:t>
            </a:fld>
            <a:endParaRPr lang="en-GB"/>
          </a:p>
        </p:txBody>
      </p:sp>
    </p:spTree>
    <p:extLst>
      <p:ext uri="{BB962C8B-B14F-4D97-AF65-F5344CB8AC3E}">
        <p14:creationId xmlns:p14="http://schemas.microsoft.com/office/powerpoint/2010/main" val="4149878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006475"/>
          </a:xfrm>
        </p:spPr>
        <p:txBody>
          <a:bodyPr/>
          <a:lstStyle/>
          <a:p>
            <a:r>
              <a:rPr lang="en-GB" dirty="0"/>
              <a:t>2.00 Sector Outcomes</a:t>
            </a:r>
          </a:p>
        </p:txBody>
      </p:sp>
      <p:sp>
        <p:nvSpPr>
          <p:cNvPr id="3" name="Content Placeholder 2"/>
          <p:cNvSpPr>
            <a:spLocks noGrp="1"/>
          </p:cNvSpPr>
          <p:nvPr>
            <p:ph idx="1"/>
          </p:nvPr>
        </p:nvSpPr>
        <p:spPr>
          <a:xfrm>
            <a:off x="0" y="1575582"/>
            <a:ext cx="12192000" cy="4601381"/>
          </a:xfrm>
        </p:spPr>
        <p:txBody>
          <a:bodyPr>
            <a:normAutofit fontScale="92500"/>
          </a:bodyPr>
          <a:lstStyle/>
          <a:p>
            <a:pPr marL="0" lvl="0" indent="0">
              <a:buNone/>
            </a:pPr>
            <a:r>
              <a:rPr lang="en-GB" dirty="0"/>
              <a:t>2.6	 Informed households accessing and participating in development a; </a:t>
            </a:r>
            <a:endParaRPr lang="en-US" dirty="0"/>
          </a:p>
          <a:p>
            <a:pPr marL="974725" lvl="0" indent="-974725">
              <a:buNone/>
            </a:pPr>
            <a:r>
              <a:rPr lang="en-GB" dirty="0"/>
              <a:t>2.7	Increased percentage of empowered Women that have ownership, access, and control of resources ;</a:t>
            </a:r>
            <a:endParaRPr lang="en-US" dirty="0"/>
          </a:p>
          <a:p>
            <a:pPr marL="0" lvl="0" indent="0">
              <a:buNone/>
            </a:pPr>
            <a:r>
              <a:rPr lang="en-GB" dirty="0"/>
              <a:t>2.8	Increased Women’s representation in decision making at all levels ;</a:t>
            </a:r>
            <a:endParaRPr lang="en-US" dirty="0"/>
          </a:p>
          <a:p>
            <a:pPr marL="914400" lvl="0" indent="-914400">
              <a:buNone/>
            </a:pPr>
            <a:r>
              <a:rPr lang="en-GB" dirty="0"/>
              <a:t>2,8	Increased number of sectors and Local Governments that have  mainstreamed gender and rights concerns in policies, plans and Budgets; </a:t>
            </a:r>
            <a:endParaRPr lang="en-US" dirty="0"/>
          </a:p>
          <a:p>
            <a:pPr marL="0" lvl="0" indent="0">
              <a:buNone/>
            </a:pPr>
            <a:r>
              <a:rPr lang="en-GB" dirty="0"/>
              <a:t>2.9	Reduced prevalence of GBV (Physical, Sexual, Defilement of Children and FGM); </a:t>
            </a:r>
            <a:endParaRPr lang="en-US" dirty="0"/>
          </a:p>
          <a:p>
            <a:pPr marL="0" lvl="0" indent="0">
              <a:buNone/>
            </a:pPr>
            <a:r>
              <a:rPr lang="en-GB" dirty="0"/>
              <a:t>2.10	Increased protected rights of vulnerable groups; and</a:t>
            </a:r>
            <a:endParaRPr lang="en-US" dirty="0"/>
          </a:p>
          <a:p>
            <a:pPr marL="854075" lvl="0" indent="-854075">
              <a:buNone/>
            </a:pPr>
            <a:r>
              <a:rPr lang="en-GB" dirty="0"/>
              <a:t>2.11	Visible, strong, sustainable, efficient and effective social development institutions supporting service delivery for the SDS.</a:t>
            </a:r>
            <a:endParaRPr lang="en-US" dirty="0"/>
          </a:p>
          <a:p>
            <a:endParaRPr lang="en-GB" dirty="0"/>
          </a:p>
        </p:txBody>
      </p:sp>
      <p:sp>
        <p:nvSpPr>
          <p:cNvPr id="4" name="Slide Number Placeholder 3"/>
          <p:cNvSpPr>
            <a:spLocks noGrp="1"/>
          </p:cNvSpPr>
          <p:nvPr>
            <p:ph type="sldNum" sz="quarter" idx="12"/>
          </p:nvPr>
        </p:nvSpPr>
        <p:spPr/>
        <p:txBody>
          <a:bodyPr/>
          <a:lstStyle/>
          <a:p>
            <a:fld id="{68E64D9C-0F87-499E-9CC5-B1133E157744}" type="slidenum">
              <a:rPr lang="en-GB" smtClean="0"/>
              <a:t>5</a:t>
            </a:fld>
            <a:endParaRPr lang="en-GB"/>
          </a:p>
        </p:txBody>
      </p:sp>
    </p:spTree>
    <p:extLst>
      <p:ext uri="{BB962C8B-B14F-4D97-AF65-F5344CB8AC3E}">
        <p14:creationId xmlns:p14="http://schemas.microsoft.com/office/powerpoint/2010/main" val="737253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1353800" cy="1066110"/>
          </a:xfrm>
        </p:spPr>
        <p:txBody>
          <a:bodyPr/>
          <a:lstStyle/>
          <a:p>
            <a:r>
              <a:rPr lang="en-GB" dirty="0"/>
              <a:t>3.0 Sector Mandate</a:t>
            </a:r>
          </a:p>
        </p:txBody>
      </p:sp>
      <p:sp>
        <p:nvSpPr>
          <p:cNvPr id="3" name="Content Placeholder 2"/>
          <p:cNvSpPr>
            <a:spLocks noGrp="1"/>
          </p:cNvSpPr>
          <p:nvPr>
            <p:ph idx="1"/>
          </p:nvPr>
        </p:nvSpPr>
        <p:spPr>
          <a:xfrm>
            <a:off x="0" y="1272209"/>
            <a:ext cx="12192000" cy="5068955"/>
          </a:xfrm>
        </p:spPr>
        <p:txBody>
          <a:bodyPr>
            <a:normAutofit/>
          </a:bodyPr>
          <a:lstStyle/>
          <a:p>
            <a:pPr marL="517525" indent="-517525">
              <a:buNone/>
            </a:pPr>
            <a:r>
              <a:rPr lang="en-GB" dirty="0"/>
              <a:t>3.1To mobilize and empower communities to harness their potential while, protecting the rights of vulnerable population groups;</a:t>
            </a:r>
            <a:endParaRPr lang="en-US" dirty="0"/>
          </a:p>
          <a:p>
            <a:pPr marL="517525" indent="-517525">
              <a:buNone/>
            </a:pPr>
            <a:r>
              <a:rPr lang="en-GB" dirty="0"/>
              <a:t>3.2 Promotes issues of labour productivity and employment, social protection, gender equality &amp; equity, human rights, culture and empowerment;</a:t>
            </a:r>
            <a:endParaRPr lang="en-US" dirty="0"/>
          </a:p>
          <a:p>
            <a:pPr marL="517525" indent="-517525">
              <a:buNone/>
            </a:pPr>
            <a:r>
              <a:rPr lang="en-GB" dirty="0"/>
              <a:t>3.3 Overall, the sector aims to achieve a better standard of living, equity and social cohesion;</a:t>
            </a:r>
            <a:endParaRPr lang="en-US" dirty="0"/>
          </a:p>
          <a:p>
            <a:pPr marL="517525" indent="-517525">
              <a:buNone/>
            </a:pPr>
            <a:r>
              <a:rPr lang="en-US" dirty="0"/>
              <a:t>3.4 </a:t>
            </a:r>
            <a:r>
              <a:rPr lang="en-GB" dirty="0"/>
              <a:t>Responsible for the protection and promotion of the rights of the vulnerable population, addressing gender inequalities, ensuring cultural growth, labour and employment as well as community mobilisation and empowerment.</a:t>
            </a:r>
          </a:p>
          <a:p>
            <a:pPr marL="517525" indent="-517525">
              <a:buNone/>
            </a:pPr>
            <a:r>
              <a:rPr lang="en-GB" dirty="0"/>
              <a:t>3.5 Therefore, the Sector plays a fundamental role in creating demand for social services and laying a foundation for other sectors to improve their outcomes.</a:t>
            </a:r>
            <a:endParaRPr lang="en-US" dirty="0"/>
          </a:p>
        </p:txBody>
      </p:sp>
      <p:sp>
        <p:nvSpPr>
          <p:cNvPr id="4" name="Slide Number Placeholder 3"/>
          <p:cNvSpPr>
            <a:spLocks noGrp="1"/>
          </p:cNvSpPr>
          <p:nvPr>
            <p:ph type="sldNum" sz="quarter" idx="12"/>
          </p:nvPr>
        </p:nvSpPr>
        <p:spPr/>
        <p:txBody>
          <a:bodyPr/>
          <a:lstStyle/>
          <a:p>
            <a:fld id="{68E64D9C-0F87-499E-9CC5-B1133E157744}" type="slidenum">
              <a:rPr lang="en-GB" smtClean="0"/>
              <a:t>6</a:t>
            </a:fld>
            <a:endParaRPr lang="en-GB"/>
          </a:p>
        </p:txBody>
      </p:sp>
    </p:spTree>
    <p:extLst>
      <p:ext uri="{BB962C8B-B14F-4D97-AF65-F5344CB8AC3E}">
        <p14:creationId xmlns:p14="http://schemas.microsoft.com/office/powerpoint/2010/main" val="917832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r>
              <a:rPr lang="en-GB" dirty="0"/>
              <a:t>4.0 Sector Policy Priorities</a:t>
            </a:r>
          </a:p>
        </p:txBody>
      </p:sp>
      <p:sp>
        <p:nvSpPr>
          <p:cNvPr id="3" name="Content Placeholder 2"/>
          <p:cNvSpPr>
            <a:spLocks noGrp="1"/>
          </p:cNvSpPr>
          <p:nvPr>
            <p:ph idx="1"/>
          </p:nvPr>
        </p:nvSpPr>
        <p:spPr>
          <a:xfrm>
            <a:off x="0" y="1575582"/>
            <a:ext cx="12192000" cy="4601381"/>
          </a:xfrm>
        </p:spPr>
        <p:txBody>
          <a:bodyPr>
            <a:normAutofit/>
          </a:bodyPr>
          <a:lstStyle/>
          <a:p>
            <a:pPr marL="636588" indent="-636588">
              <a:buNone/>
            </a:pPr>
            <a:r>
              <a:rPr lang="en-GB" dirty="0"/>
              <a:t>4.1 The Social Development Sector provides community level activities to reduce poverty and plays a pivotal role that creates the necessary conducive environment for the other sectors to effectively deliver services to all sections of the population. </a:t>
            </a:r>
          </a:p>
          <a:p>
            <a:pPr marL="517525" indent="-517525">
              <a:buNone/>
            </a:pPr>
            <a:r>
              <a:rPr lang="en-GB" dirty="0"/>
              <a:t>4.2 The overall planning framework is the Social Development Sector Strategic Investment Plan (SDIP) that directly contributes to the National Development Plan II. The SDIP restates government’s commitment to achieve growth with equity. </a:t>
            </a:r>
            <a:endParaRPr lang="en-US" dirty="0"/>
          </a:p>
          <a:p>
            <a:pPr marL="517525" indent="-517525">
              <a:buNone/>
            </a:pPr>
            <a:r>
              <a:rPr lang="en-GB" dirty="0"/>
              <a:t>4.3 NDP II was also informed by the Sector Issues Paper. This paper will also inform the update of the sector plan which is currently under development as the last year of SIDP II is 2015/16</a:t>
            </a:r>
            <a:endParaRPr lang="en-US" dirty="0"/>
          </a:p>
          <a:p>
            <a:endParaRPr lang="en-GB" dirty="0"/>
          </a:p>
        </p:txBody>
      </p:sp>
      <p:sp>
        <p:nvSpPr>
          <p:cNvPr id="4" name="Slide Number Placeholder 3"/>
          <p:cNvSpPr>
            <a:spLocks noGrp="1"/>
          </p:cNvSpPr>
          <p:nvPr>
            <p:ph type="sldNum" sz="quarter" idx="12"/>
          </p:nvPr>
        </p:nvSpPr>
        <p:spPr/>
        <p:txBody>
          <a:bodyPr/>
          <a:lstStyle/>
          <a:p>
            <a:fld id="{68E64D9C-0F87-499E-9CC5-B1133E157744}" type="slidenum">
              <a:rPr lang="en-GB" smtClean="0"/>
              <a:t>7</a:t>
            </a:fld>
            <a:endParaRPr lang="en-GB"/>
          </a:p>
        </p:txBody>
      </p:sp>
    </p:spTree>
    <p:extLst>
      <p:ext uri="{BB962C8B-B14F-4D97-AF65-F5344CB8AC3E}">
        <p14:creationId xmlns:p14="http://schemas.microsoft.com/office/powerpoint/2010/main" val="3885071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5.0 Structure and Purpose of Sector Transfers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8157839"/>
              </p:ext>
            </p:extLst>
          </p:nvPr>
        </p:nvGraphicFramePr>
        <p:xfrm>
          <a:off x="838200" y="1825625"/>
          <a:ext cx="10515600" cy="1334770"/>
        </p:xfrm>
        <a:graphic>
          <a:graphicData uri="http://schemas.openxmlformats.org/drawingml/2006/table">
            <a:tbl>
              <a:tblPr firstRow="1" bandRow="1">
                <a:tableStyleId>{5C22544A-7EE6-4342-B048-85BDC9FD1C3A}</a:tableStyleId>
              </a:tblPr>
              <a:tblGrid>
                <a:gridCol w="2203383">
                  <a:extLst>
                    <a:ext uri="{9D8B030D-6E8A-4147-A177-3AD203B41FA5}">
                      <a16:colId xmlns:a16="http://schemas.microsoft.com/office/drawing/2014/main" val="3160595427"/>
                    </a:ext>
                  </a:extLst>
                </a:gridCol>
                <a:gridCol w="8312217">
                  <a:extLst>
                    <a:ext uri="{9D8B030D-6E8A-4147-A177-3AD203B41FA5}">
                      <a16:colId xmlns:a16="http://schemas.microsoft.com/office/drawing/2014/main" val="4206708285"/>
                    </a:ext>
                  </a:extLst>
                </a:gridCol>
              </a:tblGrid>
              <a:tr h="370840">
                <a:tc>
                  <a:txBody>
                    <a:bodyPr/>
                    <a:lstStyle/>
                    <a:p>
                      <a:r>
                        <a:rPr lang="en-GB" sz="1800" dirty="0"/>
                        <a:t>Grant</a:t>
                      </a:r>
                    </a:p>
                  </a:txBody>
                  <a:tcPr/>
                </a:tc>
                <a:tc>
                  <a:txBody>
                    <a:bodyPr/>
                    <a:lstStyle/>
                    <a:p>
                      <a:r>
                        <a:rPr lang="en-GB" sz="1800" dirty="0"/>
                        <a:t>Purpose</a:t>
                      </a:r>
                    </a:p>
                  </a:txBody>
                  <a:tcPr/>
                </a:tc>
                <a:extLst>
                  <a:ext uri="{0D108BD9-81ED-4DB2-BD59-A6C34878D82A}">
                    <a16:rowId xmlns:a16="http://schemas.microsoft.com/office/drawing/2014/main" val="1377592980"/>
                  </a:ext>
                </a:extLst>
              </a:tr>
              <a:tr h="370840">
                <a:tc>
                  <a:txBody>
                    <a:bodyPr/>
                    <a:lstStyle/>
                    <a:p>
                      <a:pPr marL="0" marR="0">
                        <a:lnSpc>
                          <a:spcPct val="107000"/>
                        </a:lnSpc>
                        <a:spcBef>
                          <a:spcPts val="0"/>
                        </a:spcBef>
                        <a:spcAft>
                          <a:spcPts val="800"/>
                        </a:spcAft>
                        <a:tabLst>
                          <a:tab pos="278130" algn="l"/>
                        </a:tabLst>
                      </a:pPr>
                      <a:r>
                        <a:rPr lang="en-GB" sz="2000" b="1" dirty="0">
                          <a:effectLst/>
                          <a:latin typeface="Calibri"/>
                          <a:ea typeface="Calibri"/>
                          <a:cs typeface="Times New Roman"/>
                        </a:rPr>
                        <a:t>Social Development Services – NWR</a:t>
                      </a:r>
                      <a:endParaRPr lang="en-US" sz="20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800"/>
                        </a:spcAft>
                        <a:tabLst>
                          <a:tab pos="278130" algn="l"/>
                        </a:tabLst>
                      </a:pPr>
                      <a:r>
                        <a:rPr lang="en-GB" sz="2000" dirty="0">
                          <a:effectLst/>
                          <a:latin typeface="Calibri"/>
                          <a:ea typeface="Calibri"/>
                          <a:cs typeface="Times New Roman"/>
                        </a:rPr>
                        <a:t>To support decentralized services and community-level action to reduce poverty</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3799094545"/>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8</a:t>
            </a:fld>
            <a:endParaRPr lang="en-GB"/>
          </a:p>
        </p:txBody>
      </p:sp>
    </p:spTree>
    <p:extLst>
      <p:ext uri="{BB962C8B-B14F-4D97-AF65-F5344CB8AC3E}">
        <p14:creationId xmlns:p14="http://schemas.microsoft.com/office/powerpoint/2010/main" val="991666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6.0 Key Variables Used in Allocation Formulae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7036483"/>
              </p:ext>
            </p:extLst>
          </p:nvPr>
        </p:nvGraphicFramePr>
        <p:xfrm>
          <a:off x="838200" y="1825625"/>
          <a:ext cx="10515600" cy="2655062"/>
        </p:xfrm>
        <a:graphic>
          <a:graphicData uri="http://schemas.openxmlformats.org/drawingml/2006/table">
            <a:tbl>
              <a:tblPr firstRow="1" bandRow="1">
                <a:tableStyleId>{5C22544A-7EE6-4342-B048-85BDC9FD1C3A}</a:tableStyleId>
              </a:tblPr>
              <a:tblGrid>
                <a:gridCol w="2136006">
                  <a:extLst>
                    <a:ext uri="{9D8B030D-6E8A-4147-A177-3AD203B41FA5}">
                      <a16:colId xmlns:a16="http://schemas.microsoft.com/office/drawing/2014/main" val="3254711672"/>
                    </a:ext>
                  </a:extLst>
                </a:gridCol>
                <a:gridCol w="8379594">
                  <a:extLst>
                    <a:ext uri="{9D8B030D-6E8A-4147-A177-3AD203B41FA5}">
                      <a16:colId xmlns:a16="http://schemas.microsoft.com/office/drawing/2014/main" val="1980532856"/>
                    </a:ext>
                  </a:extLst>
                </a:gridCol>
              </a:tblGrid>
              <a:tr h="370840">
                <a:tc>
                  <a:txBody>
                    <a:bodyPr/>
                    <a:lstStyle/>
                    <a:p>
                      <a:r>
                        <a:rPr lang="en-GB" sz="1800" dirty="0"/>
                        <a:t>Variable</a:t>
                      </a:r>
                    </a:p>
                  </a:txBody>
                  <a:tcPr/>
                </a:tc>
                <a:tc>
                  <a:txBody>
                    <a:bodyPr/>
                    <a:lstStyle/>
                    <a:p>
                      <a:r>
                        <a:rPr lang="en-GB" sz="1800" dirty="0"/>
                        <a:t>Justification</a:t>
                      </a:r>
                    </a:p>
                  </a:txBody>
                  <a:tcPr/>
                </a:tc>
                <a:extLst>
                  <a:ext uri="{0D108BD9-81ED-4DB2-BD59-A6C34878D82A}">
                    <a16:rowId xmlns:a16="http://schemas.microsoft.com/office/drawing/2014/main" val="3448268279"/>
                  </a:ext>
                </a:extLst>
              </a:tr>
              <a:tr h="370840">
                <a:tc>
                  <a:txBody>
                    <a:bodyPr/>
                    <a:lstStyle/>
                    <a:p>
                      <a:pPr marL="0" marR="0">
                        <a:lnSpc>
                          <a:spcPct val="107000"/>
                        </a:lnSpc>
                        <a:spcBef>
                          <a:spcPts val="0"/>
                        </a:spcBef>
                        <a:spcAft>
                          <a:spcPts val="0"/>
                        </a:spcAft>
                        <a:tabLst>
                          <a:tab pos="278130" algn="l"/>
                        </a:tabLst>
                      </a:pPr>
                      <a:r>
                        <a:rPr lang="en-GB" sz="2000" dirty="0">
                          <a:effectLst/>
                          <a:latin typeface="Calibri"/>
                          <a:ea typeface="Calibri"/>
                          <a:cs typeface="Times New Roman"/>
                        </a:rPr>
                        <a:t>Hard to Reach, Hard to Stay</a:t>
                      </a:r>
                      <a:endParaRPr lang="en-US" sz="20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2000" dirty="0">
                          <a:effectLst/>
                          <a:latin typeface="Calibri"/>
                          <a:ea typeface="Calibri"/>
                          <a:cs typeface="Times New Roman"/>
                        </a:rPr>
                        <a:t>Proxy for cost of providing services far in hard  to reach areas</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3699208397"/>
                  </a:ext>
                </a:extLst>
              </a:tr>
              <a:tr h="370840">
                <a:tc>
                  <a:txBody>
                    <a:bodyPr/>
                    <a:lstStyle/>
                    <a:p>
                      <a:pPr marL="0" marR="0">
                        <a:lnSpc>
                          <a:spcPct val="107000"/>
                        </a:lnSpc>
                        <a:spcBef>
                          <a:spcPts val="0"/>
                        </a:spcBef>
                        <a:spcAft>
                          <a:spcPts val="0"/>
                        </a:spcAft>
                        <a:tabLst>
                          <a:tab pos="278130" algn="l"/>
                        </a:tabLst>
                      </a:pPr>
                      <a:r>
                        <a:rPr lang="en-GB" sz="2000">
                          <a:effectLst/>
                          <a:latin typeface="Calibri"/>
                          <a:ea typeface="Calibri"/>
                          <a:cs typeface="Times New Roman"/>
                        </a:rPr>
                        <a:t>Land Area (Hectares)</a:t>
                      </a:r>
                      <a:endParaRPr lang="en-US" sz="20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2000" dirty="0">
                          <a:effectLst/>
                          <a:latin typeface="Calibri"/>
                          <a:ea typeface="Calibri"/>
                          <a:cs typeface="Times New Roman"/>
                        </a:rPr>
                        <a:t>Proxy for cost of providing services in a larger district.</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marL="0" marR="0">
                        <a:lnSpc>
                          <a:spcPct val="107000"/>
                        </a:lnSpc>
                        <a:spcBef>
                          <a:spcPts val="0"/>
                        </a:spcBef>
                        <a:spcAft>
                          <a:spcPts val="0"/>
                        </a:spcAft>
                        <a:tabLst>
                          <a:tab pos="278130" algn="l"/>
                        </a:tabLst>
                      </a:pPr>
                      <a:r>
                        <a:rPr lang="en-GB" sz="2000">
                          <a:effectLst/>
                          <a:latin typeface="Calibri"/>
                          <a:ea typeface="Calibri"/>
                          <a:cs typeface="Times New Roman"/>
                        </a:rPr>
                        <a:t>Population</a:t>
                      </a:r>
                      <a:endParaRPr lang="en-US" sz="20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2000" dirty="0">
                          <a:effectLst/>
                          <a:latin typeface="Calibri"/>
                          <a:ea typeface="Calibri"/>
                          <a:cs typeface="Times New Roman"/>
                        </a:rPr>
                        <a:t>Estimates the need</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47089">
                <a:tc>
                  <a:txBody>
                    <a:bodyPr/>
                    <a:lstStyle/>
                    <a:p>
                      <a:pPr marL="0" marR="0">
                        <a:lnSpc>
                          <a:spcPct val="107000"/>
                        </a:lnSpc>
                        <a:spcBef>
                          <a:spcPts val="0"/>
                        </a:spcBef>
                        <a:spcAft>
                          <a:spcPts val="0"/>
                        </a:spcAft>
                        <a:tabLst>
                          <a:tab pos="278130" algn="l"/>
                        </a:tabLst>
                      </a:pPr>
                      <a:r>
                        <a:rPr lang="en-GB" sz="2000">
                          <a:effectLst/>
                          <a:latin typeface="Calibri"/>
                          <a:ea typeface="Calibri"/>
                          <a:cs typeface="Times New Roman"/>
                        </a:rPr>
                        <a:t>Poverty Headcount</a:t>
                      </a:r>
                      <a:endParaRPr lang="en-US" sz="20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2000" dirty="0">
                          <a:effectLst/>
                          <a:latin typeface="Calibri"/>
                          <a:ea typeface="Calibri"/>
                          <a:cs typeface="Times New Roman"/>
                        </a:rPr>
                        <a:t>Promotes equalisation, recognising that the poorest regions may benefit most from the services provided</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68E64D9C-0F87-499E-9CC5-B1133E157744}" type="slidenum">
              <a:rPr lang="en-GB" smtClean="0"/>
              <a:t>9</a:t>
            </a:fld>
            <a:endParaRPr lang="en-GB"/>
          </a:p>
        </p:txBody>
      </p:sp>
    </p:spTree>
    <p:extLst>
      <p:ext uri="{BB962C8B-B14F-4D97-AF65-F5344CB8AC3E}">
        <p14:creationId xmlns:p14="http://schemas.microsoft.com/office/powerpoint/2010/main" val="3697594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954</Words>
  <Application>Microsoft Office PowerPoint</Application>
  <PresentationFormat>Widescreen</PresentationFormat>
  <Paragraphs>141</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Symbol</vt:lpstr>
      <vt:lpstr>Times New Roman</vt:lpstr>
      <vt:lpstr>Office Theme</vt:lpstr>
      <vt:lpstr>Social Development Sector</vt:lpstr>
      <vt:lpstr>PowerPoint Presentation</vt:lpstr>
      <vt:lpstr>1.00 Sector Policy Objectives</vt:lpstr>
      <vt:lpstr>2.0 Sector Outcomes</vt:lpstr>
      <vt:lpstr>2.00 Sector Outcomes</vt:lpstr>
      <vt:lpstr>3.0 Sector Mandate</vt:lpstr>
      <vt:lpstr>4.0 Sector Policy Priorities</vt:lpstr>
      <vt:lpstr>5.0 Structure and Purpose of Sector Transfers</vt:lpstr>
      <vt:lpstr>6.0 Key Variables Used in Allocation Formulae</vt:lpstr>
      <vt:lpstr>7.0 Service Delivery Units</vt:lpstr>
      <vt:lpstr>7. Service Delivery Units(cont.)</vt:lpstr>
      <vt:lpstr>7. Service Delivery Units (cont.)</vt:lpstr>
      <vt:lpstr>7.0 Service Delivery Units (cont.)</vt:lpstr>
      <vt:lpstr>8.0 Other Sectoral Issues</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Williamson</dc:creator>
  <cp:lastModifiedBy>Tim Williamson</cp:lastModifiedBy>
  <cp:revision>23</cp:revision>
  <cp:lastPrinted>2016-02-29T06:34:00Z</cp:lastPrinted>
  <dcterms:created xsi:type="dcterms:W3CDTF">2016-02-25T12:43:26Z</dcterms:created>
  <dcterms:modified xsi:type="dcterms:W3CDTF">2016-03-05T22:38:46Z</dcterms:modified>
</cp:coreProperties>
</file>