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5" r:id="rId4"/>
    <p:sldId id="315" r:id="rId5"/>
    <p:sldId id="259" r:id="rId6"/>
    <p:sldId id="260" r:id="rId7"/>
    <p:sldId id="325" r:id="rId8"/>
    <p:sldId id="266" r:id="rId9"/>
    <p:sldId id="326" r:id="rId10"/>
    <p:sldId id="271" r:id="rId11"/>
    <p:sldId id="274" r:id="rId12"/>
    <p:sldId id="275" r:id="rId13"/>
    <p:sldId id="327" r:id="rId14"/>
    <p:sldId id="305" r:id="rId15"/>
    <p:sldId id="273" r:id="rId16"/>
    <p:sldId id="322" r:id="rId17"/>
    <p:sldId id="323" r:id="rId18"/>
    <p:sldId id="317"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5805" autoAdjust="0"/>
  </p:normalViewPr>
  <p:slideViewPr>
    <p:cSldViewPr snapToGrid="0">
      <p:cViewPr varScale="1">
        <p:scale>
          <a:sx n="85" d="100"/>
          <a:sy n="85" d="100"/>
        </p:scale>
        <p:origin x="978" y="84"/>
      </p:cViewPr>
      <p:guideLst>
        <p:guide orient="horz" pos="2160"/>
        <p:guide pos="3840"/>
      </p:guideLst>
    </p:cSldViewPr>
  </p:slideViewPr>
  <p:outlineViewPr>
    <p:cViewPr>
      <p:scale>
        <a:sx n="33" d="100"/>
        <a:sy n="33" d="100"/>
      </p:scale>
      <p:origin x="0" y="-10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im%20Williamson\AppData\Local\Microsoft\Windows\INetCache\Content.Outlook\P76DB568\Country%20comparis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ocuments\2013%20-%20UG%20BS%20Revisited\Service%20Delivery%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ocuments\2013%20-%20UG%20BS%20Revisited\Service%20Delivery%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cuments\2013%20-%20UG%20BS%20Revisited\Service%20Delivery%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All!$J$1</c:f>
              <c:strCache>
                <c:ptCount val="1"/>
                <c:pt idx="0">
                  <c:v>Unconditional</c:v>
                </c:pt>
              </c:strCache>
            </c:strRef>
          </c:tx>
          <c:spPr>
            <a:solidFill>
              <a:schemeClr val="accent1"/>
            </a:solidFill>
            <a:ln>
              <a:noFill/>
            </a:ln>
            <a:effectLst/>
          </c:spPr>
          <c:invertIfNegative val="0"/>
          <c:cat>
            <c:strRef>
              <c:f>(All!$B$15:$B$16,All!$B$19:$B$20)</c:f>
              <c:strCache>
                <c:ptCount val="4"/>
                <c:pt idx="0">
                  <c:v>Uganda</c:v>
                </c:pt>
                <c:pt idx="1">
                  <c:v>Tanzania</c:v>
                </c:pt>
                <c:pt idx="2">
                  <c:v>Kenya</c:v>
                </c:pt>
                <c:pt idx="3">
                  <c:v>South Africa</c:v>
                </c:pt>
              </c:strCache>
            </c:strRef>
          </c:cat>
          <c:val>
            <c:numRef>
              <c:f>(All!$J$15:$J$16,All!$J$19:$J$20)</c:f>
              <c:numCache>
                <c:formatCode>0.0%</c:formatCode>
                <c:ptCount val="4"/>
                <c:pt idx="0">
                  <c:v>5.3575857792476202E-3</c:v>
                </c:pt>
                <c:pt idx="1">
                  <c:v>5.46991546494282E-3</c:v>
                </c:pt>
                <c:pt idx="2">
                  <c:v>3.9936673048126599E-2</c:v>
                </c:pt>
                <c:pt idx="3">
                  <c:v>0.107387322772936</c:v>
                </c:pt>
              </c:numCache>
            </c:numRef>
          </c:val>
        </c:ser>
        <c:ser>
          <c:idx val="1"/>
          <c:order val="1"/>
          <c:tx>
            <c:strRef>
              <c:f>All!$K$1</c:f>
              <c:strCache>
                <c:ptCount val="1"/>
                <c:pt idx="0">
                  <c:v>Conditional</c:v>
                </c:pt>
              </c:strCache>
            </c:strRef>
          </c:tx>
          <c:spPr>
            <a:solidFill>
              <a:schemeClr val="accent2"/>
            </a:solidFill>
            <a:ln>
              <a:noFill/>
            </a:ln>
            <a:effectLst/>
          </c:spPr>
          <c:invertIfNegative val="0"/>
          <c:cat>
            <c:strRef>
              <c:f>(All!$B$15:$B$16,All!$B$19:$B$20)</c:f>
              <c:strCache>
                <c:ptCount val="4"/>
                <c:pt idx="0">
                  <c:v>Uganda</c:v>
                </c:pt>
                <c:pt idx="1">
                  <c:v>Tanzania</c:v>
                </c:pt>
                <c:pt idx="2">
                  <c:v>Kenya</c:v>
                </c:pt>
                <c:pt idx="3">
                  <c:v>South Africa</c:v>
                </c:pt>
              </c:strCache>
            </c:strRef>
          </c:cat>
          <c:val>
            <c:numRef>
              <c:f>(All!$K$15:$K$16,All!$K$19:$K$20)</c:f>
              <c:numCache>
                <c:formatCode>0.0%</c:formatCode>
                <c:ptCount val="4"/>
                <c:pt idx="0">
                  <c:v>2.7862753203803201E-2</c:v>
                </c:pt>
                <c:pt idx="1">
                  <c:v>6.8104591413890303E-2</c:v>
                </c:pt>
                <c:pt idx="2">
                  <c:v>4.9225102427056704E-3</c:v>
                </c:pt>
                <c:pt idx="3">
                  <c:v>3.3850270343015E-2</c:v>
                </c:pt>
              </c:numCache>
            </c:numRef>
          </c:val>
        </c:ser>
        <c:dLbls>
          <c:showLegendKey val="0"/>
          <c:showVal val="0"/>
          <c:showCatName val="0"/>
          <c:showSerName val="0"/>
          <c:showPercent val="0"/>
          <c:showBubbleSize val="0"/>
        </c:dLbls>
        <c:gapWidth val="57"/>
        <c:overlap val="100"/>
        <c:axId val="119448744"/>
        <c:axId val="119442472"/>
      </c:barChart>
      <c:catAx>
        <c:axId val="11944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442472"/>
        <c:crosses val="autoZero"/>
        <c:auto val="1"/>
        <c:lblAlgn val="ctr"/>
        <c:lblOffset val="100"/>
        <c:noMultiLvlLbl val="0"/>
      </c:catAx>
      <c:valAx>
        <c:axId val="119442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9448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2699546187095E-2"/>
          <c:y val="5.1400554097404502E-2"/>
          <c:w val="0.86693818809012602"/>
          <c:h val="0.65947342519685004"/>
        </c:manualLayout>
      </c:layout>
      <c:lineChart>
        <c:grouping val="standard"/>
        <c:varyColors val="0"/>
        <c:ser>
          <c:idx val="0"/>
          <c:order val="0"/>
          <c:tx>
            <c:strRef>
              <c:f>'Service Delivery'!$B$6</c:f>
              <c:strCache>
                <c:ptCount val="1"/>
                <c:pt idx="0">
                  <c:v>Primary Enrolment (Million)</c:v>
                </c:pt>
              </c:strCache>
            </c:strRef>
          </c:tx>
          <c:spPr>
            <a:ln w="28575" cap="rnd">
              <a:solidFill>
                <a:schemeClr val="accent5"/>
              </a:solidFill>
              <a:round/>
            </a:ln>
            <a:effectLst/>
          </c:spPr>
          <c:marker>
            <c:symbol val="none"/>
          </c:marker>
          <c:cat>
            <c:numRef>
              <c:f>'Service Delivery'!$C$4:$T$4</c:f>
              <c:numCache>
                <c:formatCode>General</c:formatCode>
                <c:ptCount val="1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numCache>
            </c:numRef>
          </c:cat>
          <c:val>
            <c:numRef>
              <c:f>'Service Delivery'!$C$6:$T$6</c:f>
              <c:numCache>
                <c:formatCode>_(* #,##0.00_);_(* \(#,##0.00\);_(* "-"??_);_(@_)</c:formatCode>
                <c:ptCount val="18"/>
                <c:pt idx="0">
                  <c:v>3.069</c:v>
                </c:pt>
                <c:pt idx="1">
                  <c:v>5.3039999999999976</c:v>
                </c:pt>
                <c:pt idx="2">
                  <c:v>5.806</c:v>
                </c:pt>
                <c:pt idx="3">
                  <c:v>6.2880000000000003</c:v>
                </c:pt>
                <c:pt idx="4">
                  <c:v>6.5590130000000002</c:v>
                </c:pt>
                <c:pt idx="5">
                  <c:v>6.9009159999999978</c:v>
                </c:pt>
                <c:pt idx="6">
                  <c:v>7.3541529999999966</c:v>
                </c:pt>
                <c:pt idx="7">
                  <c:v>7.6333139999999986</c:v>
                </c:pt>
                <c:pt idx="8">
                  <c:v>7.3772919999999997</c:v>
                </c:pt>
                <c:pt idx="9">
                  <c:v>7.2238790000000002</c:v>
                </c:pt>
                <c:pt idx="10">
                  <c:v>7.3629379999999962</c:v>
                </c:pt>
                <c:pt idx="11">
                  <c:v>7.537970999999998</c:v>
                </c:pt>
                <c:pt idx="12">
                  <c:v>7.9639689999999996</c:v>
                </c:pt>
                <c:pt idx="13">
                  <c:v>8.2977799999999995</c:v>
                </c:pt>
                <c:pt idx="14">
                  <c:v>8.3746480000000005</c:v>
                </c:pt>
                <c:pt idx="15">
                  <c:v>8.0981769999999997</c:v>
                </c:pt>
                <c:pt idx="16">
                  <c:v>8.3370689999999996</c:v>
                </c:pt>
                <c:pt idx="17">
                  <c:v>8.3906740000000006</c:v>
                </c:pt>
              </c:numCache>
            </c:numRef>
          </c:val>
          <c:smooth val="0"/>
        </c:ser>
        <c:dLbls>
          <c:showLegendKey val="0"/>
          <c:showVal val="0"/>
          <c:showCatName val="0"/>
          <c:showSerName val="0"/>
          <c:showPercent val="0"/>
          <c:showBubbleSize val="0"/>
        </c:dLbls>
        <c:smooth val="0"/>
        <c:axId val="120702928"/>
        <c:axId val="120703320"/>
      </c:lineChart>
      <c:catAx>
        <c:axId val="12070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703320"/>
        <c:crosses val="autoZero"/>
        <c:auto val="1"/>
        <c:lblAlgn val="ctr"/>
        <c:lblOffset val="100"/>
        <c:noMultiLvlLbl val="0"/>
      </c:catAx>
      <c:valAx>
        <c:axId val="12070332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7029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0.15626139042630899"/>
          <c:y val="1.8195729818932499E-2"/>
          <c:w val="0.80464620167982703"/>
          <c:h val="0.69631531835518501"/>
        </c:manualLayout>
      </c:layout>
      <c:lineChart>
        <c:grouping val="standard"/>
        <c:varyColors val="0"/>
        <c:ser>
          <c:idx val="0"/>
          <c:order val="0"/>
          <c:tx>
            <c:strRef>
              <c:f>Budget!$A$114</c:f>
              <c:strCache>
                <c:ptCount val="1"/>
                <c:pt idx="0">
                  <c:v>Primary Salaries</c:v>
                </c:pt>
              </c:strCache>
            </c:strRef>
          </c:tx>
          <c:spPr>
            <a:ln w="28575" cap="rnd">
              <a:solidFill>
                <a:schemeClr val="accent5">
                  <a:shade val="65000"/>
                </a:schemeClr>
              </a:solidFill>
              <a:round/>
            </a:ln>
            <a:effectLst/>
          </c:spPr>
          <c:marker>
            <c:symbol val="none"/>
          </c:marker>
          <c:cat>
            <c:strRef>
              <c:f>Budget!$B$61:$Q$61</c:f>
              <c:strCache>
                <c:ptCount val="16"/>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strCache>
            </c:strRef>
          </c:cat>
          <c:val>
            <c:numRef>
              <c:f>Budget!$B$114:$Q$114</c:f>
              <c:numCache>
                <c:formatCode>_(* #,##0_);_(* \(#,##0\);_(* "-"??_);_(@_)</c:formatCode>
                <c:ptCount val="16"/>
                <c:pt idx="0">
                  <c:v>42594.311994149197</c:v>
                </c:pt>
                <c:pt idx="1">
                  <c:v>47644.13216549981</c:v>
                </c:pt>
                <c:pt idx="2">
                  <c:v>47513.561279927431</c:v>
                </c:pt>
                <c:pt idx="3">
                  <c:v>54926.478293003602</c:v>
                </c:pt>
                <c:pt idx="4">
                  <c:v>57537.806163149071</c:v>
                </c:pt>
                <c:pt idx="5">
                  <c:v>60782.308433371763</c:v>
                </c:pt>
                <c:pt idx="6">
                  <c:v>62684.573416620333</c:v>
                </c:pt>
                <c:pt idx="7">
                  <c:v>66470.421126141606</c:v>
                </c:pt>
                <c:pt idx="8">
                  <c:v>68987.783647749427</c:v>
                </c:pt>
                <c:pt idx="9">
                  <c:v>86556.050096968553</c:v>
                </c:pt>
                <c:pt idx="10">
                  <c:v>79367.751687501222</c:v>
                </c:pt>
                <c:pt idx="11">
                  <c:v>67618.031612456922</c:v>
                </c:pt>
                <c:pt idx="12">
                  <c:v>62287.70377969004</c:v>
                </c:pt>
                <c:pt idx="13">
                  <c:v>71550.327156894855</c:v>
                </c:pt>
                <c:pt idx="14">
                  <c:v>67461.915325782553</c:v>
                </c:pt>
                <c:pt idx="15">
                  <c:v>67093.123494599844</c:v>
                </c:pt>
              </c:numCache>
            </c:numRef>
          </c:val>
          <c:smooth val="0"/>
        </c:ser>
        <c:ser>
          <c:idx val="1"/>
          <c:order val="1"/>
          <c:tx>
            <c:strRef>
              <c:f>Budget!$A$115</c:f>
              <c:strCache>
                <c:ptCount val="1"/>
                <c:pt idx="0">
                  <c:v>Primary Capitation</c:v>
                </c:pt>
              </c:strCache>
            </c:strRef>
          </c:tx>
          <c:spPr>
            <a:ln w="28575" cap="rnd">
              <a:solidFill>
                <a:schemeClr val="accent5"/>
              </a:solidFill>
              <a:round/>
            </a:ln>
            <a:effectLst/>
          </c:spPr>
          <c:marker>
            <c:symbol val="none"/>
          </c:marker>
          <c:cat>
            <c:strRef>
              <c:f>Budget!$B$61:$Q$61</c:f>
              <c:strCache>
                <c:ptCount val="16"/>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strCache>
            </c:strRef>
          </c:cat>
          <c:val>
            <c:numRef>
              <c:f>Budget!$B$115:$Q$115</c:f>
              <c:numCache>
                <c:formatCode>_(* #,##0_);_(* \(#,##0\);_(* "-"??_);_(@_)</c:formatCode>
                <c:ptCount val="16"/>
                <c:pt idx="0">
                  <c:v>11497.85109044518</c:v>
                </c:pt>
                <c:pt idx="1">
                  <c:v>17257.657552987319</c:v>
                </c:pt>
                <c:pt idx="2">
                  <c:v>15964.490085202109</c:v>
                </c:pt>
                <c:pt idx="3">
                  <c:v>15474.39095742266</c:v>
                </c:pt>
                <c:pt idx="4">
                  <c:v>17286.34574264758</c:v>
                </c:pt>
                <c:pt idx="5">
                  <c:v>13640.812216173499</c:v>
                </c:pt>
                <c:pt idx="6">
                  <c:v>12517.024385989949</c:v>
                </c:pt>
                <c:pt idx="7">
                  <c:v>9670.2623958057375</c:v>
                </c:pt>
                <c:pt idx="8">
                  <c:v>9581.5213499340462</c:v>
                </c:pt>
                <c:pt idx="9">
                  <c:v>8295.9382909681844</c:v>
                </c:pt>
                <c:pt idx="10">
                  <c:v>7471.4893594254299</c:v>
                </c:pt>
                <c:pt idx="11">
                  <c:v>7826.1778531519703</c:v>
                </c:pt>
                <c:pt idx="12">
                  <c:v>6865.9405060876579</c:v>
                </c:pt>
                <c:pt idx="13">
                  <c:v>6388.9200491592001</c:v>
                </c:pt>
                <c:pt idx="14">
                  <c:v>6494.048175533826</c:v>
                </c:pt>
                <c:pt idx="15">
                  <c:v>5959.4085163502896</c:v>
                </c:pt>
              </c:numCache>
            </c:numRef>
          </c:val>
          <c:smooth val="0"/>
        </c:ser>
        <c:ser>
          <c:idx val="2"/>
          <c:order val="2"/>
          <c:tx>
            <c:strRef>
              <c:f>Budget!$A$116</c:f>
              <c:strCache>
                <c:ptCount val="1"/>
                <c:pt idx="0">
                  <c:v>Primary Development</c:v>
                </c:pt>
              </c:strCache>
            </c:strRef>
          </c:tx>
          <c:spPr>
            <a:ln w="28575" cap="rnd">
              <a:solidFill>
                <a:schemeClr val="accent5">
                  <a:tint val="65000"/>
                </a:schemeClr>
              </a:solidFill>
              <a:round/>
            </a:ln>
            <a:effectLst/>
          </c:spPr>
          <c:marker>
            <c:symbol val="none"/>
          </c:marker>
          <c:cat>
            <c:strRef>
              <c:f>Budget!$B$61:$Q$61</c:f>
              <c:strCache>
                <c:ptCount val="16"/>
                <c:pt idx="0">
                  <c:v>1997/98</c:v>
                </c:pt>
                <c:pt idx="1">
                  <c:v>1998/99</c:v>
                </c:pt>
                <c:pt idx="2">
                  <c:v>1999/00</c:v>
                </c:pt>
                <c:pt idx="3">
                  <c:v>2000/01</c:v>
                </c:pt>
                <c:pt idx="4">
                  <c:v>2001/02</c:v>
                </c:pt>
                <c:pt idx="5">
                  <c:v>2002/03</c:v>
                </c:pt>
                <c:pt idx="6">
                  <c:v>2003/04</c:v>
                </c:pt>
                <c:pt idx="7">
                  <c:v>2004/05</c:v>
                </c:pt>
                <c:pt idx="8">
                  <c:v>2005/06</c:v>
                </c:pt>
                <c:pt idx="9">
                  <c:v>2006/07</c:v>
                </c:pt>
                <c:pt idx="10">
                  <c:v>2007/08</c:v>
                </c:pt>
                <c:pt idx="11">
                  <c:v>2008/09</c:v>
                </c:pt>
                <c:pt idx="12">
                  <c:v>2009/10</c:v>
                </c:pt>
                <c:pt idx="13">
                  <c:v>2010/11</c:v>
                </c:pt>
                <c:pt idx="14">
                  <c:v>2011/12</c:v>
                </c:pt>
                <c:pt idx="15">
                  <c:v>2012/13</c:v>
                </c:pt>
              </c:strCache>
            </c:strRef>
          </c:cat>
          <c:val>
            <c:numRef>
              <c:f>Budget!$B$116:$Q$116</c:f>
              <c:numCache>
                <c:formatCode>_(* #,##0_);_(* \(#,##0\);_(* "-"??_);_(@_)</c:formatCode>
                <c:ptCount val="16"/>
                <c:pt idx="0">
                  <c:v>0</c:v>
                </c:pt>
                <c:pt idx="1">
                  <c:v>0</c:v>
                </c:pt>
                <c:pt idx="2">
                  <c:v>12107.20858159152</c:v>
                </c:pt>
                <c:pt idx="3">
                  <c:v>17510.484993034141</c:v>
                </c:pt>
                <c:pt idx="4">
                  <c:v>20674.447315401449</c:v>
                </c:pt>
                <c:pt idx="5">
                  <c:v>17696.53499889432</c:v>
                </c:pt>
                <c:pt idx="6">
                  <c:v>18015.486126308399</c:v>
                </c:pt>
                <c:pt idx="7">
                  <c:v>15760.304324439319</c:v>
                </c:pt>
                <c:pt idx="8">
                  <c:v>14437.15474776983</c:v>
                </c:pt>
                <c:pt idx="9">
                  <c:v>4147.0846362685597</c:v>
                </c:pt>
                <c:pt idx="10">
                  <c:v>3775.1990759051432</c:v>
                </c:pt>
                <c:pt idx="11">
                  <c:v>4142.19294063897</c:v>
                </c:pt>
                <c:pt idx="12">
                  <c:v>8724.5277810292337</c:v>
                </c:pt>
                <c:pt idx="13">
                  <c:v>9693.292119745327</c:v>
                </c:pt>
                <c:pt idx="14">
                  <c:v>9203.2064411286665</c:v>
                </c:pt>
                <c:pt idx="15">
                  <c:v>7029.328892444094</c:v>
                </c:pt>
              </c:numCache>
            </c:numRef>
          </c:val>
          <c:smooth val="0"/>
        </c:ser>
        <c:dLbls>
          <c:showLegendKey val="0"/>
          <c:showVal val="0"/>
          <c:showCatName val="0"/>
          <c:showSerName val="0"/>
          <c:showPercent val="0"/>
          <c:showBubbleSize val="0"/>
        </c:dLbls>
        <c:smooth val="0"/>
        <c:axId val="120704104"/>
        <c:axId val="120704496"/>
      </c:lineChart>
      <c:catAx>
        <c:axId val="120704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0704496"/>
        <c:crosses val="autoZero"/>
        <c:auto val="1"/>
        <c:lblAlgn val="ctr"/>
        <c:lblOffset val="100"/>
        <c:noMultiLvlLbl val="0"/>
      </c:catAx>
      <c:valAx>
        <c:axId val="120704496"/>
        <c:scaling>
          <c:orientation val="minMax"/>
          <c:max val="9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704104"/>
        <c:crosses val="autoZero"/>
        <c:crossBetween val="between"/>
      </c:valAx>
      <c:spPr>
        <a:noFill/>
        <a:ln>
          <a:noFill/>
        </a:ln>
        <a:effectLst/>
      </c:spPr>
    </c:plotArea>
    <c:legend>
      <c:legendPos val="b"/>
      <c:layout>
        <c:manualLayout>
          <c:xMode val="edge"/>
          <c:yMode val="edge"/>
          <c:x val="9.6965861377192805E-2"/>
          <c:y val="0.88880334018173301"/>
          <c:w val="0.84953371623228802"/>
          <c:h val="0.111196659818268"/>
        </c:manualLayout>
      </c:layout>
      <c:overlay val="0"/>
      <c:spPr>
        <a:noFill/>
        <a:ln>
          <a:noFill/>
        </a:ln>
        <a:effectLst/>
      </c:spPr>
      <c:txPr>
        <a:bodyPr rot="0" spcFirstLastPara="1" vertOverflow="ellipsis" vert="horz" wrap="square" anchor="b" anchorCtr="0"/>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manualLayout>
          <c:layoutTarget val="inner"/>
          <c:xMode val="edge"/>
          <c:yMode val="edge"/>
          <c:x val="8.5754230430688499E-2"/>
          <c:y val="5.1400554097404502E-2"/>
          <c:w val="0.88254958261720395"/>
          <c:h val="0.68041439860174402"/>
        </c:manualLayout>
      </c:layout>
      <c:lineChart>
        <c:grouping val="standard"/>
        <c:varyColors val="0"/>
        <c:ser>
          <c:idx val="0"/>
          <c:order val="0"/>
          <c:tx>
            <c:strRef>
              <c:f>'Service Delivery'!$B$15</c:f>
              <c:strCache>
                <c:ptCount val="1"/>
                <c:pt idx="0">
                  <c:v>Literacy at P6</c:v>
                </c:pt>
              </c:strCache>
            </c:strRef>
          </c:tx>
          <c:spPr>
            <a:ln w="28575" cap="rnd">
              <a:solidFill>
                <a:schemeClr val="accent5">
                  <a:shade val="76000"/>
                </a:schemeClr>
              </a:solidFill>
              <a:round/>
            </a:ln>
            <a:effectLst/>
          </c:spPr>
          <c:marker>
            <c:symbol val="none"/>
          </c:marker>
          <c:cat>
            <c:numRef>
              <c:f>'Service Delivery'!$J$4:$T$4</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'Service Delivery'!$J$15:$T$15</c:f>
              <c:numCache>
                <c:formatCode>0.00%</c:formatCode>
                <c:ptCount val="11"/>
                <c:pt idx="0" formatCode="0%">
                  <c:v>0.2</c:v>
                </c:pt>
                <c:pt idx="1">
                  <c:v>0.25</c:v>
                </c:pt>
                <c:pt idx="2" formatCode="0%">
                  <c:v>0.3</c:v>
                </c:pt>
                <c:pt idx="3">
                  <c:v>0.33500000000000002</c:v>
                </c:pt>
                <c:pt idx="4">
                  <c:v>0.496</c:v>
                </c:pt>
                <c:pt idx="5">
                  <c:v>0.47899999999999998</c:v>
                </c:pt>
                <c:pt idx="6">
                  <c:v>0.48099999999999998</c:v>
                </c:pt>
                <c:pt idx="7">
                  <c:v>0.502</c:v>
                </c:pt>
                <c:pt idx="8">
                  <c:v>0.41299999999999998</c:v>
                </c:pt>
                <c:pt idx="9">
                  <c:v>0.40799999999999997</c:v>
                </c:pt>
                <c:pt idx="10">
                  <c:v>0.40150000000000002</c:v>
                </c:pt>
              </c:numCache>
            </c:numRef>
          </c:val>
          <c:smooth val="0"/>
        </c:ser>
        <c:ser>
          <c:idx val="1"/>
          <c:order val="1"/>
          <c:tx>
            <c:strRef>
              <c:f>'Service Delivery'!$B$16</c:f>
              <c:strCache>
                <c:ptCount val="1"/>
                <c:pt idx="0">
                  <c:v>Numeracy at p6</c:v>
                </c:pt>
              </c:strCache>
            </c:strRef>
          </c:tx>
          <c:spPr>
            <a:ln w="28575" cap="rnd">
              <a:solidFill>
                <a:schemeClr val="accent5">
                  <a:tint val="77000"/>
                </a:schemeClr>
              </a:solidFill>
              <a:round/>
            </a:ln>
            <a:effectLst/>
          </c:spPr>
          <c:marker>
            <c:symbol val="none"/>
          </c:marker>
          <c:cat>
            <c:numRef>
              <c:f>'Service Delivery'!$J$4:$T$4</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'Service Delivery'!$J$16:$T$16</c:f>
              <c:numCache>
                <c:formatCode>0.00%</c:formatCode>
                <c:ptCount val="11"/>
                <c:pt idx="0">
                  <c:v>0.20499999999999999</c:v>
                </c:pt>
                <c:pt idx="1">
                  <c:v>0.26800000000000002</c:v>
                </c:pt>
                <c:pt idx="2" formatCode="0%">
                  <c:v>0.33</c:v>
                </c:pt>
                <c:pt idx="3">
                  <c:v>0.30499999999999999</c:v>
                </c:pt>
                <c:pt idx="4">
                  <c:v>0.41399999999999998</c:v>
                </c:pt>
                <c:pt idx="5">
                  <c:v>0.53500000000000003</c:v>
                </c:pt>
                <c:pt idx="6">
                  <c:v>0.53300000000000003</c:v>
                </c:pt>
                <c:pt idx="7">
                  <c:v>0.54800000000000004</c:v>
                </c:pt>
                <c:pt idx="8">
                  <c:v>0.45600000000000002</c:v>
                </c:pt>
                <c:pt idx="9">
                  <c:v>0.45200000000000001</c:v>
                </c:pt>
                <c:pt idx="10">
                  <c:v>0.41399999999999998</c:v>
                </c:pt>
              </c:numCache>
            </c:numRef>
          </c:val>
          <c:smooth val="0"/>
        </c:ser>
        <c:dLbls>
          <c:showLegendKey val="0"/>
          <c:showVal val="0"/>
          <c:showCatName val="0"/>
          <c:showSerName val="0"/>
          <c:showPercent val="0"/>
          <c:showBubbleSize val="0"/>
        </c:dLbls>
        <c:smooth val="0"/>
        <c:axId val="80678344"/>
        <c:axId val="80675600"/>
      </c:lineChart>
      <c:catAx>
        <c:axId val="8067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675600"/>
        <c:crosses val="autoZero"/>
        <c:auto val="1"/>
        <c:lblAlgn val="ctr"/>
        <c:lblOffset val="100"/>
        <c:noMultiLvlLbl val="0"/>
      </c:catAx>
      <c:valAx>
        <c:axId val="80675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678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2E254-9225-4293-8C1F-C636E14585E4}" type="doc">
      <dgm:prSet loTypeId="urn:microsoft.com/office/officeart/2005/8/layout/process2" loCatId="process" qsTypeId="urn:microsoft.com/office/officeart/2005/8/quickstyle/simple1" qsCatId="simple" csTypeId="urn:microsoft.com/office/officeart/2005/8/colors/accent1_2" csCatId="accent1" phldr="1"/>
      <dgm:spPr/>
    </dgm:pt>
    <dgm:pt modelId="{33D1A244-D20C-494E-8EEA-D6478FADA7D3}">
      <dgm:prSet phldrT="[Text]"/>
      <dgm:spPr/>
      <dgm:t>
        <a:bodyPr/>
        <a:lstStyle/>
        <a:p>
          <a:r>
            <a:rPr lang="en-GB" dirty="0" smtClean="0"/>
            <a:t>1997/8 </a:t>
          </a:r>
        </a:p>
        <a:p>
          <a:r>
            <a:rPr lang="en-GB" dirty="0" smtClean="0"/>
            <a:t>10 conditional grants</a:t>
          </a:r>
          <a:endParaRPr lang="en-GB" dirty="0"/>
        </a:p>
      </dgm:t>
    </dgm:pt>
    <dgm:pt modelId="{50869CED-017A-4B32-B063-6BD7BD23A914}" type="parTrans" cxnId="{F4D970D3-9253-48A8-8B89-0F19ACF4BF9D}">
      <dgm:prSet/>
      <dgm:spPr/>
      <dgm:t>
        <a:bodyPr/>
        <a:lstStyle/>
        <a:p>
          <a:endParaRPr lang="en-GB"/>
        </a:p>
      </dgm:t>
    </dgm:pt>
    <dgm:pt modelId="{30A45F29-DBC6-4F47-AB00-097E97594894}" type="sibTrans" cxnId="{F4D970D3-9253-48A8-8B89-0F19ACF4BF9D}">
      <dgm:prSet/>
      <dgm:spPr/>
      <dgm:t>
        <a:bodyPr/>
        <a:lstStyle/>
        <a:p>
          <a:endParaRPr lang="en-GB"/>
        </a:p>
      </dgm:t>
    </dgm:pt>
    <dgm:pt modelId="{82AA55D4-D6E8-44C9-ACBC-3B93178347FA}">
      <dgm:prSet phldrT="[Text]"/>
      <dgm:spPr/>
      <dgm:t>
        <a:bodyPr/>
        <a:lstStyle/>
        <a:p>
          <a:r>
            <a:rPr lang="en-GB" dirty="0" smtClean="0"/>
            <a:t>2014/15 </a:t>
          </a:r>
        </a:p>
        <a:p>
          <a:r>
            <a:rPr lang="en-GB" dirty="0" smtClean="0"/>
            <a:t>46 conditional grants</a:t>
          </a:r>
          <a:endParaRPr lang="en-GB" dirty="0"/>
        </a:p>
      </dgm:t>
    </dgm:pt>
    <dgm:pt modelId="{8620F25B-A563-471C-A7B0-4BEE73192A6E}" type="parTrans" cxnId="{3D36EC94-C110-4E69-9077-C2DD5DB92EA2}">
      <dgm:prSet/>
      <dgm:spPr/>
      <dgm:t>
        <a:bodyPr/>
        <a:lstStyle/>
        <a:p>
          <a:endParaRPr lang="en-GB"/>
        </a:p>
      </dgm:t>
    </dgm:pt>
    <dgm:pt modelId="{6A66A1BB-BA52-4BD3-A43A-908A64299E22}" type="sibTrans" cxnId="{3D36EC94-C110-4E69-9077-C2DD5DB92EA2}">
      <dgm:prSet/>
      <dgm:spPr/>
      <dgm:t>
        <a:bodyPr/>
        <a:lstStyle/>
        <a:p>
          <a:endParaRPr lang="en-GB"/>
        </a:p>
      </dgm:t>
    </dgm:pt>
    <dgm:pt modelId="{D271914F-02BA-4B0E-955F-FD8EB4D0021E}" type="pres">
      <dgm:prSet presAssocID="{4492E254-9225-4293-8C1F-C636E14585E4}" presName="linearFlow" presStyleCnt="0">
        <dgm:presLayoutVars>
          <dgm:resizeHandles val="exact"/>
        </dgm:presLayoutVars>
      </dgm:prSet>
      <dgm:spPr/>
    </dgm:pt>
    <dgm:pt modelId="{36E3C6ED-B1E2-4E41-BB4A-15577654A933}" type="pres">
      <dgm:prSet presAssocID="{33D1A244-D20C-494E-8EEA-D6478FADA7D3}" presName="node" presStyleLbl="node1" presStyleIdx="0" presStyleCnt="2">
        <dgm:presLayoutVars>
          <dgm:bulletEnabled val="1"/>
        </dgm:presLayoutVars>
      </dgm:prSet>
      <dgm:spPr/>
      <dgm:t>
        <a:bodyPr/>
        <a:lstStyle/>
        <a:p>
          <a:endParaRPr lang="en-GB"/>
        </a:p>
      </dgm:t>
    </dgm:pt>
    <dgm:pt modelId="{D4DF0F3D-0344-4FB9-B967-D902172D01D3}" type="pres">
      <dgm:prSet presAssocID="{30A45F29-DBC6-4F47-AB00-097E97594894}" presName="sibTrans" presStyleLbl="sibTrans2D1" presStyleIdx="0" presStyleCnt="1"/>
      <dgm:spPr/>
      <dgm:t>
        <a:bodyPr/>
        <a:lstStyle/>
        <a:p>
          <a:endParaRPr lang="en-GB"/>
        </a:p>
      </dgm:t>
    </dgm:pt>
    <dgm:pt modelId="{E66AB58A-3055-46E0-AEC8-D2F3A82D6EF9}" type="pres">
      <dgm:prSet presAssocID="{30A45F29-DBC6-4F47-AB00-097E97594894}" presName="connectorText" presStyleLbl="sibTrans2D1" presStyleIdx="0" presStyleCnt="1"/>
      <dgm:spPr/>
      <dgm:t>
        <a:bodyPr/>
        <a:lstStyle/>
        <a:p>
          <a:endParaRPr lang="en-GB"/>
        </a:p>
      </dgm:t>
    </dgm:pt>
    <dgm:pt modelId="{EFBE6650-3C67-4EE4-A062-FBB6D0B1B928}" type="pres">
      <dgm:prSet presAssocID="{82AA55D4-D6E8-44C9-ACBC-3B93178347FA}" presName="node" presStyleLbl="node1" presStyleIdx="1" presStyleCnt="2">
        <dgm:presLayoutVars>
          <dgm:bulletEnabled val="1"/>
        </dgm:presLayoutVars>
      </dgm:prSet>
      <dgm:spPr/>
      <dgm:t>
        <a:bodyPr/>
        <a:lstStyle/>
        <a:p>
          <a:endParaRPr lang="en-GB"/>
        </a:p>
      </dgm:t>
    </dgm:pt>
  </dgm:ptLst>
  <dgm:cxnLst>
    <dgm:cxn modelId="{6386F33D-3BB7-4848-B7CD-04930DA04ACA}" type="presOf" srcId="{30A45F29-DBC6-4F47-AB00-097E97594894}" destId="{D4DF0F3D-0344-4FB9-B967-D902172D01D3}" srcOrd="0" destOrd="0" presId="urn:microsoft.com/office/officeart/2005/8/layout/process2"/>
    <dgm:cxn modelId="{3D36EC94-C110-4E69-9077-C2DD5DB92EA2}" srcId="{4492E254-9225-4293-8C1F-C636E14585E4}" destId="{82AA55D4-D6E8-44C9-ACBC-3B93178347FA}" srcOrd="1" destOrd="0" parTransId="{8620F25B-A563-471C-A7B0-4BEE73192A6E}" sibTransId="{6A66A1BB-BA52-4BD3-A43A-908A64299E22}"/>
    <dgm:cxn modelId="{F5443A2A-4497-41B3-A8BD-C0110D31ED81}" type="presOf" srcId="{33D1A244-D20C-494E-8EEA-D6478FADA7D3}" destId="{36E3C6ED-B1E2-4E41-BB4A-15577654A933}" srcOrd="0" destOrd="0" presId="urn:microsoft.com/office/officeart/2005/8/layout/process2"/>
    <dgm:cxn modelId="{F4D970D3-9253-48A8-8B89-0F19ACF4BF9D}" srcId="{4492E254-9225-4293-8C1F-C636E14585E4}" destId="{33D1A244-D20C-494E-8EEA-D6478FADA7D3}" srcOrd="0" destOrd="0" parTransId="{50869CED-017A-4B32-B063-6BD7BD23A914}" sibTransId="{30A45F29-DBC6-4F47-AB00-097E97594894}"/>
    <dgm:cxn modelId="{9EAB8DB5-A23D-4594-BC4C-C9911E481687}" type="presOf" srcId="{82AA55D4-D6E8-44C9-ACBC-3B93178347FA}" destId="{EFBE6650-3C67-4EE4-A062-FBB6D0B1B928}" srcOrd="0" destOrd="0" presId="urn:microsoft.com/office/officeart/2005/8/layout/process2"/>
    <dgm:cxn modelId="{744D1960-4CD8-4904-93AF-8361CFDA6832}" type="presOf" srcId="{30A45F29-DBC6-4F47-AB00-097E97594894}" destId="{E66AB58A-3055-46E0-AEC8-D2F3A82D6EF9}" srcOrd="1" destOrd="0" presId="urn:microsoft.com/office/officeart/2005/8/layout/process2"/>
    <dgm:cxn modelId="{84C46382-1F38-4DC9-BEC0-C85C3D2317CC}" type="presOf" srcId="{4492E254-9225-4293-8C1F-C636E14585E4}" destId="{D271914F-02BA-4B0E-955F-FD8EB4D0021E}" srcOrd="0" destOrd="0" presId="urn:microsoft.com/office/officeart/2005/8/layout/process2"/>
    <dgm:cxn modelId="{8C26777D-DFFC-4416-8662-2353FBDEEF3B}" type="presParOf" srcId="{D271914F-02BA-4B0E-955F-FD8EB4D0021E}" destId="{36E3C6ED-B1E2-4E41-BB4A-15577654A933}" srcOrd="0" destOrd="0" presId="urn:microsoft.com/office/officeart/2005/8/layout/process2"/>
    <dgm:cxn modelId="{87FFF8E0-4B8E-479E-BC44-AFA15509FDDA}" type="presParOf" srcId="{D271914F-02BA-4B0E-955F-FD8EB4D0021E}" destId="{D4DF0F3D-0344-4FB9-B967-D902172D01D3}" srcOrd="1" destOrd="0" presId="urn:microsoft.com/office/officeart/2005/8/layout/process2"/>
    <dgm:cxn modelId="{0710EAB4-7D21-4978-BC8F-9BF665B212AC}" type="presParOf" srcId="{D4DF0F3D-0344-4FB9-B967-D902172D01D3}" destId="{E66AB58A-3055-46E0-AEC8-D2F3A82D6EF9}" srcOrd="0" destOrd="0" presId="urn:microsoft.com/office/officeart/2005/8/layout/process2"/>
    <dgm:cxn modelId="{58B88A4B-26CE-4DE5-8620-9E83E688A186}" type="presParOf" srcId="{D271914F-02BA-4B0E-955F-FD8EB4D0021E}" destId="{EFBE6650-3C67-4EE4-A062-FBB6D0B1B928}" srcOrd="2"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2E254-9225-4293-8C1F-C636E14585E4}" type="doc">
      <dgm:prSet loTypeId="urn:microsoft.com/office/officeart/2005/8/layout/process2" loCatId="process" qsTypeId="urn:microsoft.com/office/officeart/2005/8/quickstyle/simple1" qsCatId="simple" csTypeId="urn:microsoft.com/office/officeart/2005/8/colors/accent1_2" csCatId="accent1" phldr="1"/>
      <dgm:spPr/>
    </dgm:pt>
    <dgm:pt modelId="{33D1A244-D20C-494E-8EEA-D6478FADA7D3}">
      <dgm:prSet phldrT="[Text]" custT="1"/>
      <dgm:spPr/>
      <dgm:t>
        <a:bodyPr/>
        <a:lstStyle/>
        <a:p>
          <a:r>
            <a:rPr lang="en-GB" sz="2000" dirty="0" smtClean="0"/>
            <a:t>1997/8 </a:t>
          </a:r>
        </a:p>
        <a:p>
          <a:endParaRPr lang="en-GB" sz="2000" dirty="0" smtClean="0"/>
        </a:p>
        <a:p>
          <a:r>
            <a:rPr lang="en-GB" sz="2000" dirty="0" smtClean="0"/>
            <a:t>45 Districts</a:t>
          </a:r>
          <a:endParaRPr lang="en-GB" sz="2000" dirty="0"/>
        </a:p>
      </dgm:t>
    </dgm:pt>
    <dgm:pt modelId="{50869CED-017A-4B32-B063-6BD7BD23A914}" type="parTrans" cxnId="{F4D970D3-9253-48A8-8B89-0F19ACF4BF9D}">
      <dgm:prSet/>
      <dgm:spPr/>
      <dgm:t>
        <a:bodyPr/>
        <a:lstStyle/>
        <a:p>
          <a:endParaRPr lang="en-GB"/>
        </a:p>
      </dgm:t>
    </dgm:pt>
    <dgm:pt modelId="{30A45F29-DBC6-4F47-AB00-097E97594894}" type="sibTrans" cxnId="{F4D970D3-9253-48A8-8B89-0F19ACF4BF9D}">
      <dgm:prSet/>
      <dgm:spPr/>
      <dgm:t>
        <a:bodyPr/>
        <a:lstStyle/>
        <a:p>
          <a:endParaRPr lang="en-GB"/>
        </a:p>
      </dgm:t>
    </dgm:pt>
    <dgm:pt modelId="{82AA55D4-D6E8-44C9-ACBC-3B93178347FA}">
      <dgm:prSet phldrT="[Text]" custT="1"/>
      <dgm:spPr/>
      <dgm:t>
        <a:bodyPr/>
        <a:lstStyle/>
        <a:p>
          <a:r>
            <a:rPr lang="en-GB" sz="2000" dirty="0" smtClean="0"/>
            <a:t>2014/15 </a:t>
          </a:r>
        </a:p>
        <a:p>
          <a:r>
            <a:rPr lang="en-GB" sz="2000" dirty="0" smtClean="0"/>
            <a:t>133 districts &amp; municipalities</a:t>
          </a:r>
          <a:endParaRPr lang="en-GB" sz="2000" dirty="0"/>
        </a:p>
      </dgm:t>
    </dgm:pt>
    <dgm:pt modelId="{8620F25B-A563-471C-A7B0-4BEE73192A6E}" type="parTrans" cxnId="{3D36EC94-C110-4E69-9077-C2DD5DB92EA2}">
      <dgm:prSet/>
      <dgm:spPr/>
      <dgm:t>
        <a:bodyPr/>
        <a:lstStyle/>
        <a:p>
          <a:endParaRPr lang="en-GB"/>
        </a:p>
      </dgm:t>
    </dgm:pt>
    <dgm:pt modelId="{6A66A1BB-BA52-4BD3-A43A-908A64299E22}" type="sibTrans" cxnId="{3D36EC94-C110-4E69-9077-C2DD5DB92EA2}">
      <dgm:prSet/>
      <dgm:spPr/>
      <dgm:t>
        <a:bodyPr/>
        <a:lstStyle/>
        <a:p>
          <a:endParaRPr lang="en-GB"/>
        </a:p>
      </dgm:t>
    </dgm:pt>
    <dgm:pt modelId="{D271914F-02BA-4B0E-955F-FD8EB4D0021E}" type="pres">
      <dgm:prSet presAssocID="{4492E254-9225-4293-8C1F-C636E14585E4}" presName="linearFlow" presStyleCnt="0">
        <dgm:presLayoutVars>
          <dgm:resizeHandles val="exact"/>
        </dgm:presLayoutVars>
      </dgm:prSet>
      <dgm:spPr/>
    </dgm:pt>
    <dgm:pt modelId="{36E3C6ED-B1E2-4E41-BB4A-15577654A933}" type="pres">
      <dgm:prSet presAssocID="{33D1A244-D20C-494E-8EEA-D6478FADA7D3}" presName="node" presStyleLbl="node1" presStyleIdx="0" presStyleCnt="2">
        <dgm:presLayoutVars>
          <dgm:bulletEnabled val="1"/>
        </dgm:presLayoutVars>
      </dgm:prSet>
      <dgm:spPr/>
      <dgm:t>
        <a:bodyPr/>
        <a:lstStyle/>
        <a:p>
          <a:endParaRPr lang="en-GB"/>
        </a:p>
      </dgm:t>
    </dgm:pt>
    <dgm:pt modelId="{D4DF0F3D-0344-4FB9-B967-D902172D01D3}" type="pres">
      <dgm:prSet presAssocID="{30A45F29-DBC6-4F47-AB00-097E97594894}" presName="sibTrans" presStyleLbl="sibTrans2D1" presStyleIdx="0" presStyleCnt="1"/>
      <dgm:spPr/>
      <dgm:t>
        <a:bodyPr/>
        <a:lstStyle/>
        <a:p>
          <a:endParaRPr lang="en-GB"/>
        </a:p>
      </dgm:t>
    </dgm:pt>
    <dgm:pt modelId="{E66AB58A-3055-46E0-AEC8-D2F3A82D6EF9}" type="pres">
      <dgm:prSet presAssocID="{30A45F29-DBC6-4F47-AB00-097E97594894}" presName="connectorText" presStyleLbl="sibTrans2D1" presStyleIdx="0" presStyleCnt="1"/>
      <dgm:spPr/>
      <dgm:t>
        <a:bodyPr/>
        <a:lstStyle/>
        <a:p>
          <a:endParaRPr lang="en-GB"/>
        </a:p>
      </dgm:t>
    </dgm:pt>
    <dgm:pt modelId="{EFBE6650-3C67-4EE4-A062-FBB6D0B1B928}" type="pres">
      <dgm:prSet presAssocID="{82AA55D4-D6E8-44C9-ACBC-3B93178347FA}" presName="node" presStyleLbl="node1" presStyleIdx="1" presStyleCnt="2">
        <dgm:presLayoutVars>
          <dgm:bulletEnabled val="1"/>
        </dgm:presLayoutVars>
      </dgm:prSet>
      <dgm:spPr/>
      <dgm:t>
        <a:bodyPr/>
        <a:lstStyle/>
        <a:p>
          <a:endParaRPr lang="en-GB"/>
        </a:p>
      </dgm:t>
    </dgm:pt>
  </dgm:ptLst>
  <dgm:cxnLst>
    <dgm:cxn modelId="{3D36EC94-C110-4E69-9077-C2DD5DB92EA2}" srcId="{4492E254-9225-4293-8C1F-C636E14585E4}" destId="{82AA55D4-D6E8-44C9-ACBC-3B93178347FA}" srcOrd="1" destOrd="0" parTransId="{8620F25B-A563-471C-A7B0-4BEE73192A6E}" sibTransId="{6A66A1BB-BA52-4BD3-A43A-908A64299E22}"/>
    <dgm:cxn modelId="{441552D0-C924-4C42-8699-154C9B781EB2}" type="presOf" srcId="{30A45F29-DBC6-4F47-AB00-097E97594894}" destId="{D4DF0F3D-0344-4FB9-B967-D902172D01D3}" srcOrd="0" destOrd="0" presId="urn:microsoft.com/office/officeart/2005/8/layout/process2"/>
    <dgm:cxn modelId="{28AC9C3F-2FC0-4F6D-A2E9-1A8E7615096B}" type="presOf" srcId="{82AA55D4-D6E8-44C9-ACBC-3B93178347FA}" destId="{EFBE6650-3C67-4EE4-A062-FBB6D0B1B928}" srcOrd="0" destOrd="0" presId="urn:microsoft.com/office/officeart/2005/8/layout/process2"/>
    <dgm:cxn modelId="{F4D970D3-9253-48A8-8B89-0F19ACF4BF9D}" srcId="{4492E254-9225-4293-8C1F-C636E14585E4}" destId="{33D1A244-D20C-494E-8EEA-D6478FADA7D3}" srcOrd="0" destOrd="0" parTransId="{50869CED-017A-4B32-B063-6BD7BD23A914}" sibTransId="{30A45F29-DBC6-4F47-AB00-097E97594894}"/>
    <dgm:cxn modelId="{0FDBA94B-E177-4E2B-8203-CB41849DED5E}" type="presOf" srcId="{30A45F29-DBC6-4F47-AB00-097E97594894}" destId="{E66AB58A-3055-46E0-AEC8-D2F3A82D6EF9}" srcOrd="1" destOrd="0" presId="urn:microsoft.com/office/officeart/2005/8/layout/process2"/>
    <dgm:cxn modelId="{FAD177BE-8990-4601-8344-06C8035EE2AB}" type="presOf" srcId="{33D1A244-D20C-494E-8EEA-D6478FADA7D3}" destId="{36E3C6ED-B1E2-4E41-BB4A-15577654A933}" srcOrd="0" destOrd="0" presId="urn:microsoft.com/office/officeart/2005/8/layout/process2"/>
    <dgm:cxn modelId="{A47CDCC7-74F8-436D-A422-D92DE95DA9CD}" type="presOf" srcId="{4492E254-9225-4293-8C1F-C636E14585E4}" destId="{D271914F-02BA-4B0E-955F-FD8EB4D0021E}" srcOrd="0" destOrd="0" presId="urn:microsoft.com/office/officeart/2005/8/layout/process2"/>
    <dgm:cxn modelId="{145AA391-FE9D-4A75-A391-4D766C92AF1F}" type="presParOf" srcId="{D271914F-02BA-4B0E-955F-FD8EB4D0021E}" destId="{36E3C6ED-B1E2-4E41-BB4A-15577654A933}" srcOrd="0" destOrd="0" presId="urn:microsoft.com/office/officeart/2005/8/layout/process2"/>
    <dgm:cxn modelId="{3D6EC908-C508-4ADC-A2F5-9E8639EFC27C}" type="presParOf" srcId="{D271914F-02BA-4B0E-955F-FD8EB4D0021E}" destId="{D4DF0F3D-0344-4FB9-B967-D902172D01D3}" srcOrd="1" destOrd="0" presId="urn:microsoft.com/office/officeart/2005/8/layout/process2"/>
    <dgm:cxn modelId="{325B88AA-CE9C-4FC8-9B43-D85FDAA64E11}" type="presParOf" srcId="{D4DF0F3D-0344-4FB9-B967-D902172D01D3}" destId="{E66AB58A-3055-46E0-AEC8-D2F3A82D6EF9}" srcOrd="0" destOrd="0" presId="urn:microsoft.com/office/officeart/2005/8/layout/process2"/>
    <dgm:cxn modelId="{CB8477ED-B9FE-4318-906E-83A8D29F98A3}" type="presParOf" srcId="{D271914F-02BA-4B0E-955F-FD8EB4D0021E}" destId="{EFBE6650-3C67-4EE4-A062-FBB6D0B1B928}"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3593C-D700-4A19-AF23-A150322E692F}" type="datetimeFigureOut">
              <a:rPr lang="en-GB" smtClean="0"/>
              <a:t>30/10/2015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ECFC7-8DD6-42F7-BED7-CF986043B374}" type="slidenum">
              <a:rPr lang="en-GB" smtClean="0"/>
              <a:t>‹#›</a:t>
            </a:fld>
            <a:endParaRPr lang="en-GB"/>
          </a:p>
        </p:txBody>
      </p:sp>
    </p:spTree>
    <p:extLst>
      <p:ext uri="{BB962C8B-B14F-4D97-AF65-F5344CB8AC3E}">
        <p14:creationId xmlns:p14="http://schemas.microsoft.com/office/powerpoint/2010/main" val="427520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EECFC7-8DD6-42F7-BED7-CF986043B374}" type="slidenum">
              <a:rPr lang="en-GB" smtClean="0"/>
              <a:t>1</a:t>
            </a:fld>
            <a:endParaRPr lang="en-GB"/>
          </a:p>
        </p:txBody>
      </p:sp>
    </p:spTree>
    <p:extLst>
      <p:ext uri="{BB962C8B-B14F-4D97-AF65-F5344CB8AC3E}">
        <p14:creationId xmlns:p14="http://schemas.microsoft.com/office/powerpoint/2010/main" val="85315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new structure of local government grants. There are </a:t>
            </a:r>
          </a:p>
          <a:p>
            <a:pPr marL="171450" indent="-171450">
              <a:buFont typeface="Arial" panose="020B0604020202020204" pitchFamily="34" charset="0"/>
              <a:buChar char="•"/>
            </a:pPr>
            <a:r>
              <a:rPr lang="en-US" baseline="0" dirty="0" smtClean="0"/>
              <a:t>6 service delivery sectors, </a:t>
            </a:r>
          </a:p>
          <a:p>
            <a:pPr marL="171450" indent="-171450">
              <a:buFont typeface="Arial" panose="020B0604020202020204" pitchFamily="34" charset="0"/>
              <a:buChar char="•"/>
            </a:pPr>
            <a:r>
              <a:rPr lang="en-US" baseline="0" dirty="0" smtClean="0"/>
              <a:t>transitional and support services, and </a:t>
            </a:r>
          </a:p>
          <a:p>
            <a:pPr marL="171450" indent="-171450">
              <a:buFont typeface="Arial" panose="020B0604020202020204" pitchFamily="34" charset="0"/>
              <a:buChar char="•"/>
            </a:pPr>
            <a:r>
              <a:rPr lang="en-US" baseline="0" dirty="0" smtClean="0"/>
              <a:t>discretionary grants for urban and rural local governments.</a:t>
            </a:r>
          </a:p>
          <a:p>
            <a:endParaRPr lang="en-US" baseline="0" dirty="0" smtClean="0"/>
          </a:p>
          <a:p>
            <a:pPr marL="0" indent="0">
              <a:buFont typeface="Arial" panose="020B0604020202020204" pitchFamily="34" charset="0"/>
              <a:buNone/>
            </a:pPr>
            <a:r>
              <a:rPr lang="en-US" baseline="0" dirty="0" smtClean="0"/>
              <a:t>Not all grants need to be used every year:</a:t>
            </a:r>
          </a:p>
          <a:p>
            <a:pPr marL="171450" indent="-171450">
              <a:buFont typeface="Arial" panose="020B0604020202020204" pitchFamily="34" charset="0"/>
              <a:buChar char="•"/>
            </a:pPr>
            <a:r>
              <a:rPr lang="en-US" baseline="0" dirty="0" smtClean="0"/>
              <a:t>Black text indicates that there are already grants being provided, and will be integrated into the new structure.</a:t>
            </a:r>
          </a:p>
          <a:p>
            <a:pPr marL="171450" indent="-171450">
              <a:buFont typeface="Arial" panose="020B0604020202020204" pitchFamily="34" charset="0"/>
              <a:buChar char="•"/>
            </a:pPr>
            <a:r>
              <a:rPr lang="en-US" baseline="0" dirty="0" smtClean="0"/>
              <a:t>White text indicates grants that are not currently used, but may be created in the future within the new grant structure.</a:t>
            </a:r>
          </a:p>
        </p:txBody>
      </p:sp>
      <p:sp>
        <p:nvSpPr>
          <p:cNvPr id="4" name="Slide Number Placeholder 3"/>
          <p:cNvSpPr>
            <a:spLocks noGrp="1"/>
          </p:cNvSpPr>
          <p:nvPr>
            <p:ph type="sldNum" sz="quarter" idx="10"/>
          </p:nvPr>
        </p:nvSpPr>
        <p:spPr/>
        <p:txBody>
          <a:bodyPr/>
          <a:lstStyle/>
          <a:p>
            <a:fld id="{19EECFC7-8DD6-42F7-BED7-CF986043B374}" type="slidenum">
              <a:rPr lang="en-GB" smtClean="0"/>
              <a:t>11</a:t>
            </a:fld>
            <a:endParaRPr lang="en-GB"/>
          </a:p>
        </p:txBody>
      </p:sp>
    </p:spTree>
    <p:extLst>
      <p:ext uri="{BB962C8B-B14F-4D97-AF65-F5344CB8AC3E}">
        <p14:creationId xmlns:p14="http://schemas.microsoft.com/office/powerpoint/2010/main" val="3497755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reiterates the same</a:t>
            </a:r>
            <a:r>
              <a:rPr lang="en-US" baseline="0" dirty="0" smtClean="0"/>
              <a:t> picture, in a bit more detail. </a:t>
            </a:r>
          </a:p>
          <a:p>
            <a:endParaRPr lang="en-US" baseline="0" dirty="0" smtClean="0"/>
          </a:p>
          <a:p>
            <a:r>
              <a:rPr lang="en-US" baseline="0" dirty="0" smtClean="0"/>
              <a:t>It also highlights:</a:t>
            </a:r>
          </a:p>
          <a:p>
            <a:endParaRPr lang="en-US" baseline="0" dirty="0" smtClean="0"/>
          </a:p>
          <a:p>
            <a:pPr marL="171450" indent="-171450">
              <a:buFont typeface="Arial" panose="020B0604020202020204" pitchFamily="34" charset="0"/>
              <a:buChar char="•"/>
            </a:pPr>
            <a:r>
              <a:rPr lang="en-US" baseline="0" dirty="0" smtClean="0"/>
              <a:t>Changes to earmarking – that is the rules that say what grants may be spent on. Until now each grant has been earmarked to a specific purpose – e.g. libraries or PAF monitoring. The aim of the reforms is to raise the level of earmarking so that local governments have more discretion over where to allocate resources. Recurrent grants will be earmarked at most to the vote function level (e.g. primary education). Development grants will be earmarked to the sector.</a:t>
            </a:r>
          </a:p>
          <a:p>
            <a:pPr marL="171450" indent="-171450">
              <a:buFont typeface="Arial" panose="020B0604020202020204" pitchFamily="34" charset="0"/>
              <a:buChar char="•"/>
            </a:pPr>
            <a:r>
              <a:rPr lang="en-US" baseline="0" dirty="0" smtClean="0"/>
              <a:t>Introduction of a transitional and support services grant – The aim is to incorporate cross-cutting and ad hoc grants while controlling fragmentation, which was an issue in the past. On the recurrent side this will be mainly for cross-cutting grants such as pensions that don’t fit the objectives of either sector or unconditional grants, such as pensions for retired staff. On the development side, this will be for transitional allocations that will be earmarked to a specific purpose (e.g. presidential pledges for school construction) for a temporary period of not more than 3 years, after which the allocation must be absorbed into the sector grant or phased out completely. Transitional development allocations will be limited to no more than 5% of the total development allocation for a sector.</a:t>
            </a:r>
          </a:p>
          <a:p>
            <a:pPr marL="171450" indent="-171450">
              <a:buFont typeface="Arial" panose="020B0604020202020204" pitchFamily="34" charset="0"/>
              <a:buChar char="•"/>
            </a:pPr>
            <a:r>
              <a:rPr lang="en-US" baseline="0" dirty="0" err="1" smtClean="0"/>
              <a:t>Harmonisation</a:t>
            </a:r>
            <a:r>
              <a:rPr lang="en-US" baseline="0" dirty="0" smtClean="0"/>
              <a:t> of discretionary development allocations in a district development equalization grant. The aim is to promote equalization through the development grants and give local governments the discretion over where this should be directed. There will be one urban and one district discretionary development equalization grant. This will </a:t>
            </a:r>
            <a:r>
              <a:rPr lang="en-US" baseline="0" dirty="0" err="1" smtClean="0"/>
              <a:t>harmonise</a:t>
            </a:r>
            <a:r>
              <a:rPr lang="en-US" baseline="0" dirty="0" smtClean="0"/>
              <a:t> the management and allocation of PRDP, LRDP, USMID and LGMSD. Local governments will receive funding from one of these sources only (e.g. only PRDP or only LRDP). This will ensure a fair allocation to less developed districts, no matter which region they are in.</a:t>
            </a:r>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12</a:t>
            </a:fld>
            <a:endParaRPr lang="en-GB"/>
          </a:p>
        </p:txBody>
      </p:sp>
    </p:spTree>
    <p:extLst>
      <p:ext uri="{BB962C8B-B14F-4D97-AF65-F5344CB8AC3E}">
        <p14:creationId xmlns:p14="http://schemas.microsoft.com/office/powerpoint/2010/main" val="399314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Currently a district or municipality may get three or more discretionary grants it can use for development .e.g. USMID, LGMSD, PRDP</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From 2016/17 a LG will get the discretionary development equalisation grant. This will: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be financed from</a:t>
            </a:r>
            <a:r>
              <a:rPr lang="en-GB" baseline="0" dirty="0" smtClean="0"/>
              <a:t> a merger of: </a:t>
            </a:r>
            <a:r>
              <a:rPr lang="en-GB" dirty="0" smtClean="0"/>
              <a:t>the PRDP allocation to sectors; USMID; the LRDP; the local development grant (LGMSD); and equalisation grant. 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have a unified formula with different weights for urban and rural LGs</a:t>
            </a:r>
          </a:p>
          <a:p>
            <a:endParaRPr lang="en-GB" dirty="0" smtClean="0"/>
          </a:p>
          <a:p>
            <a:r>
              <a:rPr lang="en-GB" dirty="0" smtClean="0"/>
              <a:t>Local governments</a:t>
            </a:r>
            <a:r>
              <a:rPr lang="en-GB" baseline="0" dirty="0" smtClean="0"/>
              <a:t> will receive funding from only one window. </a:t>
            </a:r>
          </a:p>
          <a:p>
            <a:pPr marL="171450" indent="-171450">
              <a:buFont typeface="Arial" panose="020B0604020202020204" pitchFamily="34" charset="0"/>
              <a:buChar char="•"/>
            </a:pPr>
            <a:r>
              <a:rPr lang="en-GB" baseline="0" dirty="0" smtClean="0"/>
              <a:t>For rural local governments the window will be either PRDP/LRDP or Other District. PRDP/LRDP will go to eligible districts only.</a:t>
            </a:r>
          </a:p>
          <a:p>
            <a:pPr marL="171450" indent="-171450">
              <a:buFont typeface="Arial" panose="020B0604020202020204" pitchFamily="34" charset="0"/>
              <a:buChar char="•"/>
            </a:pPr>
            <a:r>
              <a:rPr lang="en-GB" baseline="0" dirty="0" smtClean="0"/>
              <a:t>For urban local governments the window will be either USMID or non-USMID.</a:t>
            </a:r>
            <a:endParaRPr lang="en-GB" dirty="0" smtClean="0"/>
          </a:p>
          <a:p>
            <a:endParaRPr lang="en-GB" dirty="0" smtClean="0"/>
          </a:p>
          <a:p>
            <a:r>
              <a:rPr lang="en-GB" dirty="0" smtClean="0"/>
              <a:t>The DDEG will be the vehicle for financing all regional programmes in future and the equalisation grant provided for in the constitution.</a:t>
            </a:r>
          </a:p>
          <a:p>
            <a:endParaRPr lang="en-GB" dirty="0" smtClean="0"/>
          </a:p>
          <a:p>
            <a:r>
              <a:rPr lang="en-GB" dirty="0" smtClean="0"/>
              <a:t>The overall </a:t>
            </a:r>
            <a:r>
              <a:rPr lang="en-GB" dirty="0" err="1" smtClean="0"/>
              <a:t>additionality</a:t>
            </a:r>
            <a:r>
              <a:rPr lang="en-GB" dirty="0" smtClean="0"/>
              <a:t> of the PRDP and LRDP would be maintained</a:t>
            </a:r>
            <a:r>
              <a:rPr lang="en-GB" baseline="0" dirty="0" smtClean="0"/>
              <a:t> – i.e. the total amount provided to all PRDP eligible districts will not be reduced, though some individual districts may get more or less than they currently do, because of the new formula.</a:t>
            </a:r>
            <a:endParaRPr lang="en-GB" dirty="0" smtClean="0"/>
          </a:p>
          <a:p>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13</a:t>
            </a:fld>
            <a:endParaRPr lang="en-GB"/>
          </a:p>
        </p:txBody>
      </p:sp>
    </p:spTree>
    <p:extLst>
      <p:ext uri="{BB962C8B-B14F-4D97-AF65-F5344CB8AC3E}">
        <p14:creationId xmlns:p14="http://schemas.microsoft.com/office/powerpoint/2010/main" val="337187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how earmarking will transition from 2014/15 to</a:t>
            </a:r>
            <a:r>
              <a:rPr lang="en-US" baseline="0" dirty="0" smtClean="0"/>
              <a:t> 2016/17.</a:t>
            </a:r>
          </a:p>
          <a:p>
            <a:endParaRPr lang="en-US" baseline="0" dirty="0" smtClean="0"/>
          </a:p>
          <a:p>
            <a:pPr marL="171450" indent="-171450">
              <a:buFont typeface="Arial" panose="020B0604020202020204" pitchFamily="34" charset="0"/>
              <a:buChar char="•"/>
            </a:pPr>
            <a:r>
              <a:rPr lang="en-US" baseline="0" dirty="0" smtClean="0"/>
              <a:t>2014/15 individual grants with separate conditions and reporting </a:t>
            </a:r>
          </a:p>
          <a:p>
            <a:pPr marL="171450" indent="-171450">
              <a:buFont typeface="Arial" panose="020B0604020202020204" pitchFamily="34" charset="0"/>
              <a:buChar char="•"/>
            </a:pPr>
            <a:r>
              <a:rPr lang="en-US" baseline="0" dirty="0" smtClean="0"/>
              <a:t>2015/16 consolidated grants maintaining separate conditions and reporting</a:t>
            </a:r>
          </a:p>
          <a:p>
            <a:pPr marL="171450" indent="-171450">
              <a:buFont typeface="Arial" panose="020B0604020202020204" pitchFamily="34" charset="0"/>
              <a:buChar char="•"/>
            </a:pPr>
            <a:r>
              <a:rPr lang="en-US" baseline="0" dirty="0" smtClean="0"/>
              <a:t>2016/17 consolidated grants raising the level of earmarking and harmonizing reporting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14</a:t>
            </a:fld>
            <a:endParaRPr lang="en-GB"/>
          </a:p>
        </p:txBody>
      </p:sp>
    </p:spTree>
    <p:extLst>
      <p:ext uri="{BB962C8B-B14F-4D97-AF65-F5344CB8AC3E}">
        <p14:creationId xmlns:p14="http://schemas.microsoft.com/office/powerpoint/2010/main" val="342075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Reforms</a:t>
            </a:r>
            <a:r>
              <a:rPr lang="en-US" baseline="0" dirty="0" smtClean="0"/>
              <a:t> will also have a number of additional features:</a:t>
            </a:r>
          </a:p>
          <a:p>
            <a:endParaRPr lang="en-US" baseline="0" dirty="0" smtClean="0"/>
          </a:p>
          <a:p>
            <a:pPr marL="171450" indent="-171450">
              <a:buFont typeface="Arial" panose="020B0604020202020204" pitchFamily="34" charset="0"/>
              <a:buChar char="•"/>
            </a:pPr>
            <a:r>
              <a:rPr lang="en-US" baseline="0" dirty="0" smtClean="0"/>
              <a:t>There will be more flexibility to reallocate during budgeting, within the sector budget requirements that are detailed in a Grant and Budget Information Paper</a:t>
            </a:r>
          </a:p>
          <a:p>
            <a:pPr marL="628650" lvl="1" indent="-171450">
              <a:buFont typeface="Arial" panose="020B0604020202020204" pitchFamily="34" charset="0"/>
              <a:buChar char="•"/>
            </a:pPr>
            <a:r>
              <a:rPr lang="en-US" baseline="0" dirty="0" smtClean="0"/>
              <a:t>No reallocation between sectors (e.g. education to health)</a:t>
            </a:r>
          </a:p>
          <a:p>
            <a:pPr marL="628650" lvl="1" indent="-171450">
              <a:buFont typeface="Arial" panose="020B0604020202020204" pitchFamily="34" charset="0"/>
              <a:buChar char="•"/>
            </a:pPr>
            <a:r>
              <a:rPr lang="en-US" baseline="0" dirty="0" smtClean="0"/>
              <a:t>Up to 10% of one vote function to another (e.g. primary to secondary education)</a:t>
            </a:r>
          </a:p>
          <a:p>
            <a:pPr marL="628650" lvl="1" indent="-171450">
              <a:buFont typeface="Arial" panose="020B0604020202020204" pitchFamily="34" charset="0"/>
              <a:buChar char="•"/>
            </a:pPr>
            <a:r>
              <a:rPr lang="en-US" baseline="0" dirty="0" smtClean="0"/>
              <a:t>From recurrent allocations to development allocations (e.g. wage/non-wage to development)</a:t>
            </a:r>
          </a:p>
          <a:p>
            <a:pPr marL="171450" lvl="0" indent="-171450">
              <a:buFont typeface="Arial" panose="020B0604020202020204" pitchFamily="34" charset="0"/>
              <a:buChar char="•"/>
            </a:pPr>
            <a:r>
              <a:rPr lang="en-US" baseline="0" dirty="0" smtClean="0"/>
              <a:t>New and temporary policies can be earmarked to a specific purpose under the Transitional and Support Services grant. These will need to be absorbed in the sector grant or phased out completely after 3 years.</a:t>
            </a:r>
          </a:p>
          <a:p>
            <a:pPr marL="171450" lvl="0" indent="-171450">
              <a:buFont typeface="Arial" panose="020B0604020202020204" pitchFamily="34" charset="0"/>
              <a:buChar char="•"/>
            </a:pPr>
            <a:r>
              <a:rPr lang="en-US" baseline="0" dirty="0" smtClean="0"/>
              <a:t>Part of the allocation in some sectors may be tied to performance:</a:t>
            </a:r>
          </a:p>
          <a:p>
            <a:pPr marL="628650" lvl="1" indent="-171450">
              <a:buFont typeface="Arial" panose="020B0604020202020204" pitchFamily="34" charset="0"/>
              <a:buChar char="•"/>
            </a:pPr>
            <a:r>
              <a:rPr lang="en-US" baseline="0" dirty="0" smtClean="0"/>
              <a:t>Results-based financing (for sectors) to pay service delivery units (e.g. health </a:t>
            </a:r>
            <a:r>
              <a:rPr lang="en-US" baseline="0" dirty="0" err="1" smtClean="0"/>
              <a:t>centres</a:t>
            </a:r>
            <a:r>
              <a:rPr lang="en-US" baseline="0" dirty="0" smtClean="0"/>
              <a:t>) for delivering services at the required quality. This is relatively new in Uganda.</a:t>
            </a:r>
          </a:p>
          <a:p>
            <a:pPr marL="628650" lvl="1" indent="-171450">
              <a:buFont typeface="Arial" panose="020B0604020202020204" pitchFamily="34" charset="0"/>
              <a:buChar char="•"/>
            </a:pPr>
            <a:r>
              <a:rPr lang="en-US" baseline="0" dirty="0" smtClean="0"/>
              <a:t>Performance-based financing (for discretionary grants) to pay LGs that meet institutional performance criteria (e.g. producing financial statements on time). This is already in place under USMID and LGMSD grants.</a:t>
            </a:r>
          </a:p>
          <a:p>
            <a:pPr marL="171450" lvl="0" indent="-171450">
              <a:buFont typeface="Arial" panose="020B0604020202020204" pitchFamily="34" charset="0"/>
              <a:buChar char="•"/>
            </a:pPr>
            <a:r>
              <a:rPr lang="en-US" baseline="0" dirty="0" smtClean="0"/>
              <a:t>Straight through processing will be implemented consistently across all sectors. Where appropriate, grants for an LLG or service delivery unit will be paid straight to the LLG or service delivery unit. This will be done by MOFPED on the basis of the budget prepared and submitted by HLGs.</a:t>
            </a:r>
          </a:p>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19EECFC7-8DD6-42F7-BED7-CF986043B374}" type="slidenum">
              <a:rPr lang="en-GB" smtClean="0"/>
              <a:t>15</a:t>
            </a:fld>
            <a:endParaRPr lang="en-GB"/>
          </a:p>
        </p:txBody>
      </p:sp>
    </p:spTree>
    <p:extLst>
      <p:ext uri="{BB962C8B-B14F-4D97-AF65-F5344CB8AC3E}">
        <p14:creationId xmlns:p14="http://schemas.microsoft.com/office/powerpoint/2010/main" val="1048647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Consolidating grants</a:t>
            </a:r>
            <a:r>
              <a:rPr lang="en-US" baseline="0" dirty="0" smtClean="0"/>
              <a:t> means that new allocation formulae are needed. These will also be an opportunity to address inequities in resource allocation over the medium term.</a:t>
            </a:r>
          </a:p>
          <a:p>
            <a:endParaRPr lang="en-US" baseline="0" dirty="0" smtClean="0"/>
          </a:p>
          <a:p>
            <a:r>
              <a:rPr lang="en-GB" dirty="0" smtClean="0"/>
              <a:t>Formula design will depend on the overall grant purpose:</a:t>
            </a:r>
          </a:p>
          <a:p>
            <a:pPr marL="171450" lvl="0" indent="-171450">
              <a:buFont typeface="Arial" panose="020B0604020202020204" pitchFamily="34" charset="0"/>
              <a:buChar char="•"/>
            </a:pPr>
            <a:r>
              <a:rPr lang="en-GB" dirty="0" smtClean="0"/>
              <a:t>Sector grants allocated based on need/cost of services</a:t>
            </a:r>
          </a:p>
          <a:p>
            <a:pPr marL="171450" lvl="0" indent="-171450">
              <a:buFont typeface="Arial" panose="020B0604020202020204" pitchFamily="34" charset="0"/>
              <a:buChar char="•"/>
            </a:pPr>
            <a:r>
              <a:rPr lang="en-GB" dirty="0" smtClean="0"/>
              <a:t>Support services will have ad hoc allocations/formulae</a:t>
            </a:r>
          </a:p>
          <a:p>
            <a:pPr marL="171450" lvl="0" indent="-171450">
              <a:buFont typeface="Arial" panose="020B0604020202020204" pitchFamily="34" charset="0"/>
              <a:buChar char="•"/>
            </a:pPr>
            <a:r>
              <a:rPr lang="en-GB" dirty="0" smtClean="0"/>
              <a:t>Discretionary development grant will use equalizing formula.</a:t>
            </a:r>
          </a:p>
          <a:p>
            <a:endParaRPr lang="en-US" dirty="0" smtClean="0"/>
          </a:p>
          <a:p>
            <a:r>
              <a:rPr lang="en-US" dirty="0" smtClean="0"/>
              <a:t>Guiding principles are:</a:t>
            </a:r>
          </a:p>
          <a:p>
            <a:pPr marL="171450" indent="-171450">
              <a:buFont typeface="Arial" panose="020B0604020202020204" pitchFamily="34" charset="0"/>
              <a:buChar char="•"/>
            </a:pPr>
            <a:r>
              <a:rPr lang="en-GB" dirty="0" smtClean="0"/>
              <a:t>Formulae should be simple and transparent:</a:t>
            </a:r>
          </a:p>
          <a:p>
            <a:pPr marL="628650" lvl="1" indent="-171450">
              <a:buFont typeface="Arial" panose="020B0604020202020204" pitchFamily="34" charset="0"/>
              <a:buChar char="•"/>
            </a:pPr>
            <a:r>
              <a:rPr lang="en-GB" dirty="0" smtClean="0"/>
              <a:t>No more than 5 variables</a:t>
            </a:r>
          </a:p>
          <a:p>
            <a:pPr marL="628650" lvl="1" indent="-171450">
              <a:buFont typeface="Arial" panose="020B0604020202020204" pitchFamily="34" charset="0"/>
              <a:buChar char="•"/>
            </a:pPr>
            <a:r>
              <a:rPr lang="en-GB" dirty="0" smtClean="0"/>
              <a:t>Data and formulae should be easy for LGs to understand and access</a:t>
            </a:r>
          </a:p>
          <a:p>
            <a:pPr marL="171450" indent="-171450">
              <a:buFont typeface="Arial" panose="020B0604020202020204" pitchFamily="34" charset="0"/>
              <a:buChar char="•"/>
            </a:pPr>
            <a:r>
              <a:rPr lang="en-US" dirty="0" smtClean="0"/>
              <a:t>Formulae should be </a:t>
            </a:r>
            <a:r>
              <a:rPr lang="en-US" u="none" dirty="0" smtClean="0"/>
              <a:t>equitable, but ‘closed ended’</a:t>
            </a:r>
          </a:p>
          <a:p>
            <a:pPr marL="628650" lvl="1" indent="-171450">
              <a:buFont typeface="Arial" panose="020B0604020202020204" pitchFamily="34" charset="0"/>
              <a:buChar char="•"/>
            </a:pPr>
            <a:r>
              <a:rPr lang="en-US" dirty="0" smtClean="0"/>
              <a:t>Match resources to target population (e.g.</a:t>
            </a:r>
            <a:r>
              <a:rPr lang="en-US" baseline="0" dirty="0" smtClean="0"/>
              <a:t> school age population, rather than number of existing number of pupils</a:t>
            </a:r>
            <a:r>
              <a:rPr lang="en-US" dirty="0" smtClean="0"/>
              <a:t>)</a:t>
            </a:r>
          </a:p>
          <a:p>
            <a:pPr marL="628650" lvl="1" indent="-171450">
              <a:buFont typeface="Arial" panose="020B0604020202020204" pitchFamily="34" charset="0"/>
              <a:buChar char="•"/>
            </a:pPr>
            <a:r>
              <a:rPr lang="en-US" dirty="0" smtClean="0"/>
              <a:t>Reflect major differences in ‘need’ and costs (e.g. poorer areas may need more, or</a:t>
            </a:r>
            <a:r>
              <a:rPr lang="en-US" baseline="0" dirty="0" smtClean="0"/>
              <a:t> larger districts may face higher costs of service provision)</a:t>
            </a:r>
            <a:endParaRPr lang="en-US" dirty="0" smtClean="0"/>
          </a:p>
          <a:p>
            <a:pPr marL="628650" lvl="1" indent="-171450">
              <a:buFont typeface="Arial" panose="020B0604020202020204" pitchFamily="34" charset="0"/>
              <a:buChar char="•"/>
            </a:pPr>
            <a:r>
              <a:rPr lang="en-US" dirty="0" smtClean="0"/>
              <a:t>Must not require more resources than are available (closed-ended)</a:t>
            </a:r>
          </a:p>
          <a:p>
            <a:pPr marL="171450" indent="-171450">
              <a:buFont typeface="Arial" panose="020B0604020202020204" pitchFamily="34" charset="0"/>
              <a:buChar char="•"/>
            </a:pPr>
            <a:r>
              <a:rPr lang="en-US" dirty="0" smtClean="0"/>
              <a:t>To promote the right incentives,</a:t>
            </a:r>
            <a:r>
              <a:rPr lang="en-US" baseline="0" dirty="0" smtClean="0"/>
              <a:t> v</a:t>
            </a:r>
            <a:r>
              <a:rPr lang="en-US" dirty="0" smtClean="0"/>
              <a:t>ariables used in the formulae</a:t>
            </a:r>
            <a:r>
              <a:rPr lang="en-US" baseline="0" dirty="0" smtClean="0"/>
              <a:t> </a:t>
            </a:r>
            <a:r>
              <a:rPr lang="en-US" dirty="0" smtClean="0"/>
              <a:t>should be: </a:t>
            </a:r>
          </a:p>
          <a:p>
            <a:pPr marL="628650" lvl="1" indent="-171450">
              <a:buFont typeface="Arial" panose="020B0604020202020204" pitchFamily="34" charset="0"/>
              <a:buChar char="•"/>
            </a:pPr>
            <a:r>
              <a:rPr lang="en-US" dirty="0" smtClean="0"/>
              <a:t>‘exogenous’ to influence from LGs (i.e. don’t use data produced by LGs)</a:t>
            </a:r>
          </a:p>
          <a:p>
            <a:pPr marL="628650" lvl="1" indent="-171450">
              <a:buFont typeface="Arial" panose="020B0604020202020204" pitchFamily="34" charset="0"/>
              <a:buChar char="•"/>
            </a:pPr>
            <a:r>
              <a:rPr lang="en-US" dirty="0" smtClean="0"/>
              <a:t>stable, measured regularly and available for all LGs</a:t>
            </a:r>
          </a:p>
          <a:p>
            <a:pPr marL="628650" lvl="1" indent="-171450">
              <a:buFont typeface="Arial" panose="020B0604020202020204" pitchFamily="34" charset="0"/>
              <a:buChar char="•"/>
            </a:pPr>
            <a:r>
              <a:rPr lang="en-US" dirty="0" smtClean="0"/>
              <a:t>reflect objective factors, not local policy decisions</a:t>
            </a:r>
          </a:p>
          <a:p>
            <a:pPr marL="628650" lvl="1" indent="-171450">
              <a:buFont typeface="Arial" panose="020B0604020202020204" pitchFamily="34" charset="0"/>
              <a:buChar char="•"/>
            </a:pPr>
            <a:r>
              <a:rPr lang="en-US" dirty="0" smtClean="0"/>
              <a:t>be from official sources only (e.g. UBOS not UNDP)</a:t>
            </a:r>
          </a:p>
          <a:p>
            <a:pPr marL="171450" lvl="0" indent="-171450">
              <a:buFont typeface="Arial" panose="020B0604020202020204" pitchFamily="34" charset="0"/>
              <a:buChar char="•"/>
            </a:pPr>
            <a:endParaRPr lang="en-GB" dirty="0" smtClean="0"/>
          </a:p>
          <a:p>
            <a:r>
              <a:rPr lang="en-US" dirty="0" smtClean="0"/>
              <a:t>The</a:t>
            </a:r>
            <a:r>
              <a:rPr lang="en-US" baseline="0" dirty="0" smtClean="0"/>
              <a:t> formulae will follow a common approach:</a:t>
            </a:r>
            <a:endParaRPr lang="en-US" dirty="0" smtClean="0"/>
          </a:p>
          <a:p>
            <a:pPr marL="171450" indent="-171450">
              <a:buFont typeface="Arial" panose="020B0604020202020204" pitchFamily="34" charset="0"/>
              <a:buChar char="•"/>
            </a:pPr>
            <a:r>
              <a:rPr lang="en-US" dirty="0" smtClean="0"/>
              <a:t>Sector</a:t>
            </a:r>
            <a:r>
              <a:rPr lang="en-US" baseline="0" dirty="0" smtClean="0"/>
              <a:t> conditional grants: </a:t>
            </a:r>
            <a:r>
              <a:rPr lang="en-US" dirty="0" smtClean="0"/>
              <a:t>One allocation formula will be used to allocate resources to wage, non-wage</a:t>
            </a:r>
            <a:r>
              <a:rPr lang="en-US" baseline="0" dirty="0" smtClean="0"/>
              <a:t> recurrent and development grants in a sector. Budget and Grant Information Papers will state in the sector budget requirements what the maximum or minimum share will be for wage, non-wage recurrent or development allocations. </a:t>
            </a:r>
          </a:p>
          <a:p>
            <a:pPr marL="171450" indent="-171450">
              <a:buFont typeface="Arial" panose="020B0604020202020204" pitchFamily="34" charset="0"/>
              <a:buChar char="•"/>
            </a:pPr>
            <a:r>
              <a:rPr lang="en-US" baseline="0" dirty="0" smtClean="0"/>
              <a:t>Unconditional and discretionary grants: will have an allocation formulae for urban recurrent, urban development, rural recurrent and rural development.</a:t>
            </a:r>
          </a:p>
          <a:p>
            <a:pPr marL="171450" indent="-171450">
              <a:buFont typeface="Arial" panose="020B0604020202020204" pitchFamily="34" charset="0"/>
              <a:buChar char="•"/>
            </a:pPr>
            <a:r>
              <a:rPr lang="en-US" baseline="0" dirty="0" smtClean="0"/>
              <a:t>Transitional and support services: will have formulae or ad hoc allocations for each item (e.g. pensions will have a different allocation to urban water operation and maintenance grants).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Data and formulae will be made available to the public on the Online Transfer Information Management System (OTMIS). This will include information on the variables used for allocation and IPFs for local governments.</a:t>
            </a:r>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16</a:t>
            </a:fld>
            <a:endParaRPr lang="en-GB"/>
          </a:p>
        </p:txBody>
      </p:sp>
    </p:spTree>
    <p:extLst>
      <p:ext uri="{BB962C8B-B14F-4D97-AF65-F5344CB8AC3E}">
        <p14:creationId xmlns:p14="http://schemas.microsoft.com/office/powerpoint/2010/main" val="340034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Formulae are redistributive so cannot be phased in immediately</a:t>
            </a:r>
            <a:r>
              <a:rPr lang="en-US" baseline="0" dirty="0" smtClean="0"/>
              <a:t>. To improve equity some local governments will get more than they currently do, others less. Therefore, they will be phased in gradually from 2016/17. The more resources made available in the MTEF the faster this phase in period will be.</a:t>
            </a:r>
          </a:p>
          <a:p>
            <a:endParaRPr lang="en-US" baseline="0" dirty="0" smtClean="0"/>
          </a:p>
          <a:p>
            <a:r>
              <a:rPr lang="en-US" baseline="0" dirty="0" smtClean="0"/>
              <a:t>A schedule will set out how the formulae will be phased in over time. The share of each local government will be calculated under the new formulae. Those receiving less will receive incrementally more resources each year until they reach the target level. This can be done more quickly for development grants than for recurrent grants, because capital investments are not funding services that must be provided year on year, in the way that wages and non-wage recurrent grants are. In other words, it is easier to slow the pace of school construction than to reduce the number of teachers.</a:t>
            </a:r>
          </a:p>
        </p:txBody>
      </p:sp>
      <p:sp>
        <p:nvSpPr>
          <p:cNvPr id="4" name="Slide Number Placeholder 3"/>
          <p:cNvSpPr>
            <a:spLocks noGrp="1"/>
          </p:cNvSpPr>
          <p:nvPr>
            <p:ph type="sldNum" sz="quarter" idx="10"/>
          </p:nvPr>
        </p:nvSpPr>
        <p:spPr/>
        <p:txBody>
          <a:bodyPr/>
          <a:lstStyle/>
          <a:p>
            <a:fld id="{19EECFC7-8DD6-42F7-BED7-CF986043B374}" type="slidenum">
              <a:rPr lang="en-GB" smtClean="0"/>
              <a:t>17</a:t>
            </a:fld>
            <a:endParaRPr lang="en-GB"/>
          </a:p>
        </p:txBody>
      </p:sp>
    </p:spTree>
    <p:extLst>
      <p:ext uri="{BB962C8B-B14F-4D97-AF65-F5344CB8AC3E}">
        <p14:creationId xmlns:p14="http://schemas.microsoft.com/office/powerpoint/2010/main" val="244235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Greater discretion</a:t>
            </a:r>
            <a:r>
              <a:rPr lang="en-US" baseline="0" dirty="0" smtClean="0"/>
              <a:t> over budget decisions requires a greater level of accountability for performance. There will be a shift</a:t>
            </a:r>
            <a:r>
              <a:rPr lang="en-GB" baseline="0" dirty="0" smtClean="0"/>
              <a:t> from earmarking to sector budget requirements linked to basic sector policies and processes. </a:t>
            </a:r>
            <a:r>
              <a:rPr lang="en-US" baseline="0" dirty="0" smtClean="0"/>
              <a:t>(There is a separate presentation on the Sector Budget Requirements)</a:t>
            </a:r>
          </a:p>
          <a:p>
            <a:endParaRPr lang="en-US" baseline="0" dirty="0" smtClean="0"/>
          </a:p>
          <a:p>
            <a:r>
              <a:rPr lang="en-US" baseline="0" dirty="0" smtClean="0"/>
              <a:t>Central government will build on existing tools such as the budget website and call </a:t>
            </a:r>
            <a:r>
              <a:rPr lang="en-US" baseline="0" dirty="0" err="1" smtClean="0"/>
              <a:t>centre</a:t>
            </a:r>
            <a:r>
              <a:rPr lang="en-US" baseline="0" dirty="0" smtClean="0"/>
              <a:t> to improve the monitoring of local government performance, increase the opportunities for feedback from inside and outside the government, and track follow-up </a:t>
            </a:r>
            <a:r>
              <a:rPr lang="en-US" baseline="0" dirty="0" smtClean="0"/>
              <a:t>actions</a:t>
            </a:r>
            <a:r>
              <a:rPr lang="en-US" baseline="0" dirty="0" smtClean="0"/>
              <a:t>. This will become a core part of the evaluation of Accounting Officers, whose contract may not be renewed if compliance with the new requirements is poor</a:t>
            </a:r>
            <a:r>
              <a:rPr lang="en-US" baseline="0" dirty="0" smtClean="0"/>
              <a:t>.</a:t>
            </a:r>
          </a:p>
          <a:p>
            <a:endParaRPr lang="en-US" baseline="0" dirty="0" smtClean="0"/>
          </a:p>
          <a:p>
            <a:r>
              <a:rPr lang="en-US" baseline="0" dirty="0" smtClean="0"/>
              <a:t>The Uganda Budget Website (www.budget.go.ug) will be a one-stop-shop for: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Information on allocation formulae (e.g. IPFs and allocation formulae)</a:t>
            </a:r>
          </a:p>
          <a:p>
            <a:pPr marL="171450" indent="-171450">
              <a:buFont typeface="Arial" panose="020B0604020202020204" pitchFamily="34" charset="0"/>
              <a:buChar char="•"/>
            </a:pPr>
            <a:r>
              <a:rPr lang="en-GB" baseline="0" dirty="0" smtClean="0"/>
              <a:t>Sector budgetary and key performance information (e.g. data on educational outcomes, and performance reports)</a:t>
            </a:r>
          </a:p>
          <a:p>
            <a:pPr marL="171450" indent="-171450">
              <a:buFont typeface="Arial" panose="020B0604020202020204" pitchFamily="34" charset="0"/>
              <a:buChar char="•"/>
            </a:pPr>
            <a:r>
              <a:rPr lang="en-GB" baseline="0" dirty="0" smtClean="0"/>
              <a:t>Central and Local Government and NGO monitoring reports (institutions will be able to upload these themselves)</a:t>
            </a:r>
          </a:p>
          <a:p>
            <a:pPr marL="171450" indent="-171450">
              <a:buFont typeface="Arial" panose="020B0604020202020204" pitchFamily="34" charset="0"/>
              <a:buChar char="•"/>
            </a:pPr>
            <a:r>
              <a:rPr lang="en-GB" baseline="0" dirty="0" smtClean="0"/>
              <a:t>Posting feedback on monitoring specific projects and service providers (this may be done by government staff, but also external stakeholders)</a:t>
            </a:r>
          </a:p>
          <a:p>
            <a:pPr marL="171450" indent="-171450">
              <a:buFont typeface="Arial" panose="020B0604020202020204" pitchFamily="34" charset="0"/>
              <a:buChar char="•"/>
            </a:pPr>
            <a:r>
              <a:rPr lang="en-GB" baseline="0" dirty="0" smtClean="0"/>
              <a:t>Posting information about how the government is following-up on feedback.</a:t>
            </a:r>
          </a:p>
          <a:p>
            <a:endParaRPr lang="en-US" baseline="0" dirty="0" smtClean="0"/>
          </a:p>
        </p:txBody>
      </p:sp>
      <p:sp>
        <p:nvSpPr>
          <p:cNvPr id="4" name="Slide Number Placeholder 3"/>
          <p:cNvSpPr>
            <a:spLocks noGrp="1"/>
          </p:cNvSpPr>
          <p:nvPr>
            <p:ph type="sldNum" sz="quarter" idx="10"/>
          </p:nvPr>
        </p:nvSpPr>
        <p:spPr/>
        <p:txBody>
          <a:bodyPr/>
          <a:lstStyle/>
          <a:p>
            <a:fld id="{19EECFC7-8DD6-42F7-BED7-CF986043B374}" type="slidenum">
              <a:rPr lang="en-GB" smtClean="0"/>
              <a:t>18</a:t>
            </a:fld>
            <a:endParaRPr lang="en-GB"/>
          </a:p>
        </p:txBody>
      </p:sp>
    </p:spTree>
    <p:extLst>
      <p:ext uri="{BB962C8B-B14F-4D97-AF65-F5344CB8AC3E}">
        <p14:creationId xmlns:p14="http://schemas.microsoft.com/office/powerpoint/2010/main" val="412406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explains</a:t>
            </a:r>
            <a:r>
              <a:rPr lang="en-US" baseline="0" dirty="0" smtClean="0"/>
              <a:t> why reforms are being implemented. </a:t>
            </a:r>
          </a:p>
          <a:p>
            <a:endParaRPr lang="en-US" baseline="0" dirty="0" smtClean="0"/>
          </a:p>
        </p:txBody>
      </p:sp>
      <p:sp>
        <p:nvSpPr>
          <p:cNvPr id="4" name="Slide Number Placeholder 3"/>
          <p:cNvSpPr>
            <a:spLocks noGrp="1"/>
          </p:cNvSpPr>
          <p:nvPr>
            <p:ph type="sldNum" sz="quarter" idx="10"/>
          </p:nvPr>
        </p:nvSpPr>
        <p:spPr/>
        <p:txBody>
          <a:bodyPr/>
          <a:lstStyle/>
          <a:p>
            <a:fld id="{19EECFC7-8DD6-42F7-BED7-CF986043B374}" type="slidenum">
              <a:rPr lang="en-GB" smtClean="0"/>
              <a:t>3</a:t>
            </a:fld>
            <a:endParaRPr lang="en-GB"/>
          </a:p>
        </p:txBody>
      </p:sp>
    </p:spTree>
    <p:extLst>
      <p:ext uri="{BB962C8B-B14F-4D97-AF65-F5344CB8AC3E}">
        <p14:creationId xmlns:p14="http://schemas.microsoft.com/office/powerpoint/2010/main" val="339262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Key problems that the reforms aim to address are:</a:t>
            </a:r>
          </a:p>
          <a:p>
            <a:pPr marL="171450" indent="-171450">
              <a:buFont typeface="Arial" panose="020B0604020202020204" pitchFamily="34" charset="0"/>
              <a:buChar char="•"/>
            </a:pPr>
            <a:r>
              <a:rPr lang="en-US" baseline="0" dirty="0" smtClean="0"/>
              <a:t>A reduction in the discretion of local governments over spending decisions from increases in conditional grant financing</a:t>
            </a:r>
          </a:p>
          <a:p>
            <a:pPr marL="171450" indent="-171450">
              <a:buFont typeface="Arial" panose="020B0604020202020204" pitchFamily="34" charset="0"/>
              <a:buChar char="•"/>
            </a:pPr>
            <a:r>
              <a:rPr lang="en-US" baseline="0" dirty="0" smtClean="0"/>
              <a:t>The reduction of non-wage recurrent and development transfers (in real terms) which has contributed to falling quality of services overall</a:t>
            </a:r>
          </a:p>
          <a:p>
            <a:pPr marL="171450" indent="-171450">
              <a:buFont typeface="Arial" panose="020B0604020202020204" pitchFamily="34" charset="0"/>
              <a:buChar char="•"/>
            </a:pPr>
            <a:r>
              <a:rPr lang="en-US" baseline="0" dirty="0" smtClean="0"/>
              <a:t>The inequity of resources between local governments, which has contributed to inequities in service delivery levels.</a:t>
            </a:r>
            <a:endParaRPr lang="en-GB" dirty="0" smtClean="0"/>
          </a:p>
          <a:p>
            <a:endParaRPr lang="en-US" dirty="0" smtClean="0"/>
          </a:p>
          <a:p>
            <a:r>
              <a:rPr lang="en-US" dirty="0" smtClean="0"/>
              <a:t>These</a:t>
            </a:r>
            <a:r>
              <a:rPr lang="en-US" baseline="0" dirty="0" smtClean="0"/>
              <a:t> are explained graphically in the next three slides.</a:t>
            </a:r>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4</a:t>
            </a:fld>
            <a:endParaRPr lang="en-GB"/>
          </a:p>
        </p:txBody>
      </p:sp>
    </p:spTree>
    <p:extLst>
      <p:ext uri="{BB962C8B-B14F-4D97-AF65-F5344CB8AC3E}">
        <p14:creationId xmlns:p14="http://schemas.microsoft.com/office/powerpoint/2010/main" val="2788340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a:t>
            </a:r>
            <a:r>
              <a:rPr lang="en-US" baseline="0" dirty="0" smtClean="0"/>
              <a:t> shows how conditional grants and the number of districts has increased since 1997/98.</a:t>
            </a:r>
            <a:endParaRPr lang="en-US" dirty="0" smtClean="0"/>
          </a:p>
          <a:p>
            <a:pPr marL="171450" indent="-171450">
              <a:buFont typeface="Arial" panose="020B0604020202020204" pitchFamily="34" charset="0"/>
              <a:buChar char="•"/>
            </a:pPr>
            <a:r>
              <a:rPr lang="en-US" baseline="0" dirty="0" smtClean="0"/>
              <a:t>The number of higher local governments has increased from 45 (districts) to 133 (districts and municipalities).</a:t>
            </a:r>
          </a:p>
          <a:p>
            <a:pPr marL="171450" indent="-171450">
              <a:buFont typeface="Arial" panose="020B0604020202020204" pitchFamily="34" charset="0"/>
              <a:buChar char="•"/>
            </a:pPr>
            <a:r>
              <a:rPr lang="en-US" baseline="0" dirty="0" smtClean="0"/>
              <a:t>The number of conditional grants has increased from 10 to 46 in the same time frame.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Overall, Uganda funds a high proportion of local government spending through conditional grants. That is similar to Tanzania, but very different from countries such as Kenya and South Africa, where unconditional grants make up a higher proportion of local government finances.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5</a:t>
            </a:fld>
            <a:endParaRPr lang="en-GB"/>
          </a:p>
        </p:txBody>
      </p:sp>
    </p:spTree>
    <p:extLst>
      <p:ext uri="{BB962C8B-B14F-4D97-AF65-F5344CB8AC3E}">
        <p14:creationId xmlns:p14="http://schemas.microsoft.com/office/powerpoint/2010/main" val="388003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 shows trends</a:t>
            </a:r>
            <a:r>
              <a:rPr lang="en-US" baseline="0" dirty="0" smtClean="0"/>
              <a:t> in the quantity, quality and funding of education spending.</a:t>
            </a:r>
            <a:endParaRPr lang="en-GB" dirty="0" smtClean="0"/>
          </a:p>
          <a:p>
            <a:pPr marL="171450" indent="-171450">
              <a:buFont typeface="Arial" panose="020B0604020202020204" pitchFamily="34" charset="0"/>
              <a:buChar char="•"/>
            </a:pPr>
            <a:r>
              <a:rPr lang="en-GB" dirty="0" smtClean="0"/>
              <a:t>Wage funding</a:t>
            </a:r>
            <a:r>
              <a:rPr lang="en-GB" baseline="0" dirty="0" smtClean="0"/>
              <a:t> has increased in real terms for most sectors.  </a:t>
            </a:r>
          </a:p>
          <a:p>
            <a:pPr marL="171450" indent="-171450">
              <a:buFont typeface="Arial" panose="020B0604020202020204" pitchFamily="34" charset="0"/>
              <a:buChar char="•"/>
            </a:pPr>
            <a:r>
              <a:rPr lang="en-GB" baseline="0" dirty="0" smtClean="0"/>
              <a:t>Non-Wage Recurrent Funding has declined in real, per capita terms. </a:t>
            </a:r>
          </a:p>
          <a:p>
            <a:pPr marL="171450" indent="-171450">
              <a:buFont typeface="Arial" panose="020B0604020202020204" pitchFamily="34" charset="0"/>
              <a:buChar char="•"/>
            </a:pPr>
            <a:r>
              <a:rPr lang="en-GB" dirty="0" smtClean="0"/>
              <a:t>Development funding declined in real terms for most LGs, except for those benefitting from the PRDP</a:t>
            </a:r>
          </a:p>
          <a:p>
            <a:pPr marL="171450" indent="-171450">
              <a:buFont typeface="Arial" panose="020B0604020202020204" pitchFamily="34" charset="0"/>
              <a:buChar char="•"/>
            </a:pPr>
            <a:r>
              <a:rPr lang="en-US" dirty="0" smtClean="0"/>
              <a:t>This</a:t>
            </a:r>
            <a:r>
              <a:rPr lang="en-US" baseline="0" dirty="0" smtClean="0"/>
              <a:t> has probably contributed to the decline in numeracy and literacy in recent years.</a:t>
            </a:r>
            <a:endParaRPr lang="en-GB" dirty="0" smtClean="0"/>
          </a:p>
          <a:p>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6</a:t>
            </a:fld>
            <a:endParaRPr lang="en-GB"/>
          </a:p>
        </p:txBody>
      </p:sp>
    </p:spTree>
    <p:extLst>
      <p:ext uri="{BB962C8B-B14F-4D97-AF65-F5344CB8AC3E}">
        <p14:creationId xmlns:p14="http://schemas.microsoft.com/office/powerpoint/2010/main" val="3087115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a:t>
            </a:r>
            <a:r>
              <a:rPr lang="en-US" baseline="0" dirty="0" smtClean="0"/>
              <a:t> slide shows the disparities and inequities in transfers and services. </a:t>
            </a:r>
          </a:p>
          <a:p>
            <a:pPr marL="171450" indent="-171450">
              <a:buFont typeface="Arial" panose="020B0604020202020204" pitchFamily="34" charset="0"/>
              <a:buChar char="•"/>
            </a:pPr>
            <a:r>
              <a:rPr lang="en-US" baseline="0" dirty="0" smtClean="0"/>
              <a:t>The chart on the left shows that some higher local governments received recurrent transfers (in 2015/16) of more than </a:t>
            </a:r>
            <a:r>
              <a:rPr lang="en-US" baseline="0" dirty="0" err="1" smtClean="0"/>
              <a:t>USh</a:t>
            </a:r>
            <a:r>
              <a:rPr lang="en-US" baseline="0" dirty="0" smtClean="0"/>
              <a:t> 200,000 per capita. Others received transfers worth less than </a:t>
            </a:r>
            <a:r>
              <a:rPr lang="en-US" baseline="0" dirty="0" err="1" smtClean="0"/>
              <a:t>USh</a:t>
            </a:r>
            <a:r>
              <a:rPr lang="en-US" baseline="0" dirty="0" smtClean="0"/>
              <a:t> 50,000 per capita. These differences are too big to reflect differences in the need for services.</a:t>
            </a:r>
          </a:p>
          <a:p>
            <a:pPr marL="171450" indent="-171450">
              <a:buFont typeface="Arial" panose="020B0604020202020204" pitchFamily="34" charset="0"/>
              <a:buChar char="•"/>
            </a:pPr>
            <a:r>
              <a:rPr lang="en-US" baseline="0" dirty="0" smtClean="0"/>
              <a:t>Equally, there are big differences in services delivery outcomes. Some districts have 30-35 pupils per teacher. Others have over 80 students per teacher. This is likely to contribute to differences in education between districts – the chart on the left shows variations in numeracy between districts, ranging from below 40% to nearly 100%.</a:t>
            </a:r>
            <a:endParaRPr lang="en-GB" dirty="0" smtClean="0"/>
          </a:p>
          <a:p>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7</a:t>
            </a:fld>
            <a:endParaRPr lang="en-GB"/>
          </a:p>
        </p:txBody>
      </p:sp>
    </p:spTree>
    <p:extLst>
      <p:ext uri="{BB962C8B-B14F-4D97-AF65-F5344CB8AC3E}">
        <p14:creationId xmlns:p14="http://schemas.microsoft.com/office/powerpoint/2010/main" val="306148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explains what</a:t>
            </a:r>
            <a:r>
              <a:rPr lang="en-US" baseline="0" dirty="0" smtClean="0"/>
              <a:t> is being done and why.</a:t>
            </a:r>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8</a:t>
            </a:fld>
            <a:endParaRPr lang="en-GB"/>
          </a:p>
        </p:txBody>
      </p:sp>
    </p:spTree>
    <p:extLst>
      <p:ext uri="{BB962C8B-B14F-4D97-AF65-F5344CB8AC3E}">
        <p14:creationId xmlns:p14="http://schemas.microsoft.com/office/powerpoint/2010/main" val="2421086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a:t>
            </a:r>
            <a:r>
              <a:rPr lang="en-US" baseline="0" dirty="0" smtClean="0"/>
              <a:t> issues raised so far, a number of reforms are being implemented. These reforms can be grouped into four broad stages. The first two stages have already begun. </a:t>
            </a:r>
          </a:p>
          <a:p>
            <a:endParaRPr lang="en-US" baseline="0" dirty="0" smtClean="0"/>
          </a:p>
          <a:p>
            <a:r>
              <a:rPr lang="en-US" baseline="0" dirty="0" smtClean="0"/>
              <a:t>The main focus of this presentation is the reform to transfers for the 2016/17 budget (number 2). This is to </a:t>
            </a:r>
            <a:r>
              <a:rPr lang="en-US" baseline="0" dirty="0" err="1" smtClean="0"/>
              <a:t>finalise</a:t>
            </a:r>
            <a:r>
              <a:rPr lang="en-US" baseline="0" dirty="0" smtClean="0"/>
              <a:t> the process of consolidating conditional grants, introducing changes to conditionality, and revising allocation formulae.</a:t>
            </a:r>
            <a:endParaRPr lang="en-GB" dirty="0" smtClean="0"/>
          </a:p>
          <a:p>
            <a:endParaRPr lang="en-US" dirty="0" smtClean="0"/>
          </a:p>
          <a:p>
            <a:r>
              <a:rPr lang="en-US" dirty="0" smtClean="0"/>
              <a:t>In the future further work will be done</a:t>
            </a:r>
            <a:r>
              <a:rPr lang="en-US" baseline="0" dirty="0" smtClean="0"/>
              <a:t> to review:</a:t>
            </a:r>
          </a:p>
          <a:p>
            <a:endParaRPr lang="en-US" baseline="0" dirty="0" smtClean="0"/>
          </a:p>
          <a:p>
            <a:pPr marL="171450" indent="-171450">
              <a:buFont typeface="Arial" panose="020B0604020202020204" pitchFamily="34" charset="0"/>
              <a:buChar char="•"/>
            </a:pPr>
            <a:r>
              <a:rPr lang="en-US" baseline="0" dirty="0" smtClean="0"/>
              <a:t>Fiscal decentralization architecture: that is a comprehensive look at how local governments are financed. The review is led by the LGFC and will include: (a) what local governments service delivery responsibilities are, (b) the appropriate revenues to be collected or passed on to local governments, (c) the political process for setting the aggregate value of transfers to local governments.</a:t>
            </a:r>
          </a:p>
          <a:p>
            <a:pPr marL="171450" indent="-171450">
              <a:buFont typeface="Arial" panose="020B0604020202020204" pitchFamily="34" charset="0"/>
              <a:buChar char="•"/>
            </a:pPr>
            <a:r>
              <a:rPr lang="en-US" baseline="0" dirty="0" smtClean="0"/>
              <a:t>Frameworks for accountability and incentives: that is to ensure that accountability for resources is increased as local governments get more discretion over spending decisions. It is also looking at areas such as ‘results-based financing’ to encourage local governments to deliver better, more efficient services. These frameworks will be introduced from 2017/18 onwards.</a:t>
            </a:r>
            <a:endParaRPr lang="en-GB" dirty="0" smtClean="0"/>
          </a:p>
          <a:p>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9</a:t>
            </a:fld>
            <a:endParaRPr lang="en-GB"/>
          </a:p>
        </p:txBody>
      </p:sp>
    </p:spTree>
    <p:extLst>
      <p:ext uri="{BB962C8B-B14F-4D97-AF65-F5344CB8AC3E}">
        <p14:creationId xmlns:p14="http://schemas.microsoft.com/office/powerpoint/2010/main" val="42971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overall objectives guiding the reform process. They are tied to the problems outlined earlier, as well as broader international experiences with fiscal decentralization.</a:t>
            </a:r>
            <a:endParaRPr lang="en-GB" dirty="0"/>
          </a:p>
        </p:txBody>
      </p:sp>
      <p:sp>
        <p:nvSpPr>
          <p:cNvPr id="4" name="Slide Number Placeholder 3"/>
          <p:cNvSpPr>
            <a:spLocks noGrp="1"/>
          </p:cNvSpPr>
          <p:nvPr>
            <p:ph type="sldNum" sz="quarter" idx="10"/>
          </p:nvPr>
        </p:nvSpPr>
        <p:spPr/>
        <p:txBody>
          <a:bodyPr/>
          <a:lstStyle/>
          <a:p>
            <a:fld id="{19EECFC7-8DD6-42F7-BED7-CF986043B374}" type="slidenum">
              <a:rPr lang="en-GB" smtClean="0"/>
              <a:t>10</a:t>
            </a:fld>
            <a:endParaRPr lang="en-GB"/>
          </a:p>
        </p:txBody>
      </p:sp>
    </p:spTree>
    <p:extLst>
      <p:ext uri="{BB962C8B-B14F-4D97-AF65-F5344CB8AC3E}">
        <p14:creationId xmlns:p14="http://schemas.microsoft.com/office/powerpoint/2010/main" val="2703791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FD15EB-BA3F-4BDE-A1F6-9BA8C1E03607}" type="datetime1">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283235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76F96E-7E06-495F-AD20-126807F90891}" type="datetime1">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2409596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EEDA9C-7204-4622-8B48-DFD714FD4B77}" type="datetime1">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203788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97AC8A-303D-474F-96FE-1E8D022830C4}" type="datetime1">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326905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48481-5B16-42C4-9935-CA475850E004}" type="datetime1">
              <a:rPr lang="en-GB" smtClean="0"/>
              <a:t>30/10/2015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31594467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B25783-4116-4E7A-A607-15825AFE408E}" type="datetime1">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226034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F1FDB8-7064-4D18-87F0-DAD63E993B1E}" type="datetime1">
              <a:rPr lang="en-GB" smtClean="0"/>
              <a:t>30/10/2015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71624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4DD3C8-2CF2-48D2-AB3E-CF381A432AC9}" type="datetime1">
              <a:rPr lang="en-GB" smtClean="0"/>
              <a:t>30/10/2015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12298604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AC645-96A9-45A3-977A-06A3DDC13A35}" type="datetime1">
              <a:rPr lang="en-GB" smtClean="0"/>
              <a:t>30/10/2015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378743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360E2E-52D0-45AD-A31F-5E79E28CA096}" type="datetime1">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15920087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5AA9FF-9102-42B6-904B-9E4FDA32F51D}" type="datetime1">
              <a:rPr lang="en-GB" smtClean="0"/>
              <a:t>30/10/2015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F1E951-FB2F-40C6-A3C6-21F5C8A83543}" type="slidenum">
              <a:rPr lang="en-GB" smtClean="0"/>
              <a:t>‹#›</a:t>
            </a:fld>
            <a:endParaRPr lang="en-GB"/>
          </a:p>
        </p:txBody>
      </p:sp>
    </p:spTree>
    <p:extLst>
      <p:ext uri="{BB962C8B-B14F-4D97-AF65-F5344CB8AC3E}">
        <p14:creationId xmlns:p14="http://schemas.microsoft.com/office/powerpoint/2010/main" val="13040637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5000" t="5000" r="5000" b="8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AED8C-9A29-4D78-983F-E096BD84E1A0}" type="datetime1">
              <a:rPr lang="en-GB" smtClean="0"/>
              <a:t>30/10/2015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F1E951-FB2F-40C6-A3C6-21F5C8A83543}" type="slidenum">
              <a:rPr lang="en-GB" smtClean="0"/>
              <a:t>‹#›</a:t>
            </a:fld>
            <a:endParaRPr lang="en-GB"/>
          </a:p>
        </p:txBody>
      </p:sp>
    </p:spTree>
    <p:extLst>
      <p:ext uri="{BB962C8B-B14F-4D97-AF65-F5344CB8AC3E}">
        <p14:creationId xmlns:p14="http://schemas.microsoft.com/office/powerpoint/2010/main" val="2877865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notesSlide" Target="../notesSlides/notesSlide4.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chart" Target="../charts/chart1.xml"/><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b="1" dirty="0" smtClean="0"/>
          </a:p>
          <a:p>
            <a:r>
              <a:rPr lang="en-US" b="1" dirty="0" smtClean="0"/>
              <a:t>MINISTRY OF FINANCE, PLANNING AND ECONOMIC DEVELOPMENT</a:t>
            </a:r>
            <a:endParaRPr lang="en-GB" b="1"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948" y="0"/>
            <a:ext cx="1476103" cy="1123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9188824" y="5528235"/>
            <a:ext cx="2211294" cy="523220"/>
          </a:xfrm>
          <a:prstGeom prst="rect">
            <a:avLst/>
          </a:prstGeom>
          <a:noFill/>
        </p:spPr>
        <p:txBody>
          <a:bodyPr wrap="square" rtlCol="0">
            <a:spAutoFit/>
          </a:bodyPr>
          <a:lstStyle/>
          <a:p>
            <a:pPr algn="r"/>
            <a:r>
              <a:rPr lang="en-US" sz="2800" dirty="0" smtClean="0"/>
              <a:t>August 2015</a:t>
            </a:r>
          </a:p>
        </p:txBody>
      </p:sp>
      <p:sp>
        <p:nvSpPr>
          <p:cNvPr id="7" name="Title 1"/>
          <p:cNvSpPr txBox="1">
            <a:spLocks/>
          </p:cNvSpPr>
          <p:nvPr/>
        </p:nvSpPr>
        <p:spPr>
          <a:xfrm>
            <a:off x="1676399" y="667485"/>
            <a:ext cx="9233303" cy="2994878"/>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t/>
            </a:r>
            <a:br>
              <a:rPr lang="en-US" dirty="0" smtClean="0"/>
            </a:br>
            <a:r>
              <a:rPr lang="en-US" sz="6700" dirty="0" smtClean="0"/>
              <a:t/>
            </a:r>
            <a:br>
              <a:rPr lang="en-US" sz="6700" dirty="0" smtClean="0"/>
            </a:br>
            <a:r>
              <a:rPr lang="en-US" sz="6700" u="sng" dirty="0" smtClean="0"/>
              <a:t>Overview of Reforms</a:t>
            </a:r>
            <a:br>
              <a:rPr lang="en-US" sz="6700" u="sng" dirty="0" smtClean="0"/>
            </a:br>
            <a:endParaRPr lang="en-US" sz="6700" u="sng" dirty="0" smtClean="0"/>
          </a:p>
          <a:p>
            <a:r>
              <a:rPr lang="en-US" sz="5300" dirty="0" smtClean="0"/>
              <a:t>Consolidating intergovernmental transfers to local government</a:t>
            </a:r>
            <a:endParaRPr lang="en-GB" sz="5300" dirty="0"/>
          </a:p>
        </p:txBody>
      </p:sp>
      <p:sp>
        <p:nvSpPr>
          <p:cNvPr id="2" name="Slide Number Placeholder 1"/>
          <p:cNvSpPr>
            <a:spLocks noGrp="1"/>
          </p:cNvSpPr>
          <p:nvPr>
            <p:ph type="sldNum" sz="quarter" idx="12"/>
          </p:nvPr>
        </p:nvSpPr>
        <p:spPr/>
        <p:txBody>
          <a:bodyPr/>
          <a:lstStyle/>
          <a:p>
            <a:fld id="{1CF1E951-FB2F-40C6-A3C6-21F5C8A83543}" type="slidenum">
              <a:rPr lang="en-GB" smtClean="0"/>
              <a:t>1</a:t>
            </a:fld>
            <a:endParaRPr lang="en-GB" dirty="0"/>
          </a:p>
        </p:txBody>
      </p:sp>
    </p:spTree>
    <p:extLst>
      <p:ext uri="{BB962C8B-B14F-4D97-AF65-F5344CB8AC3E}">
        <p14:creationId xmlns:p14="http://schemas.microsoft.com/office/powerpoint/2010/main" val="836419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Reform Objectives</a:t>
            </a:r>
            <a:endParaRPr lang="en-GB" sz="4000" dirty="0"/>
          </a:p>
        </p:txBody>
      </p:sp>
      <p:sp>
        <p:nvSpPr>
          <p:cNvPr id="3" name="Content Placeholder 2"/>
          <p:cNvSpPr>
            <a:spLocks noGrp="1"/>
          </p:cNvSpPr>
          <p:nvPr>
            <p:ph idx="1"/>
          </p:nvPr>
        </p:nvSpPr>
        <p:spPr>
          <a:xfrm>
            <a:off x="838200" y="1825624"/>
            <a:ext cx="10515600" cy="4712335"/>
          </a:xfrm>
        </p:spPr>
        <p:txBody>
          <a:bodyPr>
            <a:normAutofit lnSpcReduction="10000"/>
          </a:bodyPr>
          <a:lstStyle/>
          <a:p>
            <a:pPr marL="0" indent="0">
              <a:buNone/>
            </a:pPr>
            <a:r>
              <a:rPr lang="en-GB" sz="2400" dirty="0" smtClean="0"/>
              <a:t>Overall </a:t>
            </a:r>
            <a:r>
              <a:rPr lang="en-GB" sz="2400" dirty="0"/>
              <a:t>objectives </a:t>
            </a:r>
            <a:r>
              <a:rPr lang="en-GB" sz="2400" dirty="0" smtClean="0"/>
              <a:t>to </a:t>
            </a:r>
            <a:r>
              <a:rPr lang="en-GB" sz="2400" dirty="0"/>
              <a:t>guide the process of reforming transfers</a:t>
            </a:r>
            <a:r>
              <a:rPr lang="en-GB" sz="2400" dirty="0" smtClean="0"/>
              <a:t>:</a:t>
            </a:r>
          </a:p>
          <a:p>
            <a:pPr marL="0" indent="0">
              <a:buNone/>
            </a:pPr>
            <a:endParaRPr lang="en-GB" sz="2400" dirty="0"/>
          </a:p>
          <a:p>
            <a:pPr lvl="0"/>
            <a:r>
              <a:rPr lang="en-GB" sz="2400" dirty="0"/>
              <a:t>To </a:t>
            </a:r>
            <a:r>
              <a:rPr lang="en-GB" sz="2400" u="sng" dirty="0"/>
              <a:t>increase discretion </a:t>
            </a:r>
            <a:r>
              <a:rPr lang="en-GB" sz="2400" dirty="0"/>
              <a:t>to enable LGs deliver services in line with local needs whilst ensuring that national policies are implemented;</a:t>
            </a:r>
          </a:p>
          <a:p>
            <a:pPr lvl="0"/>
            <a:r>
              <a:rPr lang="en-GB" sz="2400" dirty="0"/>
              <a:t>To allow new national policies to be funded via the transfer system, at the same time </a:t>
            </a:r>
            <a:r>
              <a:rPr lang="en-GB" sz="2400" u="sng" dirty="0"/>
              <a:t>avoiding future fragmentation </a:t>
            </a:r>
            <a:r>
              <a:rPr lang="en-GB" sz="2400" dirty="0"/>
              <a:t>of transfers and reduction in discretion; </a:t>
            </a:r>
          </a:p>
          <a:p>
            <a:pPr lvl="0"/>
            <a:r>
              <a:rPr lang="en-GB" sz="2400" dirty="0"/>
              <a:t>To shift the focus away fragmented input-based conditions towards </a:t>
            </a:r>
            <a:r>
              <a:rPr lang="en-GB" sz="2400" u="sng" dirty="0"/>
              <a:t>accountability </a:t>
            </a:r>
            <a:r>
              <a:rPr lang="en-GB" sz="2400" dirty="0"/>
              <a:t>for allocation decisions, expenditures and results;</a:t>
            </a:r>
          </a:p>
          <a:p>
            <a:pPr lvl="0"/>
            <a:r>
              <a:rPr lang="en-GB" sz="2400" dirty="0"/>
              <a:t>To use the transfer system to provide </a:t>
            </a:r>
            <a:r>
              <a:rPr lang="en-GB" sz="2400" u="sng" dirty="0"/>
              <a:t>incentives to improve </a:t>
            </a:r>
            <a:r>
              <a:rPr lang="en-GB" sz="2400" dirty="0"/>
              <a:t>institutional and service delivery performance; and</a:t>
            </a:r>
          </a:p>
          <a:p>
            <a:pPr lvl="0"/>
            <a:r>
              <a:rPr lang="en-GB" sz="2400" dirty="0"/>
              <a:t>To restore </a:t>
            </a:r>
            <a:r>
              <a:rPr lang="en-GB" sz="2400" u="sng" dirty="0"/>
              <a:t>adequacy and equity </a:t>
            </a:r>
            <a:r>
              <a:rPr lang="en-GB" sz="2400" dirty="0"/>
              <a:t>in allocation of funds for infrastructure and service delivery.</a:t>
            </a:r>
          </a:p>
          <a:p>
            <a:pPr marL="0" lvl="0" indent="0">
              <a:buNone/>
            </a:pPr>
            <a:endParaRPr lang="en-US" sz="2400" dirty="0"/>
          </a:p>
        </p:txBody>
      </p:sp>
      <p:sp>
        <p:nvSpPr>
          <p:cNvPr id="4" name="Slide Number Placeholder 3"/>
          <p:cNvSpPr>
            <a:spLocks noGrp="1"/>
          </p:cNvSpPr>
          <p:nvPr>
            <p:ph type="sldNum" sz="quarter" idx="12"/>
          </p:nvPr>
        </p:nvSpPr>
        <p:spPr/>
        <p:txBody>
          <a:bodyPr/>
          <a:lstStyle/>
          <a:p>
            <a:fld id="{1CF1E951-FB2F-40C6-A3C6-21F5C8A83543}" type="slidenum">
              <a:rPr lang="en-GB" smtClean="0"/>
              <a:t>10</a:t>
            </a:fld>
            <a:endParaRPr lang="en-GB"/>
          </a:p>
        </p:txBody>
      </p:sp>
    </p:spTree>
    <p:extLst>
      <p:ext uri="{BB962C8B-B14F-4D97-AF65-F5344CB8AC3E}">
        <p14:creationId xmlns:p14="http://schemas.microsoft.com/office/powerpoint/2010/main" val="568572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368" y="365125"/>
            <a:ext cx="10515600" cy="1325563"/>
          </a:xfrm>
        </p:spPr>
        <p:txBody>
          <a:bodyPr>
            <a:normAutofit/>
          </a:bodyPr>
          <a:lstStyle/>
          <a:p>
            <a:r>
              <a:rPr lang="en-GB" sz="4000" dirty="0" smtClean="0"/>
              <a:t>Proposed structure for conditional grants</a:t>
            </a:r>
            <a:endParaRPr lang="en-GB" sz="4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39071241"/>
              </p:ext>
            </p:extLst>
          </p:nvPr>
        </p:nvGraphicFramePr>
        <p:xfrm>
          <a:off x="838200" y="1825625"/>
          <a:ext cx="10515600" cy="4267200"/>
        </p:xfrm>
        <a:graphic>
          <a:graphicData uri="http://schemas.openxmlformats.org/drawingml/2006/table">
            <a:tbl>
              <a:tblPr firstRow="1" bandRow="1">
                <a:tableStyleId>{5C22544A-7EE6-4342-B048-85BDC9FD1C3A}</a:tableStyleId>
              </a:tblPr>
              <a:tblGrid>
                <a:gridCol w="1531554"/>
                <a:gridCol w="1932053"/>
                <a:gridCol w="4057311"/>
                <a:gridCol w="2994682"/>
              </a:tblGrid>
              <a:tr h="370840">
                <a:tc gridSpan="2">
                  <a:txBody>
                    <a:bodyPr/>
                    <a:lstStyle/>
                    <a:p>
                      <a:r>
                        <a:rPr lang="en-GB" sz="2000" dirty="0" smtClean="0"/>
                        <a:t>Recurrent Transfer System</a:t>
                      </a:r>
                      <a:endParaRPr lang="en-GB" sz="2000" dirty="0"/>
                    </a:p>
                  </a:txBody>
                  <a:tcPr marL="115923" marR="115923"/>
                </a:tc>
                <a:tc hMerge="1">
                  <a:txBody>
                    <a:bodyPr/>
                    <a:lstStyle/>
                    <a:p>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Sector</a:t>
                      </a:r>
                      <a:endParaRPr lang="en-GB" sz="2000" dirty="0" smtClean="0">
                        <a:solidFill>
                          <a:schemeClr val="tx1"/>
                        </a:solidFill>
                      </a:endParaRPr>
                    </a:p>
                  </a:txBody>
                  <a:tcPr marL="115923" marR="115923">
                    <a:solidFill>
                      <a:schemeClr val="bg1">
                        <a:lumMod val="95000"/>
                      </a:schemeClr>
                    </a:solidFill>
                  </a:tcPr>
                </a:tc>
                <a:tc>
                  <a:txBody>
                    <a:bodyPr/>
                    <a:lstStyle/>
                    <a:p>
                      <a:r>
                        <a:rPr lang="en-GB" sz="2000" dirty="0" smtClean="0"/>
                        <a:t>Development</a:t>
                      </a:r>
                      <a:r>
                        <a:rPr lang="en-GB" sz="2000" baseline="0" dirty="0" smtClean="0"/>
                        <a:t> Transfer System</a:t>
                      </a:r>
                      <a:endParaRPr lang="en-GB" sz="2000" dirty="0"/>
                    </a:p>
                  </a:txBody>
                  <a:tcPr marL="115923" marR="115923"/>
                </a:tc>
              </a:tr>
              <a:tr h="370840">
                <a:tc>
                  <a:txBody>
                    <a:bodyPr/>
                    <a:lstStyle/>
                    <a:p>
                      <a:r>
                        <a:rPr lang="en-GB" sz="2000" b="1" dirty="0" smtClean="0"/>
                        <a:t>Wage</a:t>
                      </a:r>
                      <a:endParaRPr lang="en-GB" sz="2000" b="1" dirty="0"/>
                    </a:p>
                  </a:txBody>
                  <a:tcPr marL="115923" marR="115923">
                    <a:solidFill>
                      <a:schemeClr val="accent5">
                        <a:lumMod val="60000"/>
                        <a:lumOff val="40000"/>
                      </a:schemeClr>
                    </a:solidFill>
                  </a:tcPr>
                </a:tc>
                <a:tc>
                  <a:txBody>
                    <a:bodyPr/>
                    <a:lstStyle/>
                    <a:p>
                      <a:r>
                        <a:rPr lang="en-GB" sz="2000" b="1" dirty="0" smtClean="0"/>
                        <a:t>Non Wage</a:t>
                      </a:r>
                      <a:endParaRPr lang="en-GB" sz="2000" b="1" dirty="0"/>
                    </a:p>
                  </a:txBody>
                  <a:tcPr marL="115923" marR="115923">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 Health Cond. -</a:t>
                      </a:r>
                    </a:p>
                  </a:txBody>
                  <a:tcPr marL="115923" marR="115923">
                    <a:solidFill>
                      <a:schemeClr val="bg1">
                        <a:lumMod val="95000"/>
                      </a:schemeClr>
                    </a:solidFill>
                  </a:tcPr>
                </a:tc>
                <a:tc>
                  <a:txBody>
                    <a:bodyPr/>
                    <a:lstStyle/>
                    <a:p>
                      <a:r>
                        <a:rPr lang="en-GB" sz="2000" b="1" dirty="0" smtClean="0"/>
                        <a:t>Development</a:t>
                      </a:r>
                      <a:endParaRPr lang="en-GB" sz="2000" b="1" dirty="0"/>
                    </a:p>
                  </a:txBody>
                  <a:tcPr marL="115923" marR="115923">
                    <a:solidFill>
                      <a:schemeClr val="accent5">
                        <a:lumMod val="60000"/>
                        <a:lumOff val="40000"/>
                      </a:schemeClr>
                    </a:solidFill>
                  </a:tcPr>
                </a:tc>
              </a:tr>
              <a:tr h="370840">
                <a:tc>
                  <a:txBody>
                    <a:bodyPr/>
                    <a:lstStyle/>
                    <a:p>
                      <a:r>
                        <a:rPr lang="en-GB" sz="2000" b="1" dirty="0" smtClean="0"/>
                        <a:t>Wage</a:t>
                      </a:r>
                      <a:endParaRPr lang="en-GB" sz="2000" b="1" dirty="0"/>
                    </a:p>
                  </a:txBody>
                  <a:tcPr marL="115923" marR="115923">
                    <a:solidFill>
                      <a:schemeClr val="accent5">
                        <a:lumMod val="60000"/>
                        <a:lumOff val="40000"/>
                      </a:schemeClr>
                    </a:solidFill>
                  </a:tcPr>
                </a:tc>
                <a:tc>
                  <a:txBody>
                    <a:bodyPr/>
                    <a:lstStyle/>
                    <a:p>
                      <a:r>
                        <a:rPr lang="en-GB" sz="2000" b="1" dirty="0" smtClean="0"/>
                        <a:t>Non Wage</a:t>
                      </a:r>
                      <a:endParaRPr lang="en-GB" sz="2000" b="1" dirty="0"/>
                    </a:p>
                  </a:txBody>
                  <a:tcPr marL="115923" marR="115923">
                    <a:solidFill>
                      <a:schemeClr val="accent5">
                        <a:lumMod val="60000"/>
                        <a:lumOff val="40000"/>
                      </a:schemeClr>
                    </a:solidFill>
                  </a:tcPr>
                </a:tc>
                <a:tc>
                  <a:txBody>
                    <a:bodyPr/>
                    <a:lstStyle/>
                    <a:p>
                      <a:pPr algn="ctr"/>
                      <a:r>
                        <a:rPr lang="en-GB" sz="2000" dirty="0" smtClean="0"/>
                        <a:t> - Education Cond. -</a:t>
                      </a:r>
                      <a:endParaRPr lang="en-GB" sz="2000" dirty="0"/>
                    </a:p>
                  </a:txBody>
                  <a:tcPr marL="115923" marR="115923">
                    <a:solidFill>
                      <a:schemeClr val="bg1">
                        <a:lumMod val="95000"/>
                      </a:schemeClr>
                    </a:solidFill>
                  </a:tcPr>
                </a:tc>
                <a:tc>
                  <a:txBody>
                    <a:bodyPr/>
                    <a:lstStyle/>
                    <a:p>
                      <a:r>
                        <a:rPr lang="en-GB" sz="2000" b="1" dirty="0" smtClean="0"/>
                        <a:t>Development</a:t>
                      </a:r>
                      <a:endParaRPr lang="en-GB" sz="2000" b="1" dirty="0"/>
                    </a:p>
                  </a:txBody>
                  <a:tcPr marL="115923" marR="115923">
                    <a:solidFill>
                      <a:schemeClr val="accent5">
                        <a:lumMod val="60000"/>
                        <a:lumOff val="40000"/>
                      </a:schemeClr>
                    </a:solidFill>
                  </a:tcPr>
                </a:tc>
              </a:tr>
              <a:tr h="370840">
                <a:tc>
                  <a:txBody>
                    <a:bodyPr/>
                    <a:lstStyle/>
                    <a:p>
                      <a:r>
                        <a:rPr lang="en-GB" sz="2000" b="1" dirty="0" smtClean="0"/>
                        <a:t>Wage</a:t>
                      </a:r>
                      <a:endParaRPr lang="en-GB" sz="2000" b="1" dirty="0"/>
                    </a:p>
                  </a:txBody>
                  <a:tcPr marL="115923" marR="115923">
                    <a:solidFill>
                      <a:schemeClr val="accent5">
                        <a:lumMod val="60000"/>
                        <a:lumOff val="40000"/>
                      </a:schemeClr>
                    </a:solidFill>
                  </a:tcPr>
                </a:tc>
                <a:tc>
                  <a:txBody>
                    <a:bodyPr/>
                    <a:lstStyle/>
                    <a:p>
                      <a:r>
                        <a:rPr lang="en-GB" sz="2000" b="1" dirty="0" smtClean="0"/>
                        <a:t>Non Wage</a:t>
                      </a:r>
                      <a:endParaRPr lang="en-GB" sz="2000" b="1" dirty="0"/>
                    </a:p>
                  </a:txBody>
                  <a:tcPr marL="115923" marR="115923">
                    <a:solidFill>
                      <a:schemeClr val="accent5">
                        <a:lumMod val="60000"/>
                        <a:lumOff val="40000"/>
                      </a:schemeClr>
                    </a:solidFill>
                  </a:tcPr>
                </a:tc>
                <a:tc>
                  <a:txBody>
                    <a:bodyPr/>
                    <a:lstStyle/>
                    <a:p>
                      <a:pPr marL="285750" marR="0" indent="-285750" algn="ctr" defTabSz="914400" rtl="0" eaLnBrk="1" fontAlgn="auto" latinLnBrk="0" hangingPunct="1">
                        <a:lnSpc>
                          <a:spcPct val="100000"/>
                        </a:lnSpc>
                        <a:spcBef>
                          <a:spcPts val="0"/>
                        </a:spcBef>
                        <a:spcAft>
                          <a:spcPts val="0"/>
                        </a:spcAft>
                        <a:buClrTx/>
                        <a:buSzTx/>
                        <a:buFontTx/>
                        <a:buChar char="-"/>
                        <a:tabLst/>
                        <a:defRPr/>
                      </a:pPr>
                      <a:r>
                        <a:rPr lang="en-GB" sz="2000" dirty="0" smtClean="0"/>
                        <a:t>Agriculture Cond. -</a:t>
                      </a:r>
                    </a:p>
                  </a:txBody>
                  <a:tcPr marL="115923" marR="115923">
                    <a:solidFill>
                      <a:schemeClr val="bg1">
                        <a:lumMod val="95000"/>
                      </a:schemeClr>
                    </a:solidFill>
                  </a:tcPr>
                </a:tc>
                <a:tc>
                  <a:txBody>
                    <a:bodyPr/>
                    <a:lstStyle/>
                    <a:p>
                      <a:r>
                        <a:rPr lang="en-GB" sz="2000" b="0" kern="1200" dirty="0" smtClean="0">
                          <a:solidFill>
                            <a:schemeClr val="bg2"/>
                          </a:solidFill>
                          <a:latin typeface="+mn-lt"/>
                          <a:ea typeface="+mn-ea"/>
                          <a:cs typeface="+mn-cs"/>
                        </a:rPr>
                        <a:t>Development</a:t>
                      </a:r>
                      <a:endParaRPr lang="en-GB" sz="2000" b="0" kern="1200" dirty="0">
                        <a:solidFill>
                          <a:schemeClr val="bg2"/>
                        </a:solidFill>
                        <a:latin typeface="+mn-lt"/>
                        <a:ea typeface="+mn-ea"/>
                        <a:cs typeface="+mn-cs"/>
                      </a:endParaRPr>
                    </a:p>
                  </a:txBody>
                  <a:tcPr marL="115923" marR="115923">
                    <a:solidFill>
                      <a:schemeClr val="accent5">
                        <a:lumMod val="60000"/>
                        <a:lumOff val="40000"/>
                      </a:schemeClr>
                    </a:solidFill>
                  </a:tcPr>
                </a:tc>
              </a:tr>
              <a:tr h="370840">
                <a:tc>
                  <a:txBody>
                    <a:bodyPr/>
                    <a:lstStyle/>
                    <a:p>
                      <a:r>
                        <a:rPr lang="en-GB" sz="2000" b="0" dirty="0" smtClean="0">
                          <a:solidFill>
                            <a:schemeClr val="bg2"/>
                          </a:solidFill>
                        </a:rPr>
                        <a:t>Wage</a:t>
                      </a:r>
                      <a:endParaRPr lang="en-GB" sz="2000" b="0" dirty="0">
                        <a:solidFill>
                          <a:schemeClr val="bg2"/>
                        </a:solidFill>
                      </a:endParaRPr>
                    </a:p>
                  </a:txBody>
                  <a:tcPr marL="115923" marR="115923">
                    <a:solidFill>
                      <a:schemeClr val="accent5">
                        <a:lumMod val="60000"/>
                        <a:lumOff val="40000"/>
                      </a:schemeClr>
                    </a:solidFill>
                  </a:tcPr>
                </a:tc>
                <a:tc>
                  <a:txBody>
                    <a:bodyPr/>
                    <a:lstStyle/>
                    <a:p>
                      <a:r>
                        <a:rPr lang="en-GB" sz="2000" b="1" dirty="0" smtClean="0"/>
                        <a:t>Non Wage</a:t>
                      </a:r>
                      <a:endParaRPr lang="en-GB" sz="2000" b="1" dirty="0"/>
                    </a:p>
                  </a:txBody>
                  <a:tcPr marL="115923" marR="115923">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 Water &amp; Environment Cond. -</a:t>
                      </a:r>
                    </a:p>
                  </a:txBody>
                  <a:tcPr marL="115923" marR="115923">
                    <a:solidFill>
                      <a:schemeClr val="bg1">
                        <a:lumMod val="95000"/>
                      </a:schemeClr>
                    </a:solidFill>
                  </a:tcPr>
                </a:tc>
                <a:tc>
                  <a:txBody>
                    <a:bodyPr/>
                    <a:lstStyle/>
                    <a:p>
                      <a:r>
                        <a:rPr lang="en-GB" sz="2000" b="1" dirty="0" smtClean="0"/>
                        <a:t>Development</a:t>
                      </a:r>
                      <a:endParaRPr lang="en-GB" sz="2000" b="1" dirty="0"/>
                    </a:p>
                  </a:txBody>
                  <a:tcPr marL="115923" marR="115923">
                    <a:solidFill>
                      <a:schemeClr val="accent5">
                        <a:lumMod val="60000"/>
                        <a:lumOff val="40000"/>
                      </a:schemeClr>
                    </a:solidFill>
                  </a:tcPr>
                </a:tc>
              </a:tr>
              <a:tr h="370840">
                <a:tc>
                  <a:txBody>
                    <a:bodyPr/>
                    <a:lstStyle/>
                    <a:p>
                      <a:r>
                        <a:rPr lang="en-GB" sz="2000" b="0" dirty="0" smtClean="0">
                          <a:solidFill>
                            <a:schemeClr val="bg2"/>
                          </a:solidFill>
                        </a:rPr>
                        <a:t>Wage</a:t>
                      </a:r>
                      <a:endParaRPr lang="en-GB" sz="2000" b="0" dirty="0">
                        <a:solidFill>
                          <a:schemeClr val="bg2"/>
                        </a:solidFill>
                      </a:endParaRPr>
                    </a:p>
                  </a:txBody>
                  <a:tcPr marL="115923" marR="115923">
                    <a:solidFill>
                      <a:schemeClr val="accent5">
                        <a:lumMod val="60000"/>
                        <a:lumOff val="40000"/>
                      </a:schemeClr>
                    </a:solidFill>
                  </a:tcPr>
                </a:tc>
                <a:tc>
                  <a:txBody>
                    <a:bodyPr/>
                    <a:lstStyle/>
                    <a:p>
                      <a:r>
                        <a:rPr lang="en-GB" sz="2000" b="1" dirty="0" smtClean="0"/>
                        <a:t>Non Wage</a:t>
                      </a:r>
                      <a:endParaRPr lang="en-GB" sz="2000" b="1" dirty="0"/>
                    </a:p>
                  </a:txBody>
                  <a:tcPr marL="115923" marR="115923">
                    <a:solidFill>
                      <a:schemeClr val="accent5">
                        <a:lumMod val="60000"/>
                        <a:lumOff val="40000"/>
                      </a:schemeClr>
                    </a:solidFill>
                  </a:tcPr>
                </a:tc>
                <a:tc>
                  <a:txBody>
                    <a:bodyPr/>
                    <a:lstStyle/>
                    <a:p>
                      <a:pPr marL="285750" marR="0" indent="-285750" algn="ctr" defTabSz="914400" rtl="0" eaLnBrk="1" fontAlgn="auto" latinLnBrk="0" hangingPunct="1">
                        <a:lnSpc>
                          <a:spcPct val="100000"/>
                        </a:lnSpc>
                        <a:spcBef>
                          <a:spcPts val="0"/>
                        </a:spcBef>
                        <a:spcAft>
                          <a:spcPts val="0"/>
                        </a:spcAft>
                        <a:buClrTx/>
                        <a:buSzTx/>
                        <a:buFontTx/>
                        <a:buChar char="-"/>
                        <a:tabLst/>
                        <a:defRPr/>
                      </a:pPr>
                      <a:r>
                        <a:rPr lang="en-GB" sz="2000" dirty="0" smtClean="0"/>
                        <a:t>Works Conditional. -</a:t>
                      </a:r>
                    </a:p>
                  </a:txBody>
                  <a:tcPr marL="115923" marR="115923">
                    <a:solidFill>
                      <a:schemeClr val="bg1">
                        <a:lumMod val="95000"/>
                      </a:schemeClr>
                    </a:solidFill>
                  </a:tcPr>
                </a:tc>
                <a:tc>
                  <a:txBody>
                    <a:bodyPr/>
                    <a:lstStyle/>
                    <a:p>
                      <a:r>
                        <a:rPr lang="en-GB" sz="2000" b="1" kern="1200" dirty="0" smtClean="0">
                          <a:solidFill>
                            <a:schemeClr val="dk1"/>
                          </a:solidFill>
                          <a:latin typeface="+mn-lt"/>
                          <a:ea typeface="+mn-ea"/>
                          <a:cs typeface="+mn-cs"/>
                        </a:rPr>
                        <a:t>Development</a:t>
                      </a:r>
                      <a:endParaRPr lang="en-GB" sz="2000" b="1" kern="1200" dirty="0">
                        <a:solidFill>
                          <a:schemeClr val="dk1"/>
                        </a:solidFill>
                        <a:latin typeface="+mn-lt"/>
                        <a:ea typeface="+mn-ea"/>
                        <a:cs typeface="+mn-cs"/>
                      </a:endParaRPr>
                    </a:p>
                  </a:txBody>
                  <a:tcPr marL="115923" marR="115923">
                    <a:solidFill>
                      <a:schemeClr val="accent5">
                        <a:lumMod val="60000"/>
                        <a:lumOff val="40000"/>
                      </a:schemeClr>
                    </a:solidFill>
                  </a:tcPr>
                </a:tc>
              </a:tr>
              <a:tr h="370840">
                <a:tc>
                  <a:txBody>
                    <a:bodyPr/>
                    <a:lstStyle/>
                    <a:p>
                      <a:r>
                        <a:rPr lang="en-GB" sz="2000" b="0" dirty="0" smtClean="0">
                          <a:solidFill>
                            <a:schemeClr val="bg2"/>
                          </a:solidFill>
                        </a:rPr>
                        <a:t>Wage</a:t>
                      </a:r>
                      <a:endParaRPr lang="en-GB" sz="2000" b="0" dirty="0">
                        <a:solidFill>
                          <a:schemeClr val="bg2"/>
                        </a:solidFill>
                      </a:endParaRPr>
                    </a:p>
                  </a:txBody>
                  <a:tcPr marL="115923" marR="115923">
                    <a:solidFill>
                      <a:schemeClr val="accent5">
                        <a:lumMod val="60000"/>
                        <a:lumOff val="40000"/>
                      </a:schemeClr>
                    </a:solidFill>
                  </a:tcPr>
                </a:tc>
                <a:tc>
                  <a:txBody>
                    <a:bodyPr/>
                    <a:lstStyle/>
                    <a:p>
                      <a:r>
                        <a:rPr lang="en-GB" sz="2000" b="1" dirty="0" smtClean="0"/>
                        <a:t>Non Wage</a:t>
                      </a:r>
                      <a:endParaRPr lang="en-GB" sz="2000" b="1" dirty="0"/>
                    </a:p>
                  </a:txBody>
                  <a:tcPr marL="115923" marR="115923">
                    <a:solidFill>
                      <a:schemeClr val="accent5">
                        <a:lumMod val="60000"/>
                        <a:lumOff val="40000"/>
                      </a:schemeClr>
                    </a:solidFill>
                  </a:tcPr>
                </a:tc>
                <a:tc>
                  <a:txBody>
                    <a:bodyPr/>
                    <a:lstStyle/>
                    <a:p>
                      <a:pPr marL="285750" marR="0" indent="-285750" algn="ctr" defTabSz="914400" rtl="0" eaLnBrk="1" fontAlgn="auto" latinLnBrk="0" hangingPunct="1">
                        <a:lnSpc>
                          <a:spcPct val="100000"/>
                        </a:lnSpc>
                        <a:spcBef>
                          <a:spcPts val="0"/>
                        </a:spcBef>
                        <a:spcAft>
                          <a:spcPts val="0"/>
                        </a:spcAft>
                        <a:buClrTx/>
                        <a:buSzTx/>
                        <a:buFontTx/>
                        <a:buChar char="-"/>
                        <a:tabLst/>
                        <a:defRPr/>
                      </a:pPr>
                      <a:r>
                        <a:rPr lang="en-GB" sz="2000" dirty="0" smtClean="0"/>
                        <a:t>Community Development Cond. - </a:t>
                      </a:r>
                    </a:p>
                  </a:txBody>
                  <a:tcPr marL="115923" marR="115923">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chemeClr val="bg2"/>
                          </a:solidFill>
                        </a:rPr>
                        <a:t>Development</a:t>
                      </a:r>
                    </a:p>
                  </a:txBody>
                  <a:tcPr marL="115923" marR="115923">
                    <a:solidFill>
                      <a:schemeClr val="accent5">
                        <a:lumMod val="60000"/>
                        <a:lumOff val="40000"/>
                      </a:schemeClr>
                    </a:solidFill>
                  </a:tcPr>
                </a:tc>
              </a:tr>
              <a:tr h="370840">
                <a:tc>
                  <a:txBody>
                    <a:bodyPr/>
                    <a:lstStyle/>
                    <a:p>
                      <a:r>
                        <a:rPr lang="en-GB" sz="2000" b="1" dirty="0" smtClean="0"/>
                        <a:t>(none)</a:t>
                      </a:r>
                      <a:endParaRPr lang="en-GB" sz="2000" b="1" dirty="0"/>
                    </a:p>
                  </a:txBody>
                  <a:tcPr marL="115923" marR="115923">
                    <a:solidFill>
                      <a:schemeClr val="accent5"/>
                    </a:solidFill>
                  </a:tcPr>
                </a:tc>
                <a:tc>
                  <a:txBody>
                    <a:bodyPr/>
                    <a:lstStyle/>
                    <a:p>
                      <a:r>
                        <a:rPr lang="en-GB" sz="2000" b="1" dirty="0" smtClean="0"/>
                        <a:t>Non Wage</a:t>
                      </a:r>
                      <a:endParaRPr lang="en-GB" sz="2000" b="1" dirty="0"/>
                    </a:p>
                  </a:txBody>
                  <a:tcPr marL="115923" marR="115923">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 Support Services Cond. -</a:t>
                      </a:r>
                      <a:r>
                        <a:rPr lang="en-GB" sz="2000" baseline="0" dirty="0" smtClean="0"/>
                        <a:t>  </a:t>
                      </a:r>
                      <a:endParaRPr lang="en-GB" sz="2000" dirty="0" smtClean="0"/>
                    </a:p>
                  </a:txBody>
                  <a:tcPr marL="115923" marR="115923">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0" dirty="0" smtClean="0">
                          <a:solidFill>
                            <a:schemeClr val="bg2"/>
                          </a:solidFill>
                        </a:rPr>
                        <a:t>Development</a:t>
                      </a:r>
                    </a:p>
                  </a:txBody>
                  <a:tcPr marL="115923" marR="115923">
                    <a:lnB w="6350" cap="flat" cmpd="sng" algn="ctr">
                      <a:solidFill>
                        <a:schemeClr val="tx1"/>
                      </a:solidFill>
                      <a:prstDash val="sysDot"/>
                      <a:round/>
                      <a:headEnd type="none" w="med" len="med"/>
                      <a:tailEnd type="none" w="med" len="med"/>
                    </a:lnB>
                    <a:solidFill>
                      <a:schemeClr val="accent5"/>
                    </a:solidFill>
                  </a:tcPr>
                </a:tc>
              </a:tr>
              <a:tr h="370840">
                <a:tc>
                  <a:txBody>
                    <a:bodyPr/>
                    <a:lstStyle/>
                    <a:p>
                      <a:r>
                        <a:rPr lang="en-GB" sz="2000" b="1" dirty="0" smtClean="0"/>
                        <a:t>Wage</a:t>
                      </a:r>
                      <a:endParaRPr lang="en-GB" sz="2000" b="1" dirty="0"/>
                    </a:p>
                  </a:txBody>
                  <a:tcPr marL="115923" marR="115923">
                    <a:solidFill>
                      <a:schemeClr val="accent4"/>
                    </a:solidFill>
                  </a:tcPr>
                </a:tc>
                <a:tc>
                  <a:txBody>
                    <a:bodyPr/>
                    <a:lstStyle/>
                    <a:p>
                      <a:r>
                        <a:rPr lang="en-GB" sz="2000" b="1" dirty="0" smtClean="0"/>
                        <a:t>Non Wage</a:t>
                      </a:r>
                      <a:endParaRPr lang="en-GB" sz="2000" b="1" dirty="0"/>
                    </a:p>
                  </a:txBody>
                  <a:tcPr marL="115923" marR="115923">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 District </a:t>
                      </a:r>
                      <a:r>
                        <a:rPr lang="en-GB" sz="2000" dirty="0" err="1" smtClean="0"/>
                        <a:t>Uncond</a:t>
                      </a:r>
                      <a:r>
                        <a:rPr lang="en-GB" sz="2000" dirty="0" smtClean="0"/>
                        <a:t>./</a:t>
                      </a:r>
                      <a:r>
                        <a:rPr lang="en-GB" sz="2000" dirty="0" err="1" smtClean="0"/>
                        <a:t>Discr</a:t>
                      </a:r>
                      <a:r>
                        <a:rPr lang="en-GB" sz="2000" dirty="0" smtClean="0"/>
                        <a:t>. - </a:t>
                      </a:r>
                    </a:p>
                  </a:txBody>
                  <a:tcPr marL="115923" marR="115923">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Development</a:t>
                      </a:r>
                    </a:p>
                  </a:txBody>
                  <a:tcPr marL="115923" marR="115923">
                    <a:lnT w="6350" cap="flat" cmpd="sng" algn="ctr">
                      <a:solidFill>
                        <a:schemeClr val="tx1"/>
                      </a:solidFill>
                      <a:prstDash val="sysDot"/>
                      <a:round/>
                      <a:headEnd type="none" w="med" len="med"/>
                      <a:tailEnd type="none" w="med" len="med"/>
                    </a:lnT>
                    <a:solidFill>
                      <a:schemeClr val="accent4"/>
                    </a:solidFill>
                  </a:tcPr>
                </a:tc>
              </a:tr>
              <a:tr h="370840">
                <a:tc>
                  <a:txBody>
                    <a:bodyPr/>
                    <a:lstStyle/>
                    <a:p>
                      <a:r>
                        <a:rPr lang="en-GB" sz="2000" b="1" dirty="0" smtClean="0"/>
                        <a:t>Wage</a:t>
                      </a:r>
                      <a:endParaRPr lang="en-GB" sz="2000" b="1" dirty="0"/>
                    </a:p>
                  </a:txBody>
                  <a:tcPr marL="115923" marR="115923">
                    <a:solidFill>
                      <a:schemeClr val="accent4"/>
                    </a:solidFill>
                  </a:tcPr>
                </a:tc>
                <a:tc>
                  <a:txBody>
                    <a:bodyPr/>
                    <a:lstStyle/>
                    <a:p>
                      <a:r>
                        <a:rPr lang="en-GB" sz="2000" b="1" dirty="0" smtClean="0"/>
                        <a:t>Non Wage</a:t>
                      </a:r>
                      <a:endParaRPr lang="en-GB" sz="2000" b="1" dirty="0"/>
                    </a:p>
                  </a:txBody>
                  <a:tcPr marL="115923" marR="115923">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dirty="0" smtClean="0"/>
                        <a:t>- Urban </a:t>
                      </a:r>
                      <a:r>
                        <a:rPr lang="en-GB" sz="2000" dirty="0" err="1" smtClean="0"/>
                        <a:t>Uncond</a:t>
                      </a:r>
                      <a:r>
                        <a:rPr lang="en-GB" sz="2000" dirty="0" smtClean="0"/>
                        <a:t>./</a:t>
                      </a:r>
                      <a:r>
                        <a:rPr lang="en-GB" sz="2000" dirty="0" err="1" smtClean="0"/>
                        <a:t>Discr</a:t>
                      </a:r>
                      <a:r>
                        <a:rPr lang="en-GB" sz="2000" dirty="0" smtClean="0"/>
                        <a:t>. - </a:t>
                      </a:r>
                    </a:p>
                  </a:txBody>
                  <a:tcPr marL="115923" marR="115923">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Development</a:t>
                      </a:r>
                    </a:p>
                  </a:txBody>
                  <a:tcPr marL="115923" marR="115923">
                    <a:solidFill>
                      <a:schemeClr val="accent4"/>
                    </a:solidFill>
                  </a:tcPr>
                </a:tc>
              </a:tr>
            </a:tbl>
          </a:graphicData>
        </a:graphic>
      </p:graphicFrame>
      <p:sp>
        <p:nvSpPr>
          <p:cNvPr id="4" name="Slide Number Placeholder 3"/>
          <p:cNvSpPr>
            <a:spLocks noGrp="1"/>
          </p:cNvSpPr>
          <p:nvPr>
            <p:ph type="sldNum" sz="quarter" idx="12"/>
          </p:nvPr>
        </p:nvSpPr>
        <p:spPr/>
        <p:txBody>
          <a:bodyPr/>
          <a:lstStyle/>
          <a:p>
            <a:fld id="{73038AFF-0EA9-4541-A78E-3A8A4FD0BCF1}" type="slidenum">
              <a:rPr lang="en-GB" smtClean="0"/>
              <a:pPr/>
              <a:t>11</a:t>
            </a:fld>
            <a:endParaRPr lang="en-GB" dirty="0"/>
          </a:p>
        </p:txBody>
      </p:sp>
    </p:spTree>
    <p:extLst>
      <p:ext uri="{BB962C8B-B14F-4D97-AF65-F5344CB8AC3E}">
        <p14:creationId xmlns:p14="http://schemas.microsoft.com/office/powerpoint/2010/main" val="2481279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Proposed framework from 2016/17</a:t>
            </a:r>
            <a:endParaRPr lang="en-GB" sz="4000" dirty="0"/>
          </a:p>
        </p:txBody>
      </p:sp>
      <p:sp>
        <p:nvSpPr>
          <p:cNvPr id="3" name="Content Placeholder 2"/>
          <p:cNvSpPr>
            <a:spLocks noGrp="1"/>
          </p:cNvSpPr>
          <p:nvPr>
            <p:ph idx="1"/>
          </p:nvPr>
        </p:nvSpPr>
        <p:spPr/>
        <p:txBody>
          <a:bodyPr>
            <a:normAutofit fontScale="92500" lnSpcReduction="10000"/>
          </a:bodyPr>
          <a:lstStyle/>
          <a:p>
            <a:r>
              <a:rPr lang="en-US" sz="2400" dirty="0" smtClean="0"/>
              <a:t>Six service delivery sectors + support services + discretionary</a:t>
            </a:r>
          </a:p>
          <a:p>
            <a:r>
              <a:rPr lang="en-US" sz="2400" dirty="0" smtClean="0"/>
              <a:t>Recurrent transfer system:</a:t>
            </a:r>
          </a:p>
          <a:p>
            <a:pPr lvl="1"/>
            <a:r>
              <a:rPr lang="en-US" dirty="0" smtClean="0"/>
              <a:t>36 conditional grants consolidated into 11 grants</a:t>
            </a:r>
          </a:p>
          <a:p>
            <a:pPr lvl="1"/>
            <a:r>
              <a:rPr lang="en-US" dirty="0" smtClean="0"/>
              <a:t>Maximum of 1 wage and 1 non-wage conditional grant </a:t>
            </a:r>
            <a:r>
              <a:rPr lang="en-US" i="1" dirty="0" smtClean="0"/>
              <a:t>per sector, with earmarking up to the Vote Function</a:t>
            </a:r>
          </a:p>
          <a:p>
            <a:pPr lvl="1"/>
            <a:r>
              <a:rPr lang="en-US" dirty="0" smtClean="0"/>
              <a:t>Support services incorporate cross-cutting and ad hoc allocations</a:t>
            </a:r>
          </a:p>
          <a:p>
            <a:pPr lvl="1"/>
            <a:r>
              <a:rPr lang="en-US" dirty="0" smtClean="0"/>
              <a:t>Unconditional grants absorb PSM wage and non-wage grants</a:t>
            </a:r>
          </a:p>
          <a:p>
            <a:r>
              <a:rPr lang="en-US" sz="2400" dirty="0" smtClean="0"/>
              <a:t>Development transfer system</a:t>
            </a:r>
          </a:p>
          <a:p>
            <a:pPr lvl="1"/>
            <a:r>
              <a:rPr lang="en-US" dirty="0" smtClean="0"/>
              <a:t>Maximum of 1 development grant earmarked per sector</a:t>
            </a:r>
          </a:p>
          <a:p>
            <a:pPr lvl="1"/>
            <a:r>
              <a:rPr lang="en-US" dirty="0" smtClean="0"/>
              <a:t>1 rural and 1 urban discretionary development equalization grant, replaces equalization grants and harmonizes PRDP, LRDP, USMID, LGMSD</a:t>
            </a:r>
          </a:p>
          <a:p>
            <a:pPr lvl="1"/>
            <a:r>
              <a:rPr lang="en-US" dirty="0" smtClean="0"/>
              <a:t>Transitional services for temporary allocations up to 5% of sector development grant</a:t>
            </a:r>
          </a:p>
          <a:p>
            <a:pPr lvl="1"/>
            <a:r>
              <a:rPr lang="en-US" dirty="0" smtClean="0"/>
              <a:t>1 set of rules and processes for managing all development grants</a:t>
            </a:r>
          </a:p>
          <a:p>
            <a:pPr lvl="1"/>
            <a:endParaRPr lang="en-US" dirty="0" smtClean="0"/>
          </a:p>
          <a:p>
            <a:pPr lvl="1"/>
            <a:endParaRPr lang="en-GB" dirty="0"/>
          </a:p>
        </p:txBody>
      </p:sp>
      <p:sp>
        <p:nvSpPr>
          <p:cNvPr id="4" name="Slide Number Placeholder 3"/>
          <p:cNvSpPr>
            <a:spLocks noGrp="1"/>
          </p:cNvSpPr>
          <p:nvPr>
            <p:ph type="sldNum" sz="quarter" idx="12"/>
          </p:nvPr>
        </p:nvSpPr>
        <p:spPr/>
        <p:txBody>
          <a:bodyPr/>
          <a:lstStyle/>
          <a:p>
            <a:fld id="{1CF1E951-FB2F-40C6-A3C6-21F5C8A83543}" type="slidenum">
              <a:rPr lang="en-GB" smtClean="0"/>
              <a:t>12</a:t>
            </a:fld>
            <a:endParaRPr lang="en-GB"/>
          </a:p>
        </p:txBody>
      </p:sp>
    </p:spTree>
    <p:extLst>
      <p:ext uri="{BB962C8B-B14F-4D97-AF65-F5344CB8AC3E}">
        <p14:creationId xmlns:p14="http://schemas.microsoft.com/office/powerpoint/2010/main" val="1132513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Discretionary Development </a:t>
            </a:r>
            <a:r>
              <a:rPr lang="en-GB" dirty="0" smtClean="0"/>
              <a:t/>
            </a:r>
            <a:br>
              <a:rPr lang="en-GB" dirty="0" smtClean="0"/>
            </a:br>
            <a:r>
              <a:rPr lang="en-GB" dirty="0" smtClean="0"/>
              <a:t>Equalisation </a:t>
            </a:r>
            <a:r>
              <a:rPr lang="en-GB" dirty="0" smtClean="0"/>
              <a:t>Grant</a:t>
            </a:r>
            <a:endParaRPr lang="en-GB" dirty="0"/>
          </a:p>
        </p:txBody>
      </p:sp>
      <p:sp>
        <p:nvSpPr>
          <p:cNvPr id="3" name="Slide Number Placeholder 2"/>
          <p:cNvSpPr>
            <a:spLocks noGrp="1"/>
          </p:cNvSpPr>
          <p:nvPr>
            <p:ph type="sldNum" sz="quarter" idx="12"/>
          </p:nvPr>
        </p:nvSpPr>
        <p:spPr/>
        <p:txBody>
          <a:bodyPr/>
          <a:lstStyle/>
          <a:p>
            <a:fld id="{1CF1E951-FB2F-40C6-A3C6-21F5C8A83543}" type="slidenum">
              <a:rPr lang="en-GB" smtClean="0"/>
              <a:t>13</a:t>
            </a:fld>
            <a:endParaRPr lang="en-GB"/>
          </a:p>
        </p:txBody>
      </p:sp>
      <p:sp>
        <p:nvSpPr>
          <p:cNvPr id="4" name="Text Placeholder 3"/>
          <p:cNvSpPr>
            <a:spLocks noGrp="1"/>
          </p:cNvSpPr>
          <p:nvPr>
            <p:ph type="body" idx="4294967295"/>
          </p:nvPr>
        </p:nvSpPr>
        <p:spPr>
          <a:xfrm>
            <a:off x="838200" y="1825624"/>
            <a:ext cx="5093368" cy="5032375"/>
          </a:xfrm>
        </p:spPr>
        <p:txBody>
          <a:bodyPr>
            <a:normAutofit fontScale="77500" lnSpcReduction="20000"/>
          </a:bodyPr>
          <a:lstStyle/>
          <a:p>
            <a:pPr rtl="0" eaLnBrk="1" latinLnBrk="0" hangingPunct="1"/>
            <a:r>
              <a:rPr lang="en-GB" sz="2800" kern="1200" dirty="0" smtClean="0">
                <a:solidFill>
                  <a:schemeClr val="tx1"/>
                </a:solidFill>
                <a:effectLst/>
                <a:latin typeface="+mn-lt"/>
                <a:ea typeface="+mn-ea"/>
                <a:cs typeface="+mn-cs"/>
              </a:rPr>
              <a:t>Currently a district or municipality may get three or more discretionary grants it can use for development </a:t>
            </a:r>
          </a:p>
          <a:p>
            <a:pPr lvl="1"/>
            <a:r>
              <a:rPr lang="en-GB" sz="2400" kern="1200" dirty="0" smtClean="0">
                <a:solidFill>
                  <a:schemeClr val="tx1"/>
                </a:solidFill>
                <a:effectLst/>
                <a:latin typeface="+mn-lt"/>
                <a:ea typeface="+mn-ea"/>
                <a:cs typeface="+mn-cs"/>
              </a:rPr>
              <a:t>e.g. USMID, LGMSD, PRDP, Equ</a:t>
            </a:r>
            <a:r>
              <a:rPr lang="en-GB" dirty="0" smtClean="0"/>
              <a:t>alisation</a:t>
            </a:r>
            <a:r>
              <a:rPr lang="en-GB" sz="2400" kern="1200" dirty="0" smtClean="0">
                <a:solidFill>
                  <a:schemeClr val="tx1"/>
                </a:solidFill>
                <a:effectLst/>
                <a:latin typeface="+mn-lt"/>
                <a:ea typeface="+mn-ea"/>
                <a:cs typeface="+mn-cs"/>
              </a:rPr>
              <a:t> Grant</a:t>
            </a:r>
          </a:p>
          <a:p>
            <a:pPr rtl="0" eaLnBrk="1" latinLnBrk="0" hangingPunct="1"/>
            <a:r>
              <a:rPr lang="en-GB" sz="2800" kern="1200" dirty="0" smtClean="0">
                <a:solidFill>
                  <a:schemeClr val="tx1"/>
                </a:solidFill>
                <a:effectLst/>
                <a:latin typeface="+mn-lt"/>
                <a:ea typeface="+mn-ea"/>
                <a:cs typeface="+mn-cs"/>
              </a:rPr>
              <a:t>From 2016/16 an LG will only get only one discretionary development equalisation </a:t>
            </a:r>
            <a:r>
              <a:rPr lang="en-GB" sz="2800" kern="1200" dirty="0" smtClean="0">
                <a:solidFill>
                  <a:schemeClr val="tx1"/>
                </a:solidFill>
                <a:effectLst/>
                <a:latin typeface="+mn-lt"/>
                <a:ea typeface="+mn-ea"/>
                <a:cs typeface="+mn-cs"/>
              </a:rPr>
              <a:t>grant, </a:t>
            </a:r>
            <a:r>
              <a:rPr lang="en-GB" sz="2800" kern="1200" dirty="0" smtClean="0">
                <a:solidFill>
                  <a:schemeClr val="tx1"/>
                </a:solidFill>
                <a:effectLst/>
                <a:latin typeface="+mn-lt"/>
                <a:ea typeface="+mn-ea"/>
                <a:cs typeface="+mn-cs"/>
              </a:rPr>
              <a:t>from one window</a:t>
            </a:r>
            <a:endParaRPr lang="en-GB" sz="2800" dirty="0" smtClean="0">
              <a:effectLst/>
            </a:endParaRPr>
          </a:p>
          <a:p>
            <a:pPr lvl="1"/>
            <a:r>
              <a:rPr lang="en-GB" sz="2400" kern="1200" dirty="0" smtClean="0">
                <a:solidFill>
                  <a:schemeClr val="tx1"/>
                </a:solidFill>
                <a:effectLst/>
                <a:latin typeface="+mn-lt"/>
                <a:ea typeface="+mn-ea"/>
                <a:cs typeface="+mn-cs"/>
              </a:rPr>
              <a:t>The grants would be financed from a merger of the PRDP allocation to sectors and USMID, LGMSD; the LRDP; and the local development grant (LGMSD)</a:t>
            </a:r>
          </a:p>
          <a:p>
            <a:pPr lvl="1"/>
            <a:r>
              <a:rPr lang="en-GB" sz="2400" kern="1200" dirty="0" smtClean="0">
                <a:solidFill>
                  <a:schemeClr val="tx1"/>
                </a:solidFill>
                <a:effectLst/>
                <a:latin typeface="+mn-lt"/>
                <a:ea typeface="+mn-ea"/>
                <a:cs typeface="+mn-cs"/>
              </a:rPr>
              <a:t>This would be the vehicle for financing all regional programmes in future.</a:t>
            </a:r>
          </a:p>
          <a:p>
            <a:r>
              <a:rPr lang="en-GB" dirty="0" smtClean="0"/>
              <a:t>The grants will have a unified formula</a:t>
            </a:r>
            <a:endParaRPr lang="en-GB" dirty="0" smtClean="0">
              <a:effectLst/>
            </a:endParaRPr>
          </a:p>
          <a:p>
            <a:pPr rtl="0" eaLnBrk="1" latinLnBrk="0" hangingPunct="1"/>
            <a:r>
              <a:rPr lang="en-GB" sz="2800" kern="1200" dirty="0" smtClean="0">
                <a:solidFill>
                  <a:schemeClr val="tx1"/>
                </a:solidFill>
                <a:effectLst/>
                <a:latin typeface="+mn-lt"/>
                <a:ea typeface="+mn-ea"/>
                <a:cs typeface="+mn-cs"/>
              </a:rPr>
              <a:t>The global allocation to PRDP and LRDP districts would not be reduced </a:t>
            </a:r>
          </a:p>
          <a:p>
            <a:pPr lvl="1"/>
            <a:r>
              <a:rPr lang="en-GB" sz="2400" kern="1200" dirty="0" smtClean="0">
                <a:solidFill>
                  <a:schemeClr val="tx1"/>
                </a:solidFill>
                <a:effectLst/>
                <a:latin typeface="+mn-lt"/>
                <a:ea typeface="+mn-ea"/>
                <a:cs typeface="+mn-cs"/>
              </a:rPr>
              <a:t>i.e. overall </a:t>
            </a:r>
            <a:r>
              <a:rPr lang="en-GB" sz="2400" kern="1200" dirty="0" err="1" smtClean="0">
                <a:solidFill>
                  <a:schemeClr val="tx1"/>
                </a:solidFill>
                <a:effectLst/>
                <a:latin typeface="+mn-lt"/>
                <a:ea typeface="+mn-ea"/>
                <a:cs typeface="+mn-cs"/>
              </a:rPr>
              <a:t>additionality</a:t>
            </a:r>
            <a:r>
              <a:rPr lang="en-GB" sz="2400" kern="1200" dirty="0" smtClean="0">
                <a:solidFill>
                  <a:schemeClr val="tx1"/>
                </a:solidFill>
                <a:effectLst/>
                <a:latin typeface="+mn-lt"/>
                <a:ea typeface="+mn-ea"/>
                <a:cs typeface="+mn-cs"/>
              </a:rPr>
              <a:t> of the PRDP and LRDP would be maintained.</a:t>
            </a:r>
            <a:endParaRPr lang="en-GB" dirty="0" smtClean="0">
              <a:effectLst/>
            </a:endParaRPr>
          </a:p>
          <a:p>
            <a:pPr marL="0" lv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5"/>
            <a:ext cx="5706406" cy="3994484"/>
          </a:xfrm>
          <a:prstGeom prst="rect">
            <a:avLst/>
          </a:prstGeom>
        </p:spPr>
      </p:pic>
      <p:sp>
        <p:nvSpPr>
          <p:cNvPr id="6" name="Rectangle 5"/>
          <p:cNvSpPr/>
          <p:nvPr/>
        </p:nvSpPr>
        <p:spPr>
          <a:xfrm>
            <a:off x="10628935" y="6002187"/>
            <a:ext cx="193040" cy="1720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788170" y="6002184"/>
            <a:ext cx="193040" cy="17208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428822" y="6002184"/>
            <a:ext cx="193040" cy="1720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8511976" y="6002186"/>
            <a:ext cx="193040" cy="172085"/>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843901" y="5903563"/>
            <a:ext cx="1142501" cy="369332"/>
          </a:xfrm>
          <a:prstGeom prst="rect">
            <a:avLst/>
          </a:prstGeom>
          <a:noFill/>
        </p:spPr>
        <p:txBody>
          <a:bodyPr wrap="square" rtlCol="0">
            <a:spAutoFit/>
          </a:bodyPr>
          <a:lstStyle/>
          <a:p>
            <a:r>
              <a:rPr lang="en-GB" dirty="0" smtClean="0"/>
              <a:t>Central</a:t>
            </a:r>
            <a:endParaRPr lang="en-GB" dirty="0"/>
          </a:p>
        </p:txBody>
      </p:sp>
      <p:sp>
        <p:nvSpPr>
          <p:cNvPr id="11" name="TextBox 10"/>
          <p:cNvSpPr txBox="1"/>
          <p:nvPr/>
        </p:nvSpPr>
        <p:spPr>
          <a:xfrm>
            <a:off x="10866132" y="5903563"/>
            <a:ext cx="1142501" cy="369332"/>
          </a:xfrm>
          <a:prstGeom prst="rect">
            <a:avLst/>
          </a:prstGeom>
          <a:noFill/>
        </p:spPr>
        <p:txBody>
          <a:bodyPr wrap="square" rtlCol="0">
            <a:spAutoFit/>
          </a:bodyPr>
          <a:lstStyle/>
          <a:p>
            <a:r>
              <a:rPr lang="en-GB" dirty="0" smtClean="0"/>
              <a:t>North</a:t>
            </a:r>
            <a:endParaRPr lang="en-GB" dirty="0"/>
          </a:p>
        </p:txBody>
      </p:sp>
      <p:sp>
        <p:nvSpPr>
          <p:cNvPr id="12" name="TextBox 11"/>
          <p:cNvSpPr txBox="1"/>
          <p:nvPr/>
        </p:nvSpPr>
        <p:spPr>
          <a:xfrm>
            <a:off x="10063716" y="5903563"/>
            <a:ext cx="1142501" cy="369332"/>
          </a:xfrm>
          <a:prstGeom prst="rect">
            <a:avLst/>
          </a:prstGeom>
          <a:noFill/>
        </p:spPr>
        <p:txBody>
          <a:bodyPr wrap="square" rtlCol="0">
            <a:spAutoFit/>
          </a:bodyPr>
          <a:lstStyle/>
          <a:p>
            <a:r>
              <a:rPr lang="en-GB" dirty="0" smtClean="0"/>
              <a:t>East</a:t>
            </a:r>
            <a:endParaRPr lang="en-GB" dirty="0"/>
          </a:p>
        </p:txBody>
      </p:sp>
      <p:sp>
        <p:nvSpPr>
          <p:cNvPr id="13" name="TextBox 12"/>
          <p:cNvSpPr txBox="1"/>
          <p:nvPr/>
        </p:nvSpPr>
        <p:spPr>
          <a:xfrm>
            <a:off x="7760747" y="5903563"/>
            <a:ext cx="1142501" cy="369332"/>
          </a:xfrm>
          <a:prstGeom prst="rect">
            <a:avLst/>
          </a:prstGeom>
          <a:noFill/>
        </p:spPr>
        <p:txBody>
          <a:bodyPr wrap="square" rtlCol="0">
            <a:spAutoFit/>
          </a:bodyPr>
          <a:lstStyle/>
          <a:p>
            <a:r>
              <a:rPr lang="en-GB" dirty="0" smtClean="0"/>
              <a:t>West</a:t>
            </a:r>
            <a:endParaRPr lang="en-GB" dirty="0"/>
          </a:p>
        </p:txBody>
      </p:sp>
    </p:spTree>
    <p:extLst>
      <p:ext uri="{BB962C8B-B14F-4D97-AF65-F5344CB8AC3E}">
        <p14:creationId xmlns:p14="http://schemas.microsoft.com/office/powerpoint/2010/main" val="161968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Illustration for non-wage education grants</a:t>
            </a:r>
            <a:endParaRPr lang="en-GB" sz="4000" dirty="0"/>
          </a:p>
        </p:txBody>
      </p:sp>
      <p:sp>
        <p:nvSpPr>
          <p:cNvPr id="4" name="Slide Number Placeholder 3"/>
          <p:cNvSpPr>
            <a:spLocks noGrp="1"/>
          </p:cNvSpPr>
          <p:nvPr>
            <p:ph type="sldNum" sz="quarter" idx="12"/>
          </p:nvPr>
        </p:nvSpPr>
        <p:spPr/>
        <p:txBody>
          <a:bodyPr/>
          <a:lstStyle/>
          <a:p>
            <a:fld id="{1CF1E951-FB2F-40C6-A3C6-21F5C8A83543}" type="slidenum">
              <a:rPr lang="en-GB" smtClean="0"/>
              <a:t>14</a:t>
            </a:fld>
            <a:endParaRPr lang="en-GB"/>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481167302"/>
              </p:ext>
            </p:extLst>
          </p:nvPr>
        </p:nvGraphicFramePr>
        <p:xfrm>
          <a:off x="838200" y="1825625"/>
          <a:ext cx="10515600" cy="3235960"/>
        </p:xfrm>
        <a:graphic>
          <a:graphicData uri="http://schemas.openxmlformats.org/drawingml/2006/table">
            <a:tbl>
              <a:tblPr firstRow="1" bandRow="1">
                <a:tableStyleId>{5C22544A-7EE6-4342-B048-85BDC9FD1C3A}</a:tableStyleId>
              </a:tblPr>
              <a:tblGrid>
                <a:gridCol w="3505200"/>
                <a:gridCol w="3505200"/>
                <a:gridCol w="3505200"/>
              </a:tblGrid>
              <a:tr h="370840">
                <a:tc>
                  <a:txBody>
                    <a:bodyPr/>
                    <a:lstStyle/>
                    <a:p>
                      <a:r>
                        <a:rPr lang="en-US" dirty="0" smtClean="0"/>
                        <a:t>2014/15</a:t>
                      </a:r>
                      <a:endParaRPr lang="en-GB" dirty="0"/>
                    </a:p>
                  </a:txBody>
                  <a:tcPr/>
                </a:tc>
                <a:tc>
                  <a:txBody>
                    <a:bodyPr/>
                    <a:lstStyle/>
                    <a:p>
                      <a:r>
                        <a:rPr lang="en-US" dirty="0" smtClean="0"/>
                        <a:t>2015/16</a:t>
                      </a:r>
                      <a:endParaRPr lang="en-GB" dirty="0"/>
                    </a:p>
                  </a:txBody>
                  <a:tcPr/>
                </a:tc>
                <a:tc>
                  <a:txBody>
                    <a:bodyPr/>
                    <a:lstStyle/>
                    <a:p>
                      <a:r>
                        <a:rPr lang="en-US" dirty="0" smtClean="0"/>
                        <a:t>2016/17</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Separate non-wage conditional grants</a:t>
                      </a:r>
                      <a:endParaRPr lang="en-GB" sz="1600" b="1" kern="1200" dirty="0">
                        <a:solidFill>
                          <a:schemeClr val="dk1"/>
                        </a:solidFill>
                        <a:effectLst/>
                        <a:latin typeface="+mn-lt"/>
                        <a:ea typeface="+mn-ea"/>
                        <a:cs typeface="+mn-cs"/>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kern="1200" dirty="0" smtClean="0">
                          <a:solidFill>
                            <a:schemeClr val="dk1"/>
                          </a:solidFill>
                          <a:effectLst/>
                          <a:latin typeface="+mn-lt"/>
                          <a:ea typeface="+mn-ea"/>
                          <a:cs typeface="+mn-cs"/>
                        </a:rPr>
                        <a:t>One non-wage conditional sector</a:t>
                      </a:r>
                      <a:r>
                        <a:rPr lang="en-GB" sz="1600" b="1" kern="1200" baseline="0" dirty="0" smtClean="0">
                          <a:solidFill>
                            <a:schemeClr val="dk1"/>
                          </a:solidFill>
                          <a:effectLst/>
                          <a:latin typeface="+mn-lt"/>
                          <a:ea typeface="+mn-ea"/>
                          <a:cs typeface="+mn-cs"/>
                        </a:rPr>
                        <a:t> grant, earmarked by grant </a:t>
                      </a:r>
                      <a:endParaRPr lang="en-GB"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effectLst/>
                          <a:latin typeface="+mn-lt"/>
                          <a:ea typeface="+mn-ea"/>
                          <a:cs typeface="+mn-cs"/>
                        </a:rPr>
                        <a:t>One non-wage conditional sector</a:t>
                      </a:r>
                      <a:r>
                        <a:rPr lang="en-GB" sz="1600" b="1" kern="1200" baseline="0" dirty="0" smtClean="0">
                          <a:solidFill>
                            <a:schemeClr val="dk1"/>
                          </a:solidFill>
                          <a:effectLst/>
                          <a:latin typeface="+mn-lt"/>
                          <a:ea typeface="+mn-ea"/>
                          <a:cs typeface="+mn-cs"/>
                        </a:rPr>
                        <a:t> grant, at most earmarked to VF</a:t>
                      </a:r>
                      <a:endParaRPr lang="en-GB" sz="16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321411</a:t>
                      </a:r>
                      <a:r>
                        <a:rPr lang="en-GB" sz="1600" b="1" baseline="0" dirty="0" smtClean="0">
                          <a:solidFill>
                            <a:srgbClr val="000000"/>
                          </a:solidFill>
                          <a:effectLst/>
                          <a:latin typeface="+mn-lt"/>
                          <a:ea typeface="Times New Roman" panose="02020603050405020304" pitchFamily="18" charset="0"/>
                          <a:cs typeface="Times New Roman" panose="02020603050405020304" pitchFamily="18" charset="0"/>
                        </a:rPr>
                        <a:t> - </a:t>
                      </a: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Primary Education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321419 - Secondary Schools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321432 - Health Training Institutions</a:t>
                      </a:r>
                      <a:endParaRPr lang="en-GB" sz="1600" b="1" dirty="0" smtClean="0">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321455 - Community Polytechnics </a:t>
                      </a:r>
                      <a:endParaRPr lang="en-GB" sz="1600" b="1" dirty="0" smtClean="0">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321457 - Technical &amp; Farm Schools</a:t>
                      </a:r>
                      <a:endParaRPr lang="en-GB" sz="1600" b="1" dirty="0" smtClean="0">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321461 - Technical Institutes </a:t>
                      </a:r>
                      <a:endParaRPr lang="en-GB" sz="1600" b="1" dirty="0" smtClean="0">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321462 - Primary Teachers' Colleges</a:t>
                      </a:r>
                      <a:endParaRPr lang="en-GB" sz="1600" b="1" dirty="0" smtClean="0">
                        <a:effectLst/>
                        <a:latin typeface="+mn-lt"/>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0000"/>
                          </a:solidFill>
                          <a:effectLst/>
                          <a:latin typeface="+mn-lt"/>
                          <a:ea typeface="Times New Roman" panose="02020603050405020304" pitchFamily="18" charset="0"/>
                          <a:cs typeface="Times New Roman" panose="02020603050405020304" pitchFamily="18" charset="0"/>
                        </a:rPr>
                        <a:t>321447 - School Inspection Grant</a:t>
                      </a:r>
                      <a:endParaRPr lang="en-GB" sz="1600" b="1" dirty="0" smtClean="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0">
                        <a:lnSpc>
                          <a:spcPct val="100000"/>
                        </a:lnSpc>
                        <a:spcBef>
                          <a:spcPts val="0"/>
                        </a:spcBef>
                        <a:spcAft>
                          <a:spcPts val="0"/>
                        </a:spcAft>
                      </a:pPr>
                      <a:r>
                        <a:rPr lang="en-GB" sz="1600" b="1" kern="1200" dirty="0" smtClean="0">
                          <a:solidFill>
                            <a:schemeClr val="dk1"/>
                          </a:solidFill>
                          <a:effectLst/>
                          <a:latin typeface="+mn-lt"/>
                          <a:ea typeface="+mn-ea"/>
                          <a:cs typeface="+mn-cs"/>
                        </a:rPr>
                        <a:t>070000-321466 non-wage cond.</a:t>
                      </a:r>
                      <a:r>
                        <a:rPr lang="en-GB" sz="1600" b="1" kern="1200" baseline="0" dirty="0" smtClean="0">
                          <a:solidFill>
                            <a:schemeClr val="dk1"/>
                          </a:solidFill>
                          <a:effectLst/>
                          <a:latin typeface="+mn-lt"/>
                          <a:ea typeface="+mn-ea"/>
                          <a:cs typeface="+mn-cs"/>
                        </a:rPr>
                        <a:t> grant</a:t>
                      </a:r>
                      <a:endParaRPr lang="en-GB" sz="1600" b="1"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o/w</a:t>
                      </a:r>
                      <a:r>
                        <a:rPr lang="en-GB" sz="16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GB" sz="1600" dirty="0" smtClean="0">
                          <a:solidFill>
                            <a:srgbClr val="000000"/>
                          </a:solidFill>
                          <a:effectLst/>
                          <a:latin typeface="+mn-lt"/>
                          <a:ea typeface="Times New Roman" panose="02020603050405020304" pitchFamily="18" charset="0"/>
                          <a:cs typeface="Times New Roman" panose="02020603050405020304" pitchFamily="18" charset="0"/>
                        </a:rPr>
                        <a:t>Primary Education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o/w</a:t>
                      </a:r>
                      <a:r>
                        <a:rPr lang="en-GB" sz="16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GB" sz="1600" dirty="0" smtClean="0">
                          <a:solidFill>
                            <a:srgbClr val="000000"/>
                          </a:solidFill>
                          <a:effectLst/>
                          <a:latin typeface="+mn-lt"/>
                          <a:ea typeface="Times New Roman" panose="02020603050405020304" pitchFamily="18" charset="0"/>
                          <a:cs typeface="Times New Roman" panose="02020603050405020304" pitchFamily="18" charset="0"/>
                        </a:rPr>
                        <a:t>Secondary Schools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o/w</a:t>
                      </a:r>
                      <a:r>
                        <a:rPr lang="en-GB" sz="16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GB" sz="1600" dirty="0" smtClean="0">
                          <a:solidFill>
                            <a:srgbClr val="000000"/>
                          </a:solidFill>
                          <a:effectLst/>
                          <a:latin typeface="+mn-lt"/>
                          <a:ea typeface="Times New Roman" panose="02020603050405020304" pitchFamily="18" charset="0"/>
                          <a:cs typeface="Times New Roman" panose="02020603050405020304" pitchFamily="18" charset="0"/>
                        </a:rPr>
                        <a:t>Health Training Institutions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o/w</a:t>
                      </a:r>
                      <a:r>
                        <a:rPr lang="en-GB" sz="16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GB" sz="1600" dirty="0" smtClean="0">
                          <a:solidFill>
                            <a:srgbClr val="000000"/>
                          </a:solidFill>
                          <a:effectLst/>
                          <a:latin typeface="+mn-lt"/>
                          <a:ea typeface="Times New Roman" panose="02020603050405020304" pitchFamily="18" charset="0"/>
                          <a:cs typeface="Times New Roman" panose="02020603050405020304" pitchFamily="18" charset="0"/>
                        </a:rPr>
                        <a:t>Community Polytechnics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o/w</a:t>
                      </a:r>
                      <a:r>
                        <a:rPr lang="en-GB" sz="16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GB" sz="1600" dirty="0" smtClean="0">
                          <a:solidFill>
                            <a:srgbClr val="000000"/>
                          </a:solidFill>
                          <a:effectLst/>
                          <a:latin typeface="+mn-lt"/>
                          <a:ea typeface="Times New Roman" panose="02020603050405020304" pitchFamily="18" charset="0"/>
                          <a:cs typeface="Times New Roman" panose="02020603050405020304" pitchFamily="18" charset="0"/>
                        </a:rPr>
                        <a:t>Technical &amp; Farm Schools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o/w</a:t>
                      </a:r>
                      <a:r>
                        <a:rPr lang="en-GB" sz="16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GB" sz="1600" dirty="0" smtClean="0">
                          <a:solidFill>
                            <a:srgbClr val="000000"/>
                          </a:solidFill>
                          <a:effectLst/>
                          <a:latin typeface="+mn-lt"/>
                          <a:ea typeface="Times New Roman" panose="02020603050405020304" pitchFamily="18" charset="0"/>
                          <a:cs typeface="Times New Roman" panose="02020603050405020304" pitchFamily="18" charset="0"/>
                        </a:rPr>
                        <a:t>Technical Institutes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o/w</a:t>
                      </a:r>
                      <a:r>
                        <a:rPr lang="en-GB" sz="16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GB" sz="1600" dirty="0" smtClean="0">
                          <a:solidFill>
                            <a:srgbClr val="000000"/>
                          </a:solidFill>
                          <a:effectLst/>
                          <a:latin typeface="+mn-lt"/>
                          <a:ea typeface="Times New Roman" panose="02020603050405020304" pitchFamily="18" charset="0"/>
                          <a:cs typeface="Times New Roman" panose="02020603050405020304" pitchFamily="18" charset="0"/>
                        </a:rPr>
                        <a:t>Primary Teachers' Colleges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smtClean="0">
                          <a:solidFill>
                            <a:srgbClr val="000000"/>
                          </a:solidFill>
                          <a:effectLst/>
                          <a:latin typeface="+mn-lt"/>
                          <a:ea typeface="Times New Roman" panose="02020603050405020304" pitchFamily="18" charset="0"/>
                          <a:cs typeface="Times New Roman" panose="02020603050405020304" pitchFamily="18" charset="0"/>
                        </a:rPr>
                        <a:t>o/w</a:t>
                      </a:r>
                      <a:r>
                        <a:rPr lang="en-GB" sz="16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GB" sz="1600" dirty="0" smtClean="0">
                          <a:solidFill>
                            <a:srgbClr val="000000"/>
                          </a:solidFill>
                          <a:effectLst/>
                          <a:latin typeface="+mn-lt"/>
                          <a:ea typeface="Times New Roman" panose="02020603050405020304" pitchFamily="18" charset="0"/>
                          <a:cs typeface="Times New Roman" panose="02020603050405020304" pitchFamily="18" charset="0"/>
                        </a:rPr>
                        <a:t>School Inspection Grant</a:t>
                      </a:r>
                      <a:endParaRPr lang="en-GB" sz="1600" dirty="0" smtClean="0">
                        <a:effectLst/>
                        <a:latin typeface="+mn-lt"/>
                        <a:ea typeface="Calibri" panose="020F0502020204030204" pitchFamily="34" charset="0"/>
                        <a:cs typeface="Times New Roman" panose="02020603050405020304" pitchFamily="18" charset="0"/>
                      </a:endParaRPr>
                    </a:p>
                  </a:txBody>
                  <a:tcPr/>
                </a:tc>
                <a:tc>
                  <a:txBody>
                    <a:bodyPr/>
                    <a:lstStyle/>
                    <a:p>
                      <a:r>
                        <a:rPr lang="en-GB" sz="1600" b="0" i="1" kern="1200" dirty="0" smtClean="0">
                          <a:solidFill>
                            <a:schemeClr val="dk1"/>
                          </a:solidFill>
                          <a:effectLst/>
                          <a:latin typeface="+mn-lt"/>
                          <a:ea typeface="+mn-ea"/>
                          <a:cs typeface="+mn-cs"/>
                        </a:rPr>
                        <a:t>Either:</a:t>
                      </a:r>
                    </a:p>
                    <a:p>
                      <a:r>
                        <a:rPr lang="en-GB" sz="1600" b="1" kern="1200" dirty="0" smtClean="0">
                          <a:solidFill>
                            <a:schemeClr val="dk1"/>
                          </a:solidFill>
                          <a:effectLst/>
                          <a:latin typeface="+mn-lt"/>
                          <a:ea typeface="+mn-ea"/>
                          <a:cs typeface="+mn-cs"/>
                        </a:rPr>
                        <a:t>070000-321466 non-wage cond. grant</a:t>
                      </a:r>
                    </a:p>
                    <a:p>
                      <a:endParaRPr lang="en-GB" sz="1600" b="1" kern="1200" dirty="0" smtClean="0">
                        <a:solidFill>
                          <a:schemeClr val="dk1"/>
                        </a:solidFill>
                        <a:effectLst/>
                        <a:latin typeface="+mn-lt"/>
                        <a:ea typeface="+mn-ea"/>
                        <a:cs typeface="+mn-cs"/>
                      </a:endParaRPr>
                    </a:p>
                    <a:p>
                      <a:r>
                        <a:rPr lang="en-GB" sz="1600" b="0" i="1" kern="1200" dirty="0" smtClean="0">
                          <a:solidFill>
                            <a:schemeClr val="dk1"/>
                          </a:solidFill>
                          <a:effectLst/>
                          <a:latin typeface="+mn-lt"/>
                          <a:ea typeface="+mn-ea"/>
                          <a:cs typeface="+mn-cs"/>
                        </a:rPr>
                        <a:t>Or, at most:</a:t>
                      </a:r>
                    </a:p>
                    <a:p>
                      <a:r>
                        <a:rPr lang="en-GB" sz="1600" b="1" kern="1200" dirty="0" smtClean="0">
                          <a:solidFill>
                            <a:schemeClr val="dk1"/>
                          </a:solidFill>
                          <a:effectLst/>
                          <a:latin typeface="+mn-lt"/>
                          <a:ea typeface="+mn-ea"/>
                          <a:cs typeface="+mn-cs"/>
                        </a:rPr>
                        <a:t>070000-321466 non-wage cond. grant</a:t>
                      </a:r>
                    </a:p>
                    <a:p>
                      <a:r>
                        <a:rPr lang="en-GB" sz="1600" kern="1200" dirty="0" smtClean="0">
                          <a:solidFill>
                            <a:srgbClr val="000000"/>
                          </a:solidFill>
                          <a:effectLst/>
                          <a:latin typeface="+mn-lt"/>
                          <a:ea typeface="Times New Roman" panose="02020603050405020304" pitchFamily="18" charset="0"/>
                          <a:cs typeface="Times New Roman" panose="02020603050405020304" pitchFamily="18" charset="0"/>
                        </a:rPr>
                        <a:t>o/w 0781 Pre-Primary and Primary</a:t>
                      </a:r>
                      <a:r>
                        <a:rPr lang="en-GB" sz="1600" kern="1200" baseline="0" dirty="0" smtClean="0">
                          <a:solidFill>
                            <a:srgbClr val="000000"/>
                          </a:solidFill>
                          <a:effectLst/>
                          <a:latin typeface="+mn-lt"/>
                          <a:ea typeface="Times New Roman" panose="02020603050405020304" pitchFamily="18" charset="0"/>
                          <a:cs typeface="Times New Roman" panose="02020603050405020304" pitchFamily="18" charset="0"/>
                        </a:rPr>
                        <a:t> </a:t>
                      </a:r>
                    </a:p>
                    <a:p>
                      <a:r>
                        <a:rPr lang="en-GB" sz="1600" kern="1200" dirty="0" smtClean="0">
                          <a:solidFill>
                            <a:srgbClr val="000000"/>
                          </a:solidFill>
                          <a:effectLst/>
                          <a:latin typeface="+mn-lt"/>
                          <a:ea typeface="Times New Roman" panose="02020603050405020304" pitchFamily="18" charset="0"/>
                          <a:cs typeface="Times New Roman" panose="02020603050405020304" pitchFamily="18" charset="0"/>
                        </a:rPr>
                        <a:t>o/w 0782 Secondary Education</a:t>
                      </a:r>
                    </a:p>
                    <a:p>
                      <a:r>
                        <a:rPr lang="en-GB" sz="1600" kern="1200" dirty="0" smtClean="0">
                          <a:solidFill>
                            <a:srgbClr val="000000"/>
                          </a:solidFill>
                          <a:effectLst/>
                          <a:latin typeface="+mn-lt"/>
                          <a:ea typeface="Times New Roman" panose="02020603050405020304" pitchFamily="18" charset="0"/>
                          <a:cs typeface="Times New Roman" panose="02020603050405020304" pitchFamily="18" charset="0"/>
                        </a:rPr>
                        <a:t>o/w 0783 Skills Development</a:t>
                      </a:r>
                    </a:p>
                    <a:p>
                      <a:r>
                        <a:rPr lang="en-GB" sz="1600" kern="1200" dirty="0" smtClean="0">
                          <a:solidFill>
                            <a:srgbClr val="000000"/>
                          </a:solidFill>
                          <a:effectLst/>
                          <a:latin typeface="+mn-lt"/>
                          <a:ea typeface="Times New Roman" panose="02020603050405020304" pitchFamily="18" charset="0"/>
                          <a:cs typeface="Times New Roman" panose="02020603050405020304" pitchFamily="18" charset="0"/>
                        </a:rPr>
                        <a:t>o/w 0784 Inspection and Monitoring</a:t>
                      </a:r>
                      <a:endParaRPr lang="en-GB" sz="1600" kern="1200" dirty="0">
                        <a:solidFill>
                          <a:srgbClr val="000000"/>
                        </a:solidFill>
                        <a:effectLst/>
                        <a:latin typeface="+mn-lt"/>
                        <a:ea typeface="Times New Roman" panose="02020603050405020304" pitchFamily="18" charset="0"/>
                        <a:cs typeface="Times New Roman" panose="02020603050405020304" pitchFamily="18" charset="0"/>
                      </a:endParaRPr>
                    </a:p>
                  </a:txBody>
                  <a:tcPr/>
                </a:tc>
              </a:tr>
            </a:tbl>
          </a:graphicData>
        </a:graphic>
      </p:graphicFrame>
      <p:sp>
        <p:nvSpPr>
          <p:cNvPr id="9" name="Right Arrow 8"/>
          <p:cNvSpPr/>
          <p:nvPr/>
        </p:nvSpPr>
        <p:spPr>
          <a:xfrm>
            <a:off x="838200" y="5377543"/>
            <a:ext cx="10515600" cy="978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Transition from individual grants to new framework, illustrated with Education sector</a:t>
            </a:r>
            <a:endParaRPr lang="en-GB" dirty="0"/>
          </a:p>
        </p:txBody>
      </p:sp>
      <p:sp>
        <p:nvSpPr>
          <p:cNvPr id="6" name="Rectangle 5"/>
          <p:cNvSpPr/>
          <p:nvPr/>
        </p:nvSpPr>
        <p:spPr>
          <a:xfrm>
            <a:off x="-2559141" y="269413"/>
            <a:ext cx="1558575" cy="10391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This slide will change by Sector</a:t>
            </a:r>
          </a:p>
          <a:p>
            <a:pPr algn="ctr"/>
            <a:endParaRPr lang="en-US" dirty="0"/>
          </a:p>
        </p:txBody>
      </p:sp>
    </p:spTree>
    <p:extLst>
      <p:ext uri="{BB962C8B-B14F-4D97-AF65-F5344CB8AC3E}">
        <p14:creationId xmlns:p14="http://schemas.microsoft.com/office/powerpoint/2010/main" val="1261526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Additional features</a:t>
            </a:r>
            <a:endParaRPr lang="en-GB" sz="4000" dirty="0"/>
          </a:p>
        </p:txBody>
      </p:sp>
      <p:sp>
        <p:nvSpPr>
          <p:cNvPr id="3" name="Content Placeholder 2"/>
          <p:cNvSpPr>
            <a:spLocks noGrp="1"/>
          </p:cNvSpPr>
          <p:nvPr>
            <p:ph idx="1"/>
          </p:nvPr>
        </p:nvSpPr>
        <p:spPr/>
        <p:txBody>
          <a:bodyPr vert="horz" lIns="91440" tIns="45720" rIns="91440" bIns="45720" rtlCol="0">
            <a:normAutofit lnSpcReduction="10000"/>
          </a:bodyPr>
          <a:lstStyle/>
          <a:p>
            <a:r>
              <a:rPr lang="en-GB" sz="2400" dirty="0"/>
              <a:t>Flexibility to reallocate:</a:t>
            </a:r>
          </a:p>
          <a:p>
            <a:pPr lvl="1"/>
            <a:r>
              <a:rPr lang="en-GB" dirty="0" smtClean="0"/>
              <a:t>Not </a:t>
            </a:r>
            <a:r>
              <a:rPr lang="en-GB" dirty="0"/>
              <a:t>between sector service delivery grants. </a:t>
            </a:r>
          </a:p>
          <a:p>
            <a:pPr lvl="1"/>
            <a:r>
              <a:rPr lang="en-GB" dirty="0" smtClean="0"/>
              <a:t>Up to 10% between </a:t>
            </a:r>
            <a:r>
              <a:rPr lang="en-GB" dirty="0"/>
              <a:t>vote functions within a sector service delivery grant. </a:t>
            </a:r>
            <a:endParaRPr lang="en-GB" dirty="0" smtClean="0"/>
          </a:p>
          <a:p>
            <a:pPr lvl="1"/>
            <a:r>
              <a:rPr lang="en-US" dirty="0" smtClean="0"/>
              <a:t>From recurrent to development to promote </a:t>
            </a:r>
            <a:r>
              <a:rPr lang="en-US" dirty="0" err="1" smtClean="0"/>
              <a:t>equalisation</a:t>
            </a:r>
            <a:endParaRPr lang="en-GB" dirty="0"/>
          </a:p>
          <a:p>
            <a:r>
              <a:rPr lang="en-GB" sz="2400" dirty="0"/>
              <a:t>New policies will be funded within this framework:</a:t>
            </a:r>
          </a:p>
          <a:p>
            <a:pPr lvl="1"/>
            <a:r>
              <a:rPr lang="en-GB" dirty="0"/>
              <a:t>Temporary, time-bound earmarking to ensure the new policy is </a:t>
            </a:r>
            <a:r>
              <a:rPr lang="en-GB" dirty="0" smtClean="0"/>
              <a:t>financed;</a:t>
            </a:r>
            <a:endParaRPr lang="en-GB" dirty="0"/>
          </a:p>
          <a:p>
            <a:pPr lvl="1"/>
            <a:r>
              <a:rPr lang="en-GB" dirty="0"/>
              <a:t>After the time period is over, the allocation becomes part of the sector grant.</a:t>
            </a:r>
          </a:p>
          <a:p>
            <a:r>
              <a:rPr lang="en-GB" sz="2400" dirty="0"/>
              <a:t>Performance conditions </a:t>
            </a:r>
            <a:r>
              <a:rPr lang="en-GB" sz="2400" dirty="0" smtClean="0"/>
              <a:t>to </a:t>
            </a:r>
            <a:r>
              <a:rPr lang="en-GB" sz="2400" dirty="0"/>
              <a:t>improve service delivery </a:t>
            </a:r>
          </a:p>
          <a:p>
            <a:pPr lvl="1"/>
            <a:r>
              <a:rPr lang="en-GB" dirty="0"/>
              <a:t>results-based financing of service delivery </a:t>
            </a:r>
            <a:r>
              <a:rPr lang="en-GB" dirty="0" smtClean="0"/>
              <a:t>units; or </a:t>
            </a:r>
            <a:endParaRPr lang="en-GB" dirty="0"/>
          </a:p>
          <a:p>
            <a:pPr lvl="1"/>
            <a:r>
              <a:rPr lang="en-GB" dirty="0" smtClean="0"/>
              <a:t>performance-based </a:t>
            </a:r>
            <a:r>
              <a:rPr lang="en-GB" dirty="0"/>
              <a:t>funding to encourage adherence to LG processes. </a:t>
            </a:r>
            <a:endParaRPr lang="en-GB" dirty="0" smtClean="0"/>
          </a:p>
          <a:p>
            <a:r>
              <a:rPr lang="en-US" sz="2400" dirty="0" smtClean="0"/>
              <a:t>Straight </a:t>
            </a:r>
            <a:r>
              <a:rPr lang="en-US" sz="2400" dirty="0"/>
              <a:t>through </a:t>
            </a:r>
            <a:r>
              <a:rPr lang="en-US" sz="2400" dirty="0" smtClean="0"/>
              <a:t>processing implemented consistently across sectors</a:t>
            </a:r>
          </a:p>
        </p:txBody>
      </p:sp>
      <p:sp>
        <p:nvSpPr>
          <p:cNvPr id="4" name="Slide Number Placeholder 3"/>
          <p:cNvSpPr>
            <a:spLocks noGrp="1"/>
          </p:cNvSpPr>
          <p:nvPr>
            <p:ph type="sldNum" sz="quarter" idx="12"/>
          </p:nvPr>
        </p:nvSpPr>
        <p:spPr/>
        <p:txBody>
          <a:bodyPr/>
          <a:lstStyle/>
          <a:p>
            <a:fld id="{1CF1E951-FB2F-40C6-A3C6-21F5C8A83543}" type="slidenum">
              <a:rPr lang="en-GB" smtClean="0"/>
              <a:t>15</a:t>
            </a:fld>
            <a:endParaRPr lang="en-GB"/>
          </a:p>
        </p:txBody>
      </p:sp>
    </p:spTree>
    <p:extLst>
      <p:ext uri="{BB962C8B-B14F-4D97-AF65-F5344CB8AC3E}">
        <p14:creationId xmlns:p14="http://schemas.microsoft.com/office/powerpoint/2010/main" val="1766355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allocation formula</a:t>
            </a:r>
            <a:endParaRPr lang="en-GB" dirty="0"/>
          </a:p>
        </p:txBody>
      </p:sp>
      <p:sp>
        <p:nvSpPr>
          <p:cNvPr id="3" name="Content Placeholder 2"/>
          <p:cNvSpPr>
            <a:spLocks noGrp="1"/>
          </p:cNvSpPr>
          <p:nvPr>
            <p:ph idx="1"/>
          </p:nvPr>
        </p:nvSpPr>
        <p:spPr/>
        <p:txBody>
          <a:bodyPr>
            <a:normAutofit/>
          </a:bodyPr>
          <a:lstStyle/>
          <a:p>
            <a:r>
              <a:rPr lang="en-US" dirty="0" smtClean="0"/>
              <a:t>Consolidation of grants requires new formulae.</a:t>
            </a:r>
          </a:p>
          <a:p>
            <a:r>
              <a:rPr lang="en-GB" dirty="0" smtClean="0"/>
              <a:t>New formulae are underpinned by common principles:</a:t>
            </a:r>
            <a:endParaRPr lang="en-GB" dirty="0"/>
          </a:p>
          <a:p>
            <a:pPr lvl="1"/>
            <a:r>
              <a:rPr lang="en-US" dirty="0" smtClean="0"/>
              <a:t>Formula should be closely linked to the purpose of the grant</a:t>
            </a:r>
          </a:p>
          <a:p>
            <a:pPr lvl="1"/>
            <a:r>
              <a:rPr lang="en-US" dirty="0" smtClean="0"/>
              <a:t>Formula should be simple, equitable and not undermine incentives to promote service delivery</a:t>
            </a:r>
          </a:p>
          <a:p>
            <a:r>
              <a:rPr lang="en-GB" dirty="0"/>
              <a:t>A common approach will be used for all formulae:</a:t>
            </a:r>
          </a:p>
          <a:p>
            <a:pPr lvl="1"/>
            <a:r>
              <a:rPr lang="en-GB" dirty="0"/>
              <a:t>One formula for all grants within a </a:t>
            </a:r>
            <a:r>
              <a:rPr lang="en-GB" dirty="0" smtClean="0"/>
              <a:t>sector, with </a:t>
            </a:r>
            <a:r>
              <a:rPr lang="en-GB" dirty="0"/>
              <a:t>min/max </a:t>
            </a:r>
            <a:r>
              <a:rPr lang="en-GB" dirty="0" smtClean="0"/>
              <a:t>allocations for wage, non-wage and development</a:t>
            </a:r>
            <a:endParaRPr lang="en-GB" dirty="0"/>
          </a:p>
          <a:p>
            <a:pPr lvl="1"/>
            <a:r>
              <a:rPr lang="en-US" dirty="0"/>
              <a:t>Two formulae for urban/district discretionary (recurrent, development)</a:t>
            </a:r>
            <a:endParaRPr lang="en-GB" dirty="0"/>
          </a:p>
          <a:p>
            <a:r>
              <a:rPr lang="en-US" dirty="0"/>
              <a:t>Data and formulae should be easy for LGs to understand and access</a:t>
            </a:r>
          </a:p>
        </p:txBody>
      </p:sp>
      <p:sp>
        <p:nvSpPr>
          <p:cNvPr id="4" name="Slide Number Placeholder 3"/>
          <p:cNvSpPr>
            <a:spLocks noGrp="1"/>
          </p:cNvSpPr>
          <p:nvPr>
            <p:ph type="sldNum" sz="quarter" idx="12"/>
          </p:nvPr>
        </p:nvSpPr>
        <p:spPr/>
        <p:txBody>
          <a:bodyPr/>
          <a:lstStyle/>
          <a:p>
            <a:fld id="{1CF1E951-FB2F-40C6-A3C6-21F5C8A83543}" type="slidenum">
              <a:rPr lang="en-GB" smtClean="0"/>
              <a:t>16</a:t>
            </a:fld>
            <a:endParaRPr lang="en-GB"/>
          </a:p>
        </p:txBody>
      </p:sp>
    </p:spTree>
    <p:extLst>
      <p:ext uri="{BB962C8B-B14F-4D97-AF65-F5344CB8AC3E}">
        <p14:creationId xmlns:p14="http://schemas.microsoft.com/office/powerpoint/2010/main" val="1573364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Phasing in new formulae</a:t>
            </a:r>
            <a:endParaRPr lang="en-GB" dirty="0"/>
          </a:p>
        </p:txBody>
      </p:sp>
      <p:sp>
        <p:nvSpPr>
          <p:cNvPr id="3" name="Content Placeholder 2"/>
          <p:cNvSpPr>
            <a:spLocks noGrp="1"/>
          </p:cNvSpPr>
          <p:nvPr>
            <p:ph idx="1"/>
          </p:nvPr>
        </p:nvSpPr>
        <p:spPr/>
        <p:txBody>
          <a:bodyPr>
            <a:noAutofit/>
          </a:bodyPr>
          <a:lstStyle/>
          <a:p>
            <a:r>
              <a:rPr lang="en-US" dirty="0"/>
              <a:t>Formulae will be phased in gradually to minimize the number of </a:t>
            </a:r>
            <a:r>
              <a:rPr lang="en-US" dirty="0" smtClean="0"/>
              <a:t>LGs that get less than they do in 2015/16 </a:t>
            </a:r>
            <a:r>
              <a:rPr lang="en-US" dirty="0"/>
              <a:t>(“hold harmless” approach).</a:t>
            </a:r>
          </a:p>
          <a:p>
            <a:r>
              <a:rPr lang="en-US" dirty="0" smtClean="0"/>
              <a:t>The </a:t>
            </a:r>
            <a:r>
              <a:rPr lang="en-US" dirty="0"/>
              <a:t>pace of introduction will be determined as follows:</a:t>
            </a:r>
          </a:p>
          <a:p>
            <a:pPr lvl="1"/>
            <a:r>
              <a:rPr lang="en-US" dirty="0"/>
              <a:t>Estimate of fiscal space to increase transfers</a:t>
            </a:r>
          </a:p>
          <a:p>
            <a:pPr lvl="1"/>
            <a:r>
              <a:rPr lang="en-US" dirty="0"/>
              <a:t>Calculate the share of each LG under the new formula</a:t>
            </a:r>
          </a:p>
          <a:p>
            <a:pPr lvl="1"/>
            <a:r>
              <a:rPr lang="en-US" dirty="0" smtClean="0"/>
              <a:t>Gradually </a:t>
            </a:r>
            <a:r>
              <a:rPr lang="en-US" dirty="0"/>
              <a:t>increase allocations for districts below </a:t>
            </a:r>
            <a:r>
              <a:rPr lang="en-US" dirty="0" smtClean="0"/>
              <a:t>target level</a:t>
            </a:r>
            <a:endParaRPr lang="en-US" dirty="0"/>
          </a:p>
          <a:p>
            <a:pPr lvl="1"/>
            <a:r>
              <a:rPr lang="en-US" dirty="0"/>
              <a:t>Phase in </a:t>
            </a:r>
            <a:r>
              <a:rPr lang="en-US" dirty="0" smtClean="0"/>
              <a:t>changes more rapidly </a:t>
            </a:r>
            <a:r>
              <a:rPr lang="en-US" dirty="0"/>
              <a:t>for development grants than for </a:t>
            </a:r>
            <a:r>
              <a:rPr lang="en-US" dirty="0" smtClean="0"/>
              <a:t>recurrent</a:t>
            </a:r>
          </a:p>
          <a:p>
            <a:r>
              <a:rPr lang="en-US" dirty="0" smtClean="0"/>
              <a:t>These changes are reflected in the MTEF.</a:t>
            </a:r>
            <a:endParaRPr lang="en-US" dirty="0"/>
          </a:p>
        </p:txBody>
      </p:sp>
      <p:sp>
        <p:nvSpPr>
          <p:cNvPr id="4" name="Slide Number Placeholder 3"/>
          <p:cNvSpPr>
            <a:spLocks noGrp="1"/>
          </p:cNvSpPr>
          <p:nvPr>
            <p:ph type="sldNum" sz="quarter" idx="12"/>
          </p:nvPr>
        </p:nvSpPr>
        <p:spPr/>
        <p:txBody>
          <a:bodyPr/>
          <a:lstStyle/>
          <a:p>
            <a:fld id="{1CF1E951-FB2F-40C6-A3C6-21F5C8A83543}" type="slidenum">
              <a:rPr lang="en-GB" smtClean="0"/>
              <a:t>17</a:t>
            </a:fld>
            <a:endParaRPr lang="en-GB"/>
          </a:p>
        </p:txBody>
      </p:sp>
    </p:spTree>
    <p:extLst>
      <p:ext uri="{BB962C8B-B14F-4D97-AF65-F5344CB8AC3E}">
        <p14:creationId xmlns:p14="http://schemas.microsoft.com/office/powerpoint/2010/main" val="392016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3324726" cy="1704307"/>
          </a:xfrm>
        </p:spPr>
        <p:txBody>
          <a:bodyPr>
            <a:normAutofit fontScale="90000"/>
          </a:bodyPr>
          <a:lstStyle/>
          <a:p>
            <a:r>
              <a:rPr lang="en-GB" dirty="0" smtClean="0"/>
              <a:t>Focus on Accountability</a:t>
            </a:r>
            <a:endParaRPr lang="en-GB" dirty="0"/>
          </a:p>
        </p:txBody>
      </p:sp>
      <p:sp>
        <p:nvSpPr>
          <p:cNvPr id="3" name="Content Placeholder 2"/>
          <p:cNvSpPr>
            <a:spLocks noGrp="1"/>
          </p:cNvSpPr>
          <p:nvPr>
            <p:ph idx="1"/>
          </p:nvPr>
        </p:nvSpPr>
        <p:spPr>
          <a:xfrm>
            <a:off x="838200" y="1825625"/>
            <a:ext cx="3902242" cy="4351338"/>
          </a:xfrm>
        </p:spPr>
        <p:txBody>
          <a:bodyPr>
            <a:normAutofit fontScale="85000" lnSpcReduction="20000"/>
          </a:bodyPr>
          <a:lstStyle/>
          <a:p>
            <a:endParaRPr lang="en-US" dirty="0" smtClean="0"/>
          </a:p>
          <a:p>
            <a:pPr lvl="0"/>
            <a:r>
              <a:rPr lang="en-GB" dirty="0"/>
              <a:t>Reliable, comparative and readily interpretable information on allocations, expenditures and results for local government needs </a:t>
            </a:r>
            <a:r>
              <a:rPr lang="en-GB" dirty="0" smtClean="0"/>
              <a:t>available </a:t>
            </a:r>
            <a:r>
              <a:rPr lang="en-GB" dirty="0"/>
              <a:t>to local and central government actors, civil society and the public.</a:t>
            </a:r>
          </a:p>
          <a:p>
            <a:pPr lvl="0"/>
            <a:r>
              <a:rPr lang="en-GB" dirty="0"/>
              <a:t>Robust processes of monitoring, provision of feedback and follow up need to be in place and compliance enforced.</a:t>
            </a:r>
          </a:p>
          <a:p>
            <a:pPr lvl="1"/>
            <a:endParaRPr lang="en-US" dirty="0" smtClean="0"/>
          </a:p>
          <a:p>
            <a:pPr lvl="1"/>
            <a:endParaRPr lang="en-GB" dirty="0"/>
          </a:p>
        </p:txBody>
      </p:sp>
      <p:pic>
        <p:nvPicPr>
          <p:cNvPr id="10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900" y="244813"/>
            <a:ext cx="4735679" cy="645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1CF1E951-FB2F-40C6-A3C6-21F5C8A83543}" type="slidenum">
              <a:rPr lang="en-GB" smtClean="0"/>
              <a:t>18</a:t>
            </a:fld>
            <a:endParaRPr lang="en-GB"/>
          </a:p>
        </p:txBody>
      </p:sp>
    </p:spTree>
    <p:extLst>
      <p:ext uri="{BB962C8B-B14F-4D97-AF65-F5344CB8AC3E}">
        <p14:creationId xmlns:p14="http://schemas.microsoft.com/office/powerpoint/2010/main" val="711772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 </a:t>
            </a:r>
            <a:r>
              <a:rPr lang="en-GB" dirty="0"/>
              <a:t/>
            </a:r>
            <a:br>
              <a:rPr lang="en-GB" dirty="0"/>
            </a:br>
            <a:endParaRPr lang="en-GB" dirty="0"/>
          </a:p>
        </p:txBody>
      </p:sp>
      <p:sp>
        <p:nvSpPr>
          <p:cNvPr id="3" name="Subtitle 2"/>
          <p:cNvSpPr>
            <a:spLocks noGrp="1"/>
          </p:cNvSpPr>
          <p:nvPr>
            <p:ph type="subTitle" idx="1"/>
          </p:nvPr>
        </p:nvSpPr>
        <p:spPr/>
        <p:txBody>
          <a:bodyPr>
            <a:normAutofit/>
          </a:bodyPr>
          <a:lstStyle/>
          <a:p>
            <a:r>
              <a:rPr lang="en-GB" sz="2800" dirty="0"/>
              <a:t>Any Questions?</a:t>
            </a:r>
          </a:p>
        </p:txBody>
      </p:sp>
      <p:sp>
        <p:nvSpPr>
          <p:cNvPr id="4" name="Slide Number Placeholder 3"/>
          <p:cNvSpPr>
            <a:spLocks noGrp="1"/>
          </p:cNvSpPr>
          <p:nvPr>
            <p:ph type="sldNum" sz="quarter" idx="12"/>
          </p:nvPr>
        </p:nvSpPr>
        <p:spPr/>
        <p:txBody>
          <a:bodyPr/>
          <a:lstStyle/>
          <a:p>
            <a:fld id="{1CF1E951-FB2F-40C6-A3C6-21F5C8A83543}" type="slidenum">
              <a:rPr lang="en-GB" smtClean="0"/>
              <a:t>19</a:t>
            </a:fld>
            <a:endParaRPr lang="en-GB"/>
          </a:p>
        </p:txBody>
      </p:sp>
    </p:spTree>
    <p:extLst>
      <p:ext uri="{BB962C8B-B14F-4D97-AF65-F5344CB8AC3E}">
        <p14:creationId xmlns:p14="http://schemas.microsoft.com/office/powerpoint/2010/main" val="1904866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Structure of the presentation</a:t>
            </a:r>
            <a:endParaRPr lang="en-GB" sz="4000" dirty="0"/>
          </a:p>
        </p:txBody>
      </p:sp>
      <p:sp>
        <p:nvSpPr>
          <p:cNvPr id="3" name="Content Placeholder 2"/>
          <p:cNvSpPr>
            <a:spLocks noGrp="1"/>
          </p:cNvSpPr>
          <p:nvPr>
            <p:ph idx="1"/>
          </p:nvPr>
        </p:nvSpPr>
        <p:spPr/>
        <p:txBody>
          <a:bodyPr>
            <a:normAutofit/>
          </a:bodyPr>
          <a:lstStyle/>
          <a:p>
            <a:r>
              <a:rPr lang="en-US" dirty="0" smtClean="0"/>
              <a:t>Context </a:t>
            </a:r>
            <a:r>
              <a:rPr lang="en-US" dirty="0"/>
              <a:t>for reforms</a:t>
            </a:r>
          </a:p>
          <a:p>
            <a:r>
              <a:rPr lang="en-US" dirty="0"/>
              <a:t>Planned activities in 2015</a:t>
            </a:r>
          </a:p>
          <a:p>
            <a:r>
              <a:rPr lang="en-US" dirty="0"/>
              <a:t>Objectives of the reforms</a:t>
            </a:r>
          </a:p>
          <a:p>
            <a:r>
              <a:rPr lang="en-US" dirty="0"/>
              <a:t>Structure of intergovernmental grants</a:t>
            </a:r>
          </a:p>
          <a:p>
            <a:r>
              <a:rPr lang="en-US" dirty="0"/>
              <a:t>Framework from 2016/17 and additional </a:t>
            </a:r>
            <a:r>
              <a:rPr lang="en-US" dirty="0" smtClean="0"/>
              <a:t>features</a:t>
            </a:r>
          </a:p>
          <a:p>
            <a:r>
              <a:rPr lang="en-US" dirty="0" smtClean="0"/>
              <a:t>Introducing new allocation formulae</a:t>
            </a:r>
            <a:endParaRPr lang="en-US" dirty="0"/>
          </a:p>
          <a:p>
            <a:r>
              <a:rPr lang="en-US" dirty="0"/>
              <a:t>Shifting the focus of accountability</a:t>
            </a:r>
          </a:p>
        </p:txBody>
      </p:sp>
      <p:sp>
        <p:nvSpPr>
          <p:cNvPr id="4" name="Slide Number Placeholder 3"/>
          <p:cNvSpPr>
            <a:spLocks noGrp="1"/>
          </p:cNvSpPr>
          <p:nvPr>
            <p:ph type="sldNum" sz="quarter" idx="12"/>
          </p:nvPr>
        </p:nvSpPr>
        <p:spPr/>
        <p:txBody>
          <a:bodyPr/>
          <a:lstStyle/>
          <a:p>
            <a:fld id="{1CF1E951-FB2F-40C6-A3C6-21F5C8A83543}" type="slidenum">
              <a:rPr lang="en-GB" smtClean="0"/>
              <a:t>2</a:t>
            </a:fld>
            <a:endParaRPr lang="en-GB"/>
          </a:p>
        </p:txBody>
      </p:sp>
    </p:spTree>
    <p:extLst>
      <p:ext uri="{BB962C8B-B14F-4D97-AF65-F5344CB8AC3E}">
        <p14:creationId xmlns:p14="http://schemas.microsoft.com/office/powerpoint/2010/main" val="2771163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 Context and rationale</a:t>
            </a:r>
            <a:endParaRPr lang="en-GB" sz="4000" dirty="0"/>
          </a:p>
        </p:txBody>
      </p:sp>
      <p:sp>
        <p:nvSpPr>
          <p:cNvPr id="3" name="Slide Number Placeholder 2"/>
          <p:cNvSpPr>
            <a:spLocks noGrp="1"/>
          </p:cNvSpPr>
          <p:nvPr>
            <p:ph type="sldNum" sz="quarter" idx="12"/>
          </p:nvPr>
        </p:nvSpPr>
        <p:spPr/>
        <p:txBody>
          <a:bodyPr/>
          <a:lstStyle/>
          <a:p>
            <a:fld id="{1CF1E951-FB2F-40C6-A3C6-21F5C8A83543}" type="slidenum">
              <a:rPr lang="en-GB" smtClean="0"/>
              <a:t>3</a:t>
            </a:fld>
            <a:endParaRPr lang="en-GB"/>
          </a:p>
        </p:txBody>
      </p:sp>
    </p:spTree>
    <p:extLst>
      <p:ext uri="{BB962C8B-B14F-4D97-AF65-F5344CB8AC3E}">
        <p14:creationId xmlns:p14="http://schemas.microsoft.com/office/powerpoint/2010/main" val="1636913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Context: Key issues</a:t>
            </a:r>
            <a:endParaRPr lang="en-GB"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5237441"/>
              </p:ext>
            </p:extLst>
          </p:nvPr>
        </p:nvGraphicFramePr>
        <p:xfrm>
          <a:off x="838200" y="1606107"/>
          <a:ext cx="10810932" cy="4854017"/>
        </p:xfrm>
        <a:graphic>
          <a:graphicData uri="http://schemas.openxmlformats.org/drawingml/2006/table">
            <a:tbl>
              <a:tblPr firstRow="1" bandRow="1">
                <a:tableStyleId>{5C22544A-7EE6-4342-B048-85BDC9FD1C3A}</a:tableStyleId>
              </a:tblPr>
              <a:tblGrid>
                <a:gridCol w="5405466"/>
                <a:gridCol w="5405466"/>
              </a:tblGrid>
              <a:tr h="515739">
                <a:tc>
                  <a:txBody>
                    <a:bodyPr/>
                    <a:lstStyle/>
                    <a:p>
                      <a:pPr marL="0" indent="0">
                        <a:buFont typeface="Arial" panose="020B0604020202020204" pitchFamily="34" charset="0"/>
                        <a:buNone/>
                      </a:pPr>
                      <a:r>
                        <a:rPr lang="en-US" sz="2400" dirty="0" smtClean="0"/>
                        <a:t>Since 1997/98, there has been…</a:t>
                      </a:r>
                      <a:endParaRPr lang="en-GB" sz="2400" dirty="0"/>
                    </a:p>
                  </a:txBody>
                  <a:tcPr/>
                </a:tc>
                <a:tc>
                  <a:txBody>
                    <a:bodyPr/>
                    <a:lstStyle/>
                    <a:p>
                      <a:r>
                        <a:rPr lang="en-US" sz="2400" dirty="0" smtClean="0"/>
                        <a:t>Which, altogether</a:t>
                      </a:r>
                      <a:r>
                        <a:rPr lang="en-US" sz="2400" baseline="0" dirty="0" smtClean="0"/>
                        <a:t> contributed towards…</a:t>
                      </a:r>
                      <a:endParaRPr lang="en-GB" sz="2400" dirty="0"/>
                    </a:p>
                  </a:txBody>
                  <a:tcPr/>
                </a:tc>
              </a:tr>
              <a:tr h="4338278">
                <a:tc>
                  <a:txBody>
                    <a:bodyPr/>
                    <a:lstStyle/>
                    <a:p>
                      <a:pPr marL="285750" indent="-285750">
                        <a:buFont typeface="Arial" panose="020B0604020202020204" pitchFamily="34" charset="0"/>
                        <a:buChar char="•"/>
                      </a:pPr>
                      <a:r>
                        <a:rPr lang="en-US" sz="2400" dirty="0" smtClean="0"/>
                        <a:t>A rise in the number and reliance on conditional grants.</a:t>
                      </a:r>
                    </a:p>
                    <a:p>
                      <a:pPr marL="0" indent="0">
                        <a:buFont typeface="Arial" panose="020B0604020202020204" pitchFamily="34" charset="0"/>
                        <a:buNone/>
                      </a:pPr>
                      <a:endParaRPr lang="en-US" sz="2400" dirty="0" smtClean="0"/>
                    </a:p>
                    <a:p>
                      <a:pPr marL="285750" indent="-285750">
                        <a:buFont typeface="Arial" panose="020B0604020202020204" pitchFamily="34" charset="0"/>
                        <a:buChar char="•"/>
                      </a:pPr>
                      <a:r>
                        <a:rPr lang="en-US" sz="2400" dirty="0" smtClean="0"/>
                        <a:t>A real terms decline in the value of non-wage and development conditional grants.</a:t>
                      </a:r>
                    </a:p>
                    <a:p>
                      <a:pPr marL="0" indent="0">
                        <a:buFont typeface="Arial" panose="020B0604020202020204" pitchFamily="34" charset="0"/>
                        <a:buNone/>
                      </a:pPr>
                      <a:endParaRPr lang="en-US" sz="2400" dirty="0" smtClean="0"/>
                    </a:p>
                    <a:p>
                      <a:pPr marL="285750" indent="-285750">
                        <a:buFont typeface="Arial" panose="020B0604020202020204" pitchFamily="34" charset="0"/>
                        <a:buChar char="•"/>
                      </a:pPr>
                      <a:r>
                        <a:rPr lang="en-US" sz="2400" dirty="0" smtClean="0"/>
                        <a:t>Creation of new districts</a:t>
                      </a:r>
                      <a:r>
                        <a:rPr lang="en-US" sz="2400" baseline="0" dirty="0" smtClean="0"/>
                        <a:t> without reviewing LG structures.</a:t>
                      </a:r>
                      <a:endParaRPr lang="en-US" sz="2400" dirty="0" smtClean="0"/>
                    </a:p>
                  </a:txBody>
                  <a:tcPr/>
                </a:tc>
                <a:tc>
                  <a:txBody>
                    <a:bodyPr/>
                    <a:lstStyle/>
                    <a:p>
                      <a:pPr marL="457200" indent="-457200">
                        <a:buFont typeface="Arial" panose="020B0604020202020204" pitchFamily="34" charset="0"/>
                        <a:buChar char="•"/>
                      </a:pPr>
                      <a:r>
                        <a:rPr lang="en-US" sz="2400" dirty="0" smtClean="0"/>
                        <a:t>Reduced LG autonomy over</a:t>
                      </a:r>
                      <a:r>
                        <a:rPr lang="en-US" sz="2400" baseline="0" dirty="0" smtClean="0"/>
                        <a:t> spending decisions</a:t>
                      </a:r>
                      <a:r>
                        <a:rPr lang="en-US" sz="2400" dirty="0" smtClean="0"/>
                        <a:t>.</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Disparities in service delivery levels.</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Stagnation</a:t>
                      </a:r>
                      <a:r>
                        <a:rPr lang="en-US" sz="2400" baseline="0" dirty="0" smtClean="0"/>
                        <a:t> in the quality of service delivery.</a:t>
                      </a:r>
                      <a:endParaRPr lang="en-GB" sz="2400" dirty="0"/>
                    </a:p>
                  </a:txBody>
                  <a:tcPr/>
                </a:tc>
              </a:tr>
            </a:tbl>
          </a:graphicData>
        </a:graphic>
      </p:graphicFrame>
      <p:sp>
        <p:nvSpPr>
          <p:cNvPr id="3" name="Slide Number Placeholder 2"/>
          <p:cNvSpPr>
            <a:spLocks noGrp="1"/>
          </p:cNvSpPr>
          <p:nvPr>
            <p:ph type="sldNum" sz="quarter" idx="12"/>
          </p:nvPr>
        </p:nvSpPr>
        <p:spPr/>
        <p:txBody>
          <a:bodyPr/>
          <a:lstStyle/>
          <a:p>
            <a:fld id="{1CF1E951-FB2F-40C6-A3C6-21F5C8A83543}" type="slidenum">
              <a:rPr lang="en-GB" smtClean="0"/>
              <a:t>4</a:t>
            </a:fld>
            <a:endParaRPr lang="en-GB"/>
          </a:p>
        </p:txBody>
      </p:sp>
    </p:spTree>
    <p:extLst>
      <p:ext uri="{BB962C8B-B14F-4D97-AF65-F5344CB8AC3E}">
        <p14:creationId xmlns:p14="http://schemas.microsoft.com/office/powerpoint/2010/main" val="592507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Context: Discretion and Fragmentation</a:t>
            </a:r>
            <a:endParaRPr lang="en-GB" sz="4000" dirty="0"/>
          </a:p>
        </p:txBody>
      </p:sp>
      <p:sp>
        <p:nvSpPr>
          <p:cNvPr id="4" name="Slide Number Placeholder 3"/>
          <p:cNvSpPr>
            <a:spLocks noGrp="1"/>
          </p:cNvSpPr>
          <p:nvPr>
            <p:ph type="sldNum" sz="quarter" idx="12"/>
          </p:nvPr>
        </p:nvSpPr>
        <p:spPr/>
        <p:txBody>
          <a:bodyPr/>
          <a:lstStyle/>
          <a:p>
            <a:fld id="{73038AFF-0EA9-4541-A78E-3A8A4FD0BCF1}" type="slidenum">
              <a:rPr lang="en-GB" smtClean="0"/>
              <a:pPr/>
              <a:t>5</a:t>
            </a:fld>
            <a:endParaRPr lang="en-GB" dirty="0"/>
          </a:p>
        </p:txBody>
      </p:sp>
      <p:graphicFrame>
        <p:nvGraphicFramePr>
          <p:cNvPr id="5" name="Chart 4"/>
          <p:cNvGraphicFramePr/>
          <p:nvPr>
            <p:extLst/>
          </p:nvPr>
        </p:nvGraphicFramePr>
        <p:xfrm>
          <a:off x="3733800" y="2133600"/>
          <a:ext cx="4267200" cy="39589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 5"/>
          <p:cNvGraphicFramePr/>
          <p:nvPr>
            <p:extLst>
              <p:ext uri="{D42A27DB-BD31-4B8C-83A1-F6EECF244321}">
                <p14:modId xmlns:p14="http://schemas.microsoft.com/office/powerpoint/2010/main" val="367423289"/>
              </p:ext>
            </p:extLst>
          </p:nvPr>
        </p:nvGraphicFramePr>
        <p:xfrm>
          <a:off x="8458199" y="2209800"/>
          <a:ext cx="1703231" cy="37636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Diagram 6"/>
          <p:cNvGraphicFramePr/>
          <p:nvPr>
            <p:extLst>
              <p:ext uri="{D42A27DB-BD31-4B8C-83A1-F6EECF244321}">
                <p14:modId xmlns:p14="http://schemas.microsoft.com/office/powerpoint/2010/main" val="2684890199"/>
              </p:ext>
            </p:extLst>
          </p:nvPr>
        </p:nvGraphicFramePr>
        <p:xfrm>
          <a:off x="1648496" y="2133600"/>
          <a:ext cx="1780504" cy="376364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2659464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89" y="300005"/>
            <a:ext cx="10515600" cy="1325563"/>
          </a:xfrm>
        </p:spPr>
        <p:txBody>
          <a:bodyPr>
            <a:normAutofit/>
          </a:bodyPr>
          <a:lstStyle/>
          <a:p>
            <a:r>
              <a:rPr lang="en-GB" sz="4000" dirty="0" smtClean="0"/>
              <a:t>Context: Funding and Service Delivery</a:t>
            </a:r>
            <a:endParaRPr lang="en-GB" sz="4000" dirty="0"/>
          </a:p>
        </p:txBody>
      </p:sp>
      <p:sp>
        <p:nvSpPr>
          <p:cNvPr id="4" name="Slide Number Placeholder 3"/>
          <p:cNvSpPr>
            <a:spLocks noGrp="1"/>
          </p:cNvSpPr>
          <p:nvPr>
            <p:ph type="sldNum" sz="quarter" idx="12"/>
          </p:nvPr>
        </p:nvSpPr>
        <p:spPr/>
        <p:txBody>
          <a:bodyPr/>
          <a:lstStyle/>
          <a:p>
            <a:fld id="{73038AFF-0EA9-4541-A78E-3A8A4FD0BCF1}" type="slidenum">
              <a:rPr lang="en-GB" smtClean="0"/>
              <a:pPr/>
              <a:t>6</a:t>
            </a:fld>
            <a:endParaRPr lang="en-GB" dirty="0"/>
          </a:p>
        </p:txBody>
      </p:sp>
      <p:sp>
        <p:nvSpPr>
          <p:cNvPr id="5" name="Text Placeholder 2"/>
          <p:cNvSpPr txBox="1">
            <a:spLocks/>
          </p:cNvSpPr>
          <p:nvPr/>
        </p:nvSpPr>
        <p:spPr>
          <a:xfrm>
            <a:off x="467543" y="1370807"/>
            <a:ext cx="3202936"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1"/>
              </a:buClr>
              <a:buFont typeface="Arial" pitchFamily="34" charset="0"/>
              <a:buChar char="•"/>
              <a:tabLst>
                <a:tab pos="987425" algn="l"/>
              </a:tabLst>
              <a:defRPr sz="2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dirty="0">
                <a:latin typeface="Calibri" panose="020F0502020204030204" pitchFamily="34" charset="0"/>
              </a:rPr>
              <a:t>Quantity</a:t>
            </a:r>
          </a:p>
          <a:p>
            <a:pPr marL="0" indent="0">
              <a:buNone/>
            </a:pPr>
            <a:r>
              <a:rPr lang="en-US" sz="1800" dirty="0">
                <a:latin typeface="Calibri" panose="020F0502020204030204" pitchFamily="34" charset="0"/>
              </a:rPr>
              <a:t>Expansion in Primary Enrolment</a:t>
            </a:r>
            <a:endParaRPr lang="en-GB" sz="1800" dirty="0">
              <a:latin typeface="Calibri" panose="020F0502020204030204" pitchFamily="34" charset="0"/>
            </a:endParaRPr>
          </a:p>
        </p:txBody>
      </p:sp>
      <p:sp>
        <p:nvSpPr>
          <p:cNvPr id="6" name="Text Placeholder 4"/>
          <p:cNvSpPr txBox="1">
            <a:spLocks/>
          </p:cNvSpPr>
          <p:nvPr/>
        </p:nvSpPr>
        <p:spPr>
          <a:xfrm>
            <a:off x="7528272" y="1354559"/>
            <a:ext cx="3429000" cy="925002"/>
          </a:xfrm>
          <a:prstGeom prst="rect">
            <a:avLst/>
          </a:prstGeom>
        </p:spPr>
        <p:txBody>
          <a:bodyPr>
            <a:noAutofit/>
          </a:bodyPr>
          <a:lstStyle>
            <a:lvl1pPr marL="342900" indent="-342900" algn="l" defTabSz="914400" rtl="0" eaLnBrk="1" latinLnBrk="0" hangingPunct="1">
              <a:spcBef>
                <a:spcPct val="20000"/>
              </a:spcBef>
              <a:buClr>
                <a:schemeClr val="accent1"/>
              </a:buClr>
              <a:buFont typeface="Arial" pitchFamily="34" charset="0"/>
              <a:buChar char="•"/>
              <a:tabLst>
                <a:tab pos="987425" algn="l"/>
              </a:tabLst>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latin typeface="Calibri" panose="020F0502020204030204" pitchFamily="34" charset="0"/>
              </a:rPr>
              <a:t>Funding</a:t>
            </a:r>
            <a:endParaRPr lang="en-GB" b="1" dirty="0">
              <a:latin typeface="Calibri" panose="020F0502020204030204" pitchFamily="34" charset="0"/>
            </a:endParaRPr>
          </a:p>
          <a:p>
            <a:pPr marL="0" indent="0">
              <a:buNone/>
            </a:pPr>
            <a:r>
              <a:rPr lang="en-GB" dirty="0">
                <a:latin typeface="Calibri" panose="020F0502020204030204" pitchFamily="34" charset="0"/>
              </a:rPr>
              <a:t>Real primary per pupil </a:t>
            </a:r>
            <a:r>
              <a:rPr lang="en-GB" dirty="0" smtClean="0">
                <a:latin typeface="Calibri" panose="020F0502020204030204" pitchFamily="34" charset="0"/>
              </a:rPr>
              <a:t>spending</a:t>
            </a:r>
            <a:endParaRPr lang="en-GB" i="1" dirty="0">
              <a:solidFill>
                <a:schemeClr val="accent1"/>
              </a:solidFill>
              <a:latin typeface="Calibri" panose="020F0502020204030204" pitchFamily="34" charset="0"/>
            </a:endParaRPr>
          </a:p>
        </p:txBody>
      </p:sp>
      <p:graphicFrame>
        <p:nvGraphicFramePr>
          <p:cNvPr id="7" name="Content Placeholder 10"/>
          <p:cNvGraphicFramePr>
            <a:graphicFrameLocks/>
          </p:cNvGraphicFramePr>
          <p:nvPr>
            <p:extLst>
              <p:ext uri="{D42A27DB-BD31-4B8C-83A1-F6EECF244321}">
                <p14:modId xmlns:p14="http://schemas.microsoft.com/office/powerpoint/2010/main" val="2871855863"/>
              </p:ext>
            </p:extLst>
          </p:nvPr>
        </p:nvGraphicFramePr>
        <p:xfrm>
          <a:off x="395816" y="2152357"/>
          <a:ext cx="3442088" cy="44673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9"/>
          <p:cNvGraphicFramePr>
            <a:graphicFrameLocks/>
          </p:cNvGraphicFramePr>
          <p:nvPr>
            <p:extLst>
              <p:ext uri="{D42A27DB-BD31-4B8C-83A1-F6EECF244321}">
                <p14:modId xmlns:p14="http://schemas.microsoft.com/office/powerpoint/2010/main" val="889897077"/>
              </p:ext>
            </p:extLst>
          </p:nvPr>
        </p:nvGraphicFramePr>
        <p:xfrm>
          <a:off x="7633992" y="2279561"/>
          <a:ext cx="3506234" cy="44419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9"/>
          <p:cNvGraphicFramePr>
            <a:graphicFrameLocks/>
          </p:cNvGraphicFramePr>
          <p:nvPr>
            <p:extLst>
              <p:ext uri="{D42A27DB-BD31-4B8C-83A1-F6EECF244321}">
                <p14:modId xmlns:p14="http://schemas.microsoft.com/office/powerpoint/2010/main" val="2261370200"/>
              </p:ext>
            </p:extLst>
          </p:nvPr>
        </p:nvGraphicFramePr>
        <p:xfrm>
          <a:off x="3966609" y="2166425"/>
          <a:ext cx="3451621" cy="444539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 Placeholder 4"/>
          <p:cNvSpPr txBox="1">
            <a:spLocks/>
          </p:cNvSpPr>
          <p:nvPr/>
        </p:nvSpPr>
        <p:spPr>
          <a:xfrm>
            <a:off x="4041136" y="1354559"/>
            <a:ext cx="3116479" cy="925002"/>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tabLst>
                <a:tab pos="987425" algn="l"/>
              </a:tabLst>
              <a:defRPr sz="2400" b="1" kern="1200">
                <a:solidFill>
                  <a:schemeClr val="tx1"/>
                </a:solidFill>
                <a:latin typeface="+mn-lt"/>
                <a:ea typeface="+mn-ea"/>
                <a:cs typeface="+mn-cs"/>
              </a:defRPr>
            </a:lvl1pPr>
            <a:lvl2pPr marL="457200" indent="0" algn="l" defTabSz="914400" rtl="0" eaLnBrk="1" latinLnBrk="0" hangingPunct="1">
              <a:spcBef>
                <a:spcPct val="20000"/>
              </a:spcBef>
              <a:buClr>
                <a:schemeClr val="accent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Clr>
                <a:schemeClr val="accent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1800" dirty="0">
                <a:latin typeface="Calibri" panose="020F0502020204030204" pitchFamily="34" charset="0"/>
              </a:rPr>
              <a:t>Quality</a:t>
            </a:r>
          </a:p>
          <a:p>
            <a:r>
              <a:rPr lang="en-US" sz="1800" b="0" dirty="0">
                <a:latin typeface="Calibri" panose="020F0502020204030204" pitchFamily="34" charset="0"/>
              </a:rPr>
              <a:t>Numeracy and Literacy levels</a:t>
            </a:r>
            <a:endParaRPr lang="en-GB" sz="1800" b="0" dirty="0">
              <a:latin typeface="Calibri" panose="020F0502020204030204" pitchFamily="34" charset="0"/>
            </a:endParaRPr>
          </a:p>
        </p:txBody>
      </p:sp>
    </p:spTree>
    <p:extLst>
      <p:ext uri="{BB962C8B-B14F-4D97-AF65-F5344CB8AC3E}">
        <p14:creationId xmlns:p14="http://schemas.microsoft.com/office/powerpoint/2010/main" val="3946098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51" y="365125"/>
            <a:ext cx="10515600" cy="1325563"/>
          </a:xfrm>
        </p:spPr>
        <p:txBody>
          <a:bodyPr>
            <a:normAutofit/>
          </a:bodyPr>
          <a:lstStyle/>
          <a:p>
            <a:r>
              <a:rPr lang="en-GB" sz="4000" dirty="0" smtClean="0"/>
              <a:t>Context: Disparities in Funding and Outcomes </a:t>
            </a:r>
            <a:endParaRPr lang="en-GB" sz="4000" dirty="0"/>
          </a:p>
        </p:txBody>
      </p:sp>
      <p:sp>
        <p:nvSpPr>
          <p:cNvPr id="4" name="Slide Number Placeholder 3"/>
          <p:cNvSpPr>
            <a:spLocks noGrp="1"/>
          </p:cNvSpPr>
          <p:nvPr>
            <p:ph type="sldNum" sz="quarter" idx="12"/>
          </p:nvPr>
        </p:nvSpPr>
        <p:spPr/>
        <p:txBody>
          <a:bodyPr/>
          <a:lstStyle/>
          <a:p>
            <a:fld id="{73038AFF-0EA9-4541-A78E-3A8A4FD0BCF1}" type="slidenum">
              <a:rPr lang="en-GB" smtClean="0"/>
              <a:pPr/>
              <a:t>7</a:t>
            </a:fld>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881"/>
          <a:stretch/>
        </p:blipFill>
        <p:spPr>
          <a:xfrm>
            <a:off x="222068" y="2394857"/>
            <a:ext cx="5428343" cy="3462383"/>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0922"/>
          <a:stretch/>
        </p:blipFill>
        <p:spPr>
          <a:xfrm>
            <a:off x="6464664" y="2467429"/>
            <a:ext cx="5363027" cy="3344090"/>
          </a:xfrm>
          <a:prstGeom prst="rect">
            <a:avLst/>
          </a:prstGeom>
        </p:spPr>
      </p:pic>
      <p:sp>
        <p:nvSpPr>
          <p:cNvPr id="8" name="Rectangle 7"/>
          <p:cNvSpPr/>
          <p:nvPr/>
        </p:nvSpPr>
        <p:spPr>
          <a:xfrm>
            <a:off x="325120" y="193040"/>
            <a:ext cx="193040" cy="172085"/>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92959" y="193036"/>
            <a:ext cx="193040" cy="17208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891279" y="193037"/>
            <a:ext cx="193040" cy="1720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602739" y="193038"/>
            <a:ext cx="193040" cy="172085"/>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934664" y="94415"/>
            <a:ext cx="1142501" cy="369332"/>
          </a:xfrm>
          <a:prstGeom prst="rect">
            <a:avLst/>
          </a:prstGeom>
          <a:noFill/>
        </p:spPr>
        <p:txBody>
          <a:bodyPr wrap="square" rtlCol="0">
            <a:spAutoFit/>
          </a:bodyPr>
          <a:lstStyle/>
          <a:p>
            <a:r>
              <a:rPr lang="en-GB" dirty="0" smtClean="0"/>
              <a:t>Central</a:t>
            </a:r>
            <a:endParaRPr lang="en-GB" dirty="0"/>
          </a:p>
        </p:txBody>
      </p:sp>
      <p:sp>
        <p:nvSpPr>
          <p:cNvPr id="14" name="TextBox 13"/>
          <p:cNvSpPr txBox="1"/>
          <p:nvPr/>
        </p:nvSpPr>
        <p:spPr>
          <a:xfrm>
            <a:off x="518160" y="94415"/>
            <a:ext cx="1142501" cy="369332"/>
          </a:xfrm>
          <a:prstGeom prst="rect">
            <a:avLst/>
          </a:prstGeom>
          <a:noFill/>
        </p:spPr>
        <p:txBody>
          <a:bodyPr wrap="square" rtlCol="0">
            <a:spAutoFit/>
          </a:bodyPr>
          <a:lstStyle/>
          <a:p>
            <a:r>
              <a:rPr lang="en-GB" dirty="0" smtClean="0"/>
              <a:t>North</a:t>
            </a:r>
            <a:endParaRPr lang="en-GB" dirty="0"/>
          </a:p>
        </p:txBody>
      </p:sp>
      <p:sp>
        <p:nvSpPr>
          <p:cNvPr id="15" name="TextBox 14"/>
          <p:cNvSpPr txBox="1"/>
          <p:nvPr/>
        </p:nvSpPr>
        <p:spPr>
          <a:xfrm>
            <a:off x="2368505" y="94415"/>
            <a:ext cx="1142501" cy="369332"/>
          </a:xfrm>
          <a:prstGeom prst="rect">
            <a:avLst/>
          </a:prstGeom>
          <a:noFill/>
        </p:spPr>
        <p:txBody>
          <a:bodyPr wrap="square" rtlCol="0">
            <a:spAutoFit/>
          </a:bodyPr>
          <a:lstStyle/>
          <a:p>
            <a:r>
              <a:rPr lang="en-GB" dirty="0" smtClean="0"/>
              <a:t>East</a:t>
            </a:r>
            <a:endParaRPr lang="en-GB" dirty="0"/>
          </a:p>
        </p:txBody>
      </p:sp>
      <p:sp>
        <p:nvSpPr>
          <p:cNvPr id="16" name="TextBox 15"/>
          <p:cNvSpPr txBox="1"/>
          <p:nvPr/>
        </p:nvSpPr>
        <p:spPr>
          <a:xfrm>
            <a:off x="4302871" y="94415"/>
            <a:ext cx="1142501" cy="369332"/>
          </a:xfrm>
          <a:prstGeom prst="rect">
            <a:avLst/>
          </a:prstGeom>
          <a:noFill/>
        </p:spPr>
        <p:txBody>
          <a:bodyPr wrap="square" rtlCol="0">
            <a:spAutoFit/>
          </a:bodyPr>
          <a:lstStyle/>
          <a:p>
            <a:r>
              <a:rPr lang="en-GB" dirty="0" smtClean="0"/>
              <a:t>West</a:t>
            </a:r>
            <a:endParaRPr lang="en-GB" dirty="0"/>
          </a:p>
        </p:txBody>
      </p:sp>
      <p:sp>
        <p:nvSpPr>
          <p:cNvPr id="17" name="TextBox 16"/>
          <p:cNvSpPr txBox="1"/>
          <p:nvPr/>
        </p:nvSpPr>
        <p:spPr>
          <a:xfrm>
            <a:off x="6804071" y="1602899"/>
            <a:ext cx="4500880" cy="369332"/>
          </a:xfrm>
          <a:prstGeom prst="rect">
            <a:avLst/>
          </a:prstGeom>
          <a:noFill/>
        </p:spPr>
        <p:txBody>
          <a:bodyPr wrap="square" rtlCol="0">
            <a:spAutoFit/>
          </a:bodyPr>
          <a:lstStyle/>
          <a:p>
            <a:r>
              <a:rPr lang="en-GB" dirty="0" smtClean="0"/>
              <a:t>Variations in </a:t>
            </a:r>
            <a:r>
              <a:rPr lang="en-GB" b="1" dirty="0" smtClean="0"/>
              <a:t>numeracy (P3) </a:t>
            </a:r>
            <a:r>
              <a:rPr lang="en-GB" dirty="0" smtClean="0"/>
              <a:t>across LGs</a:t>
            </a:r>
            <a:endParaRPr lang="en-GB" dirty="0"/>
          </a:p>
        </p:txBody>
      </p:sp>
      <p:sp>
        <p:nvSpPr>
          <p:cNvPr id="18" name="TextBox 17"/>
          <p:cNvSpPr txBox="1"/>
          <p:nvPr/>
        </p:nvSpPr>
        <p:spPr>
          <a:xfrm>
            <a:off x="853440" y="1657112"/>
            <a:ext cx="4500880" cy="646331"/>
          </a:xfrm>
          <a:prstGeom prst="rect">
            <a:avLst/>
          </a:prstGeom>
          <a:noFill/>
        </p:spPr>
        <p:txBody>
          <a:bodyPr wrap="square" rtlCol="0">
            <a:spAutoFit/>
          </a:bodyPr>
          <a:lstStyle/>
          <a:p>
            <a:r>
              <a:rPr lang="en-GB" dirty="0" smtClean="0"/>
              <a:t>Variations in total </a:t>
            </a:r>
            <a:r>
              <a:rPr lang="en-GB" b="1" dirty="0" smtClean="0"/>
              <a:t>per capita transfers</a:t>
            </a:r>
            <a:r>
              <a:rPr lang="en-GB" dirty="0" smtClean="0"/>
              <a:t> across LGs</a:t>
            </a:r>
            <a:endParaRPr lang="en-GB" dirty="0"/>
          </a:p>
        </p:txBody>
      </p:sp>
      <p:sp>
        <p:nvSpPr>
          <p:cNvPr id="19" name="TextBox 18"/>
          <p:cNvSpPr txBox="1"/>
          <p:nvPr/>
        </p:nvSpPr>
        <p:spPr>
          <a:xfrm>
            <a:off x="6468790" y="5884958"/>
            <a:ext cx="5235529" cy="646331"/>
          </a:xfrm>
          <a:prstGeom prst="rect">
            <a:avLst/>
          </a:prstGeom>
          <a:noFill/>
        </p:spPr>
        <p:txBody>
          <a:bodyPr wrap="square" rtlCol="0">
            <a:spAutoFit/>
          </a:bodyPr>
          <a:lstStyle/>
          <a:p>
            <a:r>
              <a:rPr lang="en-GB" dirty="0" smtClean="0"/>
              <a:t>From 29% in </a:t>
            </a:r>
            <a:r>
              <a:rPr lang="en-GB" dirty="0" err="1" smtClean="0"/>
              <a:t>Amuria</a:t>
            </a:r>
            <a:r>
              <a:rPr lang="en-GB" dirty="0" smtClean="0"/>
              <a:t> District to 99% in </a:t>
            </a:r>
            <a:r>
              <a:rPr lang="en-GB" dirty="0" err="1" smtClean="0"/>
              <a:t>Kalangala</a:t>
            </a:r>
            <a:r>
              <a:rPr lang="en-GB" dirty="0" smtClean="0"/>
              <a:t> District</a:t>
            </a:r>
            <a:endParaRPr lang="en-GB" dirty="0"/>
          </a:p>
        </p:txBody>
      </p:sp>
      <p:sp>
        <p:nvSpPr>
          <p:cNvPr id="20" name="TextBox 19"/>
          <p:cNvSpPr txBox="1"/>
          <p:nvPr/>
        </p:nvSpPr>
        <p:spPr>
          <a:xfrm>
            <a:off x="658838" y="5868832"/>
            <a:ext cx="4500880" cy="646331"/>
          </a:xfrm>
          <a:prstGeom prst="rect">
            <a:avLst/>
          </a:prstGeom>
          <a:noFill/>
        </p:spPr>
        <p:txBody>
          <a:bodyPr wrap="square" rtlCol="0">
            <a:spAutoFit/>
          </a:bodyPr>
          <a:lstStyle/>
          <a:p>
            <a:r>
              <a:rPr lang="en-US" dirty="0" smtClean="0"/>
              <a:t>From </a:t>
            </a:r>
            <a:r>
              <a:rPr lang="en-US" dirty="0" err="1"/>
              <a:t>Shs</a:t>
            </a:r>
            <a:r>
              <a:rPr lang="en-US" dirty="0"/>
              <a:t> 34,661 (</a:t>
            </a:r>
            <a:r>
              <a:rPr lang="en-US" dirty="0" err="1"/>
              <a:t>Wakiso</a:t>
            </a:r>
            <a:r>
              <a:rPr lang="en-US" dirty="0"/>
              <a:t>) to 151,932 (</a:t>
            </a:r>
            <a:r>
              <a:rPr lang="en-US" dirty="0" err="1"/>
              <a:t>Bukwo</a:t>
            </a:r>
            <a:r>
              <a:rPr lang="en-US" dirty="0"/>
              <a:t> District) and 260,136 (</a:t>
            </a:r>
            <a:r>
              <a:rPr lang="en-US" dirty="0" err="1"/>
              <a:t>Soroti</a:t>
            </a:r>
            <a:r>
              <a:rPr lang="en-US" dirty="0"/>
              <a:t> MC)</a:t>
            </a:r>
          </a:p>
        </p:txBody>
      </p:sp>
    </p:spTree>
    <p:extLst>
      <p:ext uri="{BB962C8B-B14F-4D97-AF65-F5344CB8AC3E}">
        <p14:creationId xmlns:p14="http://schemas.microsoft.com/office/powerpoint/2010/main" val="1304326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2. Objectives and proposed consolidation of grants</a:t>
            </a:r>
            <a:endParaRPr lang="en-GB" sz="4000" dirty="0"/>
          </a:p>
        </p:txBody>
      </p:sp>
      <p:sp>
        <p:nvSpPr>
          <p:cNvPr id="2" name="Slide Number Placeholder 1"/>
          <p:cNvSpPr>
            <a:spLocks noGrp="1"/>
          </p:cNvSpPr>
          <p:nvPr>
            <p:ph type="sldNum" sz="quarter" idx="12"/>
          </p:nvPr>
        </p:nvSpPr>
        <p:spPr/>
        <p:txBody>
          <a:bodyPr/>
          <a:lstStyle/>
          <a:p>
            <a:fld id="{1CF1E951-FB2F-40C6-A3C6-21F5C8A83543}" type="slidenum">
              <a:rPr lang="en-GB" smtClean="0"/>
              <a:t>8</a:t>
            </a:fld>
            <a:endParaRPr lang="en-GB"/>
          </a:p>
        </p:txBody>
      </p:sp>
    </p:spTree>
    <p:extLst>
      <p:ext uri="{BB962C8B-B14F-4D97-AF65-F5344CB8AC3E}">
        <p14:creationId xmlns:p14="http://schemas.microsoft.com/office/powerpoint/2010/main" val="492119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GB" sz="4000" dirty="0"/>
              <a:t>Four </a:t>
            </a:r>
            <a:r>
              <a:rPr lang="en-GB" sz="4000" dirty="0" smtClean="0"/>
              <a:t>Phases Planned</a:t>
            </a:r>
            <a:endParaRPr lang="en-GB" sz="4000" dirty="0"/>
          </a:p>
        </p:txBody>
      </p:sp>
      <p:sp>
        <p:nvSpPr>
          <p:cNvPr id="8" name="Content Placeholder 7"/>
          <p:cNvSpPr>
            <a:spLocks noGrp="1"/>
          </p:cNvSpPr>
          <p:nvPr>
            <p:ph sz="half" idx="1"/>
          </p:nvPr>
        </p:nvSpPr>
        <p:spPr>
          <a:xfrm>
            <a:off x="838200" y="1825625"/>
            <a:ext cx="4479388" cy="4895850"/>
          </a:xfrm>
        </p:spPr>
        <p:txBody>
          <a:bodyPr>
            <a:normAutofit fontScale="77500" lnSpcReduction="20000"/>
          </a:bodyPr>
          <a:lstStyle/>
          <a:p>
            <a:pPr marL="0" indent="0">
              <a:buNone/>
            </a:pPr>
            <a:r>
              <a:rPr lang="en-US" sz="2300" i="1" dirty="0" smtClean="0"/>
              <a:t>The first two stages have begun…</a:t>
            </a:r>
          </a:p>
          <a:p>
            <a:pPr marL="0" indent="0">
              <a:buNone/>
            </a:pPr>
            <a:endParaRPr lang="en-GB" sz="2000" b="1" dirty="0" smtClean="0"/>
          </a:p>
          <a:p>
            <a:pPr marL="0" indent="0">
              <a:buNone/>
            </a:pPr>
            <a:r>
              <a:rPr lang="en-GB" sz="2600" dirty="0" smtClean="0"/>
              <a:t>1</a:t>
            </a:r>
            <a:r>
              <a:rPr lang="en-GB" sz="2600" dirty="0"/>
              <a:t>.  Interim Consolidation of Local Government Transfers</a:t>
            </a:r>
          </a:p>
          <a:p>
            <a:pPr lvl="1"/>
            <a:r>
              <a:rPr lang="en-GB" sz="2600" dirty="0" smtClean="0"/>
              <a:t>Collapsing the number of Sector Conditional </a:t>
            </a:r>
            <a:r>
              <a:rPr lang="en-GB" sz="2600" dirty="0"/>
              <a:t>Grants </a:t>
            </a:r>
            <a:r>
              <a:rPr lang="en-GB" sz="2600" dirty="0" smtClean="0"/>
              <a:t>to 13 in </a:t>
            </a:r>
            <a:r>
              <a:rPr lang="en-GB" sz="2600" dirty="0"/>
              <a:t>2015/16</a:t>
            </a:r>
          </a:p>
          <a:p>
            <a:pPr lvl="1"/>
            <a:r>
              <a:rPr lang="en-GB" sz="2600" dirty="0"/>
              <a:t>Interim Grant Conditions for Sectoral Transfers </a:t>
            </a:r>
            <a:r>
              <a:rPr lang="en-GB" sz="2600" dirty="0" smtClean="0"/>
              <a:t>prepared</a:t>
            </a:r>
          </a:p>
          <a:p>
            <a:pPr marL="457200" lvl="1" indent="0">
              <a:buNone/>
            </a:pPr>
            <a:endParaRPr lang="en-GB" sz="2600" dirty="0"/>
          </a:p>
          <a:p>
            <a:pPr marL="0" lvl="1" indent="0">
              <a:spcBef>
                <a:spcPts val="750"/>
              </a:spcBef>
              <a:buNone/>
            </a:pPr>
            <a:r>
              <a:rPr lang="en-GB" sz="2600" dirty="0"/>
              <a:t>2.  Reform to Transfers for 2016/17</a:t>
            </a:r>
          </a:p>
          <a:p>
            <a:pPr lvl="1"/>
            <a:r>
              <a:rPr lang="en-GB" sz="2600" dirty="0" smtClean="0"/>
              <a:t>Consolidating and redesigning </a:t>
            </a:r>
            <a:r>
              <a:rPr lang="en-GB" sz="2600" dirty="0"/>
              <a:t>discretionary </a:t>
            </a:r>
            <a:r>
              <a:rPr lang="en-GB" sz="2600" dirty="0" smtClean="0"/>
              <a:t>transfers</a:t>
            </a:r>
            <a:endParaRPr lang="en-GB" sz="2600" dirty="0"/>
          </a:p>
          <a:p>
            <a:pPr lvl="1"/>
            <a:r>
              <a:rPr lang="en-GB" sz="2600" dirty="0"/>
              <a:t>Revising the allocation formulae and principles for grants to LGs</a:t>
            </a:r>
          </a:p>
          <a:p>
            <a:pPr lvl="1"/>
            <a:r>
              <a:rPr lang="en-GB" sz="2600" dirty="0" smtClean="0"/>
              <a:t>Redesign of sector transfers and establishing budgeting requirements</a:t>
            </a:r>
          </a:p>
          <a:p>
            <a:pPr lvl="1"/>
            <a:endParaRPr lang="en-GB" sz="2600" dirty="0"/>
          </a:p>
        </p:txBody>
      </p:sp>
      <p:sp>
        <p:nvSpPr>
          <p:cNvPr id="4" name="Content Placeholder 3"/>
          <p:cNvSpPr>
            <a:spLocks noGrp="1"/>
          </p:cNvSpPr>
          <p:nvPr>
            <p:ph sz="half" idx="2"/>
          </p:nvPr>
        </p:nvSpPr>
        <p:spPr>
          <a:xfrm>
            <a:off x="5697415" y="1825624"/>
            <a:ext cx="5656385" cy="5032375"/>
          </a:xfrm>
        </p:spPr>
        <p:txBody>
          <a:bodyPr>
            <a:normAutofit fontScale="77500" lnSpcReduction="20000"/>
          </a:bodyPr>
          <a:lstStyle/>
          <a:p>
            <a:pPr marL="0" indent="0">
              <a:buNone/>
            </a:pPr>
            <a:r>
              <a:rPr lang="en-US" sz="2300" i="1" dirty="0"/>
              <a:t>The next phases </a:t>
            </a:r>
            <a:r>
              <a:rPr lang="en-US" sz="2300" i="1" dirty="0" smtClean="0"/>
              <a:t>are starting now…</a:t>
            </a:r>
            <a:endParaRPr lang="en-GB" sz="2300" i="1" dirty="0"/>
          </a:p>
          <a:p>
            <a:pPr marL="0" indent="0">
              <a:buNone/>
            </a:pPr>
            <a:endParaRPr lang="en-GB" sz="2000" b="1" dirty="0"/>
          </a:p>
          <a:p>
            <a:pPr marL="0" indent="0">
              <a:buNone/>
            </a:pPr>
            <a:r>
              <a:rPr lang="en-GB" sz="2600" dirty="0"/>
              <a:t>3. </a:t>
            </a:r>
            <a:r>
              <a:rPr lang="en-US" sz="2600" dirty="0"/>
              <a:t>Reforming frameworks for accountability and strengthening incentives</a:t>
            </a:r>
            <a:endParaRPr lang="en-GB" sz="2600" dirty="0"/>
          </a:p>
          <a:p>
            <a:pPr lvl="1"/>
            <a:r>
              <a:rPr lang="en-GB" sz="2600" dirty="0"/>
              <a:t>Strengthening mechanisms for </a:t>
            </a:r>
            <a:r>
              <a:rPr lang="en-GB" sz="2600" b="1" dirty="0"/>
              <a:t>transparent and accountable grant management</a:t>
            </a:r>
          </a:p>
          <a:p>
            <a:pPr lvl="1"/>
            <a:r>
              <a:rPr lang="en-GB" sz="2600" dirty="0"/>
              <a:t>Introducing </a:t>
            </a:r>
            <a:r>
              <a:rPr lang="en-GB" sz="2600" b="1" dirty="0"/>
              <a:t>performance conditionality </a:t>
            </a:r>
            <a:r>
              <a:rPr lang="en-GB" sz="2600" dirty="0"/>
              <a:t>to lever institutional and service delivery improvements from 17/18 onwards</a:t>
            </a:r>
          </a:p>
          <a:p>
            <a:pPr marL="0" indent="0">
              <a:buNone/>
            </a:pPr>
            <a:endParaRPr lang="en-US" sz="2600" dirty="0"/>
          </a:p>
          <a:p>
            <a:pPr marL="0" indent="0">
              <a:buNone/>
            </a:pPr>
            <a:r>
              <a:rPr lang="en-US" sz="2600" dirty="0"/>
              <a:t>4. </a:t>
            </a:r>
            <a:r>
              <a:rPr lang="en-GB" sz="2600" dirty="0"/>
              <a:t>Fiscal Decentralisation Architecture &amp; Share of Transfers (LGFC/ FINMAP)</a:t>
            </a:r>
          </a:p>
          <a:p>
            <a:pPr lvl="1"/>
            <a:r>
              <a:rPr lang="en-GB" sz="2600" dirty="0"/>
              <a:t>Reviewing LG mandates and </a:t>
            </a:r>
            <a:r>
              <a:rPr lang="en-GB" sz="2600" dirty="0" smtClean="0"/>
              <a:t>estimating </a:t>
            </a:r>
            <a:r>
              <a:rPr lang="en-GB" sz="2600" dirty="0"/>
              <a:t>the cost of adequately financing those mandates relative to the overall budget. </a:t>
            </a:r>
          </a:p>
          <a:p>
            <a:pPr lvl="1"/>
            <a:r>
              <a:rPr lang="en-GB" sz="2600" dirty="0" smtClean="0"/>
              <a:t>Reviewing </a:t>
            </a:r>
            <a:r>
              <a:rPr lang="en-GB" sz="2600" dirty="0"/>
              <a:t>the overall legal and policy framework for local government revenues and expenditures and recommending changes, taking</a:t>
            </a:r>
            <a:r>
              <a:rPr lang="en-US" sz="2600" dirty="0"/>
              <a:t>  </a:t>
            </a:r>
            <a:endParaRPr lang="en-GB" dirty="0"/>
          </a:p>
          <a:p>
            <a:endParaRPr lang="en-GB" dirty="0"/>
          </a:p>
        </p:txBody>
      </p:sp>
      <p:sp>
        <p:nvSpPr>
          <p:cNvPr id="3" name="Slide Number Placeholder 2"/>
          <p:cNvSpPr>
            <a:spLocks noGrp="1"/>
          </p:cNvSpPr>
          <p:nvPr>
            <p:ph type="sldNum" sz="quarter" idx="12"/>
          </p:nvPr>
        </p:nvSpPr>
        <p:spPr/>
        <p:txBody>
          <a:bodyPr/>
          <a:lstStyle/>
          <a:p>
            <a:fld id="{1CF1E951-FB2F-40C6-A3C6-21F5C8A83543}" type="slidenum">
              <a:rPr lang="en-GB" smtClean="0"/>
              <a:t>9</a:t>
            </a:fld>
            <a:endParaRPr lang="en-GB"/>
          </a:p>
        </p:txBody>
      </p:sp>
    </p:spTree>
    <p:extLst>
      <p:ext uri="{BB962C8B-B14F-4D97-AF65-F5344CB8AC3E}">
        <p14:creationId xmlns:p14="http://schemas.microsoft.com/office/powerpoint/2010/main" val="509962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5395</TotalTime>
  <Words>3655</Words>
  <Application>Microsoft Office PowerPoint</Application>
  <PresentationFormat>Widescreen</PresentationFormat>
  <Paragraphs>366</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Structure of the presentation</vt:lpstr>
      <vt:lpstr>1. Context and rationale</vt:lpstr>
      <vt:lpstr>Context: Key issues</vt:lpstr>
      <vt:lpstr>Context: Discretion and Fragmentation</vt:lpstr>
      <vt:lpstr>Context: Funding and Service Delivery</vt:lpstr>
      <vt:lpstr>Context: Disparities in Funding and Outcomes </vt:lpstr>
      <vt:lpstr>2. Objectives and proposed consolidation of grants</vt:lpstr>
      <vt:lpstr>Four Phases Planned</vt:lpstr>
      <vt:lpstr>Reform Objectives</vt:lpstr>
      <vt:lpstr>Proposed structure for conditional grants</vt:lpstr>
      <vt:lpstr>Proposed framework from 2016/17</vt:lpstr>
      <vt:lpstr>Discretionary Development  Equalisation Grant</vt:lpstr>
      <vt:lpstr>Illustration for non-wage education grants</vt:lpstr>
      <vt:lpstr>Additional features</vt:lpstr>
      <vt:lpstr>New allocation formula</vt:lpstr>
      <vt:lpstr>Phasing in new formulae</vt:lpstr>
      <vt:lpstr>Focus on Accountability</vt:lpstr>
      <vt:lpstr>Thank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Consolidating intergovernmental transfers to local government</dc:title>
  <dc:creator>Sierd Hadley</dc:creator>
  <cp:lastModifiedBy>Sierd Hadley</cp:lastModifiedBy>
  <cp:revision>96</cp:revision>
  <dcterms:created xsi:type="dcterms:W3CDTF">2015-03-02T18:45:35Z</dcterms:created>
  <dcterms:modified xsi:type="dcterms:W3CDTF">2015-10-30T10:29:20Z</dcterms:modified>
</cp:coreProperties>
</file>