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2"/>
  </p:notesMasterIdLst>
  <p:handoutMasterIdLst>
    <p:handoutMasterId r:id="rId23"/>
  </p:handoutMasterIdLst>
  <p:sldIdLst>
    <p:sldId id="256" r:id="rId2"/>
    <p:sldId id="287" r:id="rId3"/>
    <p:sldId id="288" r:id="rId4"/>
    <p:sldId id="298" r:id="rId5"/>
    <p:sldId id="302" r:id="rId6"/>
    <p:sldId id="303" r:id="rId7"/>
    <p:sldId id="297" r:id="rId8"/>
    <p:sldId id="304" r:id="rId9"/>
    <p:sldId id="305" r:id="rId10"/>
    <p:sldId id="296" r:id="rId11"/>
    <p:sldId id="301" r:id="rId12"/>
    <p:sldId id="310" r:id="rId13"/>
    <p:sldId id="308" r:id="rId14"/>
    <p:sldId id="306" r:id="rId15"/>
    <p:sldId id="307" r:id="rId16"/>
    <p:sldId id="295" r:id="rId17"/>
    <p:sldId id="300" r:id="rId18"/>
    <p:sldId id="309" r:id="rId19"/>
    <p:sldId id="299" r:id="rId20"/>
    <p:sldId id="275" r:id="rId21"/>
  </p:sldIdLst>
  <p:sldSz cx="9144000" cy="6858000" type="screen4x3"/>
  <p:notesSz cx="7010400" cy="92964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3" autoAdjust="0"/>
    <p:restoredTop sz="89427" autoAdjust="0"/>
  </p:normalViewPr>
  <p:slideViewPr>
    <p:cSldViewPr>
      <p:cViewPr>
        <p:scale>
          <a:sx n="70" d="100"/>
          <a:sy n="70" d="100"/>
        </p:scale>
        <p:origin x="1290"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585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48DC91-8060-458F-B2BD-33A243176C4B}" type="datetimeFigureOut">
              <a:rPr lang="en-US" smtClean="0"/>
              <a:pPr/>
              <a:t>09/14/2018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4DB8E3-E8AF-4D99-ACB4-1C685D52F75F}" type="slidenum">
              <a:rPr lang="en-US" smtClean="0"/>
              <a:pPr/>
              <a:t>‹#›</a:t>
            </a:fld>
            <a:endParaRPr lang="en-US"/>
          </a:p>
        </p:txBody>
      </p:sp>
    </p:spTree>
    <p:extLst>
      <p:ext uri="{BB962C8B-B14F-4D97-AF65-F5344CB8AC3E}">
        <p14:creationId xmlns:p14="http://schemas.microsoft.com/office/powerpoint/2010/main" val="301140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DB8E3-E8AF-4D99-ACB4-1C685D52F75F}" type="slidenum">
              <a:rPr lang="en-US" smtClean="0"/>
              <a:pPr/>
              <a:t>1</a:t>
            </a:fld>
            <a:endParaRPr lang="en-US"/>
          </a:p>
        </p:txBody>
      </p:sp>
    </p:spTree>
    <p:extLst>
      <p:ext uri="{BB962C8B-B14F-4D97-AF65-F5344CB8AC3E}">
        <p14:creationId xmlns:p14="http://schemas.microsoft.com/office/powerpoint/2010/main" val="2035481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79" y="0"/>
            <a:ext cx="9172978" cy="143213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23" name="Rectangle 3"/>
          <p:cNvSpPr>
            <a:spLocks noGrp="1" noChangeArrowheads="1"/>
          </p:cNvSpPr>
          <p:nvPr>
            <p:ph type="ctrTitle"/>
          </p:nvPr>
        </p:nvSpPr>
        <p:spPr>
          <a:xfrm>
            <a:off x="1219200" y="3000881"/>
            <a:ext cx="6858000" cy="584775"/>
          </a:xfrm>
          <a:gradFill>
            <a:gsLst>
              <a:gs pos="0">
                <a:schemeClr val="accent2">
                  <a:lumMod val="20000"/>
                  <a:lumOff val="80000"/>
                </a:schemeClr>
              </a:gs>
              <a:gs pos="100000">
                <a:schemeClr val="bg1">
                  <a:alpha val="75000"/>
                </a:schemeClr>
              </a:gs>
            </a:gsLst>
            <a:lin ang="0" scaled="1"/>
          </a:gradFill>
          <a:ln w="47625">
            <a:solidFill>
              <a:schemeClr val="accent1">
                <a:lumMod val="50000"/>
              </a:schemeClr>
            </a:solidFill>
          </a:ln>
        </p:spPr>
        <p:txBody>
          <a:bodyPr>
            <a:spAutoFit/>
          </a:bodyPr>
          <a:lstStyle>
            <a:lvl1pPr algn="ctr">
              <a:defRPr sz="3200" b="1">
                <a:solidFill>
                  <a:srgbClr val="1D47B2"/>
                </a:solidFill>
              </a:defRPr>
            </a:lvl1pPr>
          </a:lstStyle>
          <a:p>
            <a:pPr lvl="0"/>
            <a:r>
              <a:rPr lang="en-US" noProof="0" dirty="0" smtClean="0"/>
              <a:t>Click to edit Master title style</a:t>
            </a:r>
            <a:endParaRPr lang="ru-RU" noProof="0" dirty="0" smtClean="0"/>
          </a:p>
        </p:txBody>
      </p:sp>
      <p:sp>
        <p:nvSpPr>
          <p:cNvPr id="261124" name="Rectangle 4"/>
          <p:cNvSpPr>
            <a:spLocks noGrp="1" noChangeArrowheads="1"/>
          </p:cNvSpPr>
          <p:nvPr>
            <p:ph type="subTitle" idx="1" hasCustomPrompt="1"/>
          </p:nvPr>
        </p:nvSpPr>
        <p:spPr>
          <a:xfrm>
            <a:off x="2286000" y="4634491"/>
            <a:ext cx="4395788" cy="461665"/>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22225" cmpd="dbl">
            <a:solidFill>
              <a:schemeClr val="accent1">
                <a:lumMod val="50000"/>
              </a:schemeClr>
            </a:solidFill>
          </a:ln>
        </p:spPr>
        <p:txBody>
          <a:bodyPr wrap="square">
            <a:spAutoFit/>
          </a:bodyPr>
          <a:lstStyle>
            <a:lvl1pPr marL="0" indent="0" algn="ctr">
              <a:buFontTx/>
              <a:buNone/>
              <a:defRPr sz="2400" b="1">
                <a:solidFill>
                  <a:schemeClr val="bg2"/>
                </a:solidFill>
              </a:defRPr>
            </a:lvl1pPr>
          </a:lstStyle>
          <a:p>
            <a:pPr lvl="0"/>
            <a:r>
              <a:rPr lang="en-US" noProof="0" dirty="0" smtClean="0"/>
              <a:t>Presented by:</a:t>
            </a:r>
          </a:p>
        </p:txBody>
      </p:sp>
      <p:pic>
        <p:nvPicPr>
          <p:cNvPr id="6" name="Picture 5"/>
          <p:cNvPicPr>
            <a:picLocks noChangeAspect="1"/>
          </p:cNvPicPr>
          <p:nvPr userDrawn="1"/>
        </p:nvPicPr>
        <p:blipFill>
          <a:blip r:embed="rId3" cstate="print">
            <a:clrChange>
              <a:clrFrom>
                <a:srgbClr val="FFFEFB"/>
              </a:clrFrom>
              <a:clrTo>
                <a:srgbClr val="FFFEFB">
                  <a:alpha val="0"/>
                </a:srgbClr>
              </a:clrTo>
            </a:clrChange>
            <a:extLst>
              <a:ext uri="{28A0092B-C50C-407E-A947-70E740481C1C}">
                <a14:useLocalDpi xmlns:a14="http://schemas.microsoft.com/office/drawing/2010/main" val="0"/>
              </a:ext>
            </a:extLst>
          </a:blip>
          <a:stretch>
            <a:fillRect/>
          </a:stretch>
        </p:blipFill>
        <p:spPr>
          <a:xfrm>
            <a:off x="7696200" y="45692"/>
            <a:ext cx="1286972" cy="1325908"/>
          </a:xfrm>
          <a:prstGeom prst="rect">
            <a:avLst/>
          </a:prstGeom>
        </p:spPr>
      </p:pic>
      <p:pic>
        <p:nvPicPr>
          <p:cNvPr id="7" name="Picture 0" descr="PPDA Logo.tif"/>
          <p:cNvPicPr>
            <a:picLocks noChangeAspect="1" noChangeArrowheads="1"/>
          </p:cNvPicPr>
          <p:nvPr userDrawn="1"/>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b="13333"/>
          <a:stretch>
            <a:fillRect/>
          </a:stretch>
        </p:blipFill>
        <p:spPr bwMode="auto">
          <a:xfrm>
            <a:off x="-457200" y="214262"/>
            <a:ext cx="3083246" cy="9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userDrawn="1"/>
        </p:nvSpPr>
        <p:spPr bwMode="auto">
          <a:xfrm>
            <a:off x="1905000" y="326830"/>
            <a:ext cx="5486400" cy="968570"/>
          </a:xfrm>
          <a:prstGeom prst="rect">
            <a:avLst/>
          </a:prstGeom>
          <a:noFill/>
          <a:ln w="9525">
            <a:noFill/>
            <a:miter lim="800000"/>
            <a:headEnd/>
            <a:tailEnd/>
          </a:ln>
          <a:effectLst/>
        </p:spPr>
        <p:txBody>
          <a:bodyPr anchor="ctr"/>
          <a:lstStyle/>
          <a:p>
            <a:pPr algn="ctr">
              <a:defRPr/>
            </a:pPr>
            <a:r>
              <a:rPr lang="en-US" sz="2600" b="1" dirty="0" smtClean="0">
                <a:solidFill>
                  <a:schemeClr val="accent2">
                    <a:lumMod val="50000"/>
                  </a:schemeClr>
                </a:solidFill>
                <a:latin typeface="Arial" charset="0"/>
              </a:rPr>
              <a:t>Public Procurement and Disposal of Public Assets Authority</a:t>
            </a:r>
            <a:endParaRPr lang="en-US" sz="2600" dirty="0">
              <a:solidFill>
                <a:schemeClr val="accent2">
                  <a:lumMod val="50000"/>
                </a:schemeClr>
              </a:solidFill>
              <a:latin typeface="Arial" charset="0"/>
            </a:endParaRPr>
          </a:p>
          <a:p>
            <a:pPr algn="ctr">
              <a:defRPr/>
            </a:pPr>
            <a:endParaRPr lang="en-US" sz="1800" b="1" dirty="0">
              <a:solidFill>
                <a:schemeClr val="accent1">
                  <a:lumMod val="50000"/>
                </a:schemeClr>
              </a:solidFill>
              <a:latin typeface="Bell MT" pitchFamily="18" charset="0"/>
            </a:endParaRPr>
          </a:p>
        </p:txBody>
      </p:sp>
      <p:pic>
        <p:nvPicPr>
          <p:cNvPr id="9" name="Picture 8"/>
          <p:cNvPicPr preferRelativeResize="0">
            <a:picLocks/>
          </p:cNvPicPr>
          <p:nvPr userDrawn="1"/>
        </p:nvPicPr>
        <p:blipFill>
          <a:blip r:embed="rId5">
            <a:extLst>
              <a:ext uri="{28A0092B-C50C-407E-A947-70E740481C1C}">
                <a14:useLocalDpi xmlns:a14="http://schemas.microsoft.com/office/drawing/2010/main" val="0"/>
              </a:ext>
            </a:extLst>
          </a:blip>
          <a:stretch>
            <a:fillRect/>
          </a:stretch>
        </p:blipFill>
        <p:spPr>
          <a:xfrm>
            <a:off x="0" y="1418473"/>
            <a:ext cx="9144000" cy="91866"/>
          </a:xfrm>
          <a:prstGeom prst="rect">
            <a:avLst/>
          </a:prstGeom>
        </p:spPr>
      </p:pic>
      <p:pic>
        <p:nvPicPr>
          <p:cNvPr id="12" name="Picture 11"/>
          <p:cNvPicPr preferRelativeResize="0">
            <a:picLocks/>
          </p:cNvPicPr>
          <p:nvPr userDrawn="1"/>
        </p:nvPicPr>
        <p:blipFill>
          <a:blip r:embed="rId5">
            <a:extLst>
              <a:ext uri="{28A0092B-C50C-407E-A947-70E740481C1C}">
                <a14:useLocalDpi xmlns:a14="http://schemas.microsoft.com/office/drawing/2010/main" val="0"/>
              </a:ext>
            </a:extLst>
          </a:blip>
          <a:stretch>
            <a:fillRect/>
          </a:stretch>
        </p:blipFill>
        <p:spPr>
          <a:xfrm>
            <a:off x="0" y="1508334"/>
            <a:ext cx="9144000" cy="91866"/>
          </a:xfrm>
          <a:prstGeom prst="rect">
            <a:avLst/>
          </a:prstGeom>
        </p:spPr>
      </p:pic>
      <p:sp>
        <p:nvSpPr>
          <p:cNvPr id="14" name="Footer Placeholder 2"/>
          <p:cNvSpPr>
            <a:spLocks noGrp="1"/>
          </p:cNvSpPr>
          <p:nvPr>
            <p:ph type="ftr" sz="quarter" idx="3"/>
          </p:nvPr>
        </p:nvSpPr>
        <p:spPr>
          <a:xfrm>
            <a:off x="2382852" y="6321623"/>
            <a:ext cx="4398948" cy="307777"/>
          </a:xfrm>
          <a:prstGeom prst="rect">
            <a:avLst/>
          </a:prstGeom>
        </p:spPr>
        <p:txBody>
          <a:bodyPr wrap="square" lIns="45720" rIns="45720" anchor="ctr" anchorCtr="0">
            <a:spAutoFit/>
          </a:bodyPr>
          <a:lstStyle>
            <a:lvl1pPr algn="ctr" eaLnBrk="1" latinLnBrk="0" hangingPunct="1">
              <a:defRPr kumimoji="0" sz="1400" b="1">
                <a:solidFill>
                  <a:schemeClr val="accent2">
                    <a:lumMod val="50000"/>
                  </a:schemeClr>
                </a:solidFill>
              </a:defRPr>
            </a:lvl1pPr>
          </a:lstStyle>
          <a:p>
            <a:r>
              <a:rPr lang="en-GB" smtClean="0"/>
              <a:t>Web: www.ppda.go.ug; Email: info@ppda.go.ug</a:t>
            </a:r>
            <a:endParaRPr lang="en-GB" dirty="0"/>
          </a:p>
        </p:txBody>
      </p: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l="7718" t="5848" r="7002" b="6838"/>
          <a:stretch/>
        </p:blipFill>
        <p:spPr>
          <a:xfrm>
            <a:off x="4364053" y="1295400"/>
            <a:ext cx="415894" cy="425813"/>
          </a:xfrm>
          <a:prstGeom prst="ellipse">
            <a:avLst/>
          </a:prstGeom>
        </p:spPr>
      </p:pic>
      <p:sp>
        <p:nvSpPr>
          <p:cNvPr id="20" name="Rectangle 4"/>
          <p:cNvSpPr txBox="1">
            <a:spLocks noChangeArrowheads="1"/>
          </p:cNvSpPr>
          <p:nvPr userDrawn="1"/>
        </p:nvSpPr>
        <p:spPr bwMode="auto">
          <a:xfrm>
            <a:off x="3004183" y="5638800"/>
            <a:ext cx="3135634" cy="40011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22225" cmpd="dbl">
            <a:solidFill>
              <a:schemeClr val="accent1">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accent2">
                  <a:lumMod val="50000"/>
                </a:schemeClr>
              </a:buClr>
              <a:buFontTx/>
              <a:buNone/>
              <a:defRPr sz="2400" b="1" kern="1200">
                <a:solidFill>
                  <a:schemeClr val="bg2"/>
                </a:solidFill>
                <a:latin typeface="+mn-lt"/>
                <a:ea typeface="+mn-ea"/>
                <a:cs typeface="+mn-cs"/>
              </a:defRPr>
            </a:lvl1pPr>
            <a:lvl2pPr marL="914400" indent="-450850" algn="l" rtl="0" eaLnBrk="1" fontAlgn="base" hangingPunct="1">
              <a:spcBef>
                <a:spcPct val="20000"/>
              </a:spcBef>
              <a:spcAft>
                <a:spcPct val="0"/>
              </a:spcAft>
              <a:buClr>
                <a:schemeClr val="accent2">
                  <a:lumMod val="50000"/>
                </a:schemeClr>
              </a:buClr>
              <a:buFont typeface="Wingdings 2" panose="05020102010507070707" pitchFamily="18" charset="2"/>
              <a:buChar char=""/>
              <a:defRPr sz="2400" b="1" kern="1200">
                <a:solidFill>
                  <a:schemeClr val="accent2">
                    <a:lumMod val="50000"/>
                  </a:schemeClr>
                </a:solidFill>
                <a:latin typeface="+mn-lt"/>
                <a:ea typeface="+mn-ea"/>
                <a:cs typeface="+mn-cs"/>
              </a:defRPr>
            </a:lvl2pPr>
            <a:lvl3pPr marL="1143000" indent="-228600" algn="l" rtl="0" eaLnBrk="1" fontAlgn="base" hangingPunct="1">
              <a:spcBef>
                <a:spcPct val="20000"/>
              </a:spcBef>
              <a:spcAft>
                <a:spcPct val="0"/>
              </a:spcAft>
              <a:buClr>
                <a:schemeClr val="accent2">
                  <a:lumMod val="50000"/>
                </a:schemeClr>
              </a:buClr>
              <a:buFont typeface="Wingdings 2" panose="05020102010507070707" pitchFamily="18" charset="2"/>
              <a:buChar char=""/>
              <a:defRPr sz="2200" kern="1200">
                <a:solidFill>
                  <a:schemeClr val="accent2">
                    <a:lumMod val="50000"/>
                  </a:schemeClr>
                </a:solidFill>
                <a:latin typeface="+mn-lt"/>
                <a:ea typeface="+mn-ea"/>
                <a:cs typeface="+mn-cs"/>
              </a:defRPr>
            </a:lvl3pPr>
            <a:lvl4pPr marL="1655763" indent="-396875" algn="l" rtl="0" eaLnBrk="1" fontAlgn="base" hangingPunct="1">
              <a:spcBef>
                <a:spcPct val="20000"/>
              </a:spcBef>
              <a:spcAft>
                <a:spcPct val="0"/>
              </a:spcAft>
              <a:buClr>
                <a:schemeClr val="accent2">
                  <a:lumMod val="50000"/>
                </a:schemeClr>
              </a:buClr>
              <a:buFont typeface="Wingdings 2" panose="05020102010507070707" pitchFamily="18" charset="2"/>
              <a:buChar char=""/>
              <a:defRPr sz="2000" kern="1200">
                <a:solidFill>
                  <a:schemeClr val="accent2">
                    <a:lumMod val="50000"/>
                  </a:schemeClr>
                </a:solidFill>
                <a:latin typeface="+mn-lt"/>
                <a:ea typeface="+mn-ea"/>
                <a:cs typeface="+mn-cs"/>
              </a:defRPr>
            </a:lvl4pPr>
            <a:lvl5pPr marL="2057400" indent="-228600" algn="l" rtl="0" eaLnBrk="1" fontAlgn="base" hangingPunct="1">
              <a:spcBef>
                <a:spcPct val="20000"/>
              </a:spcBef>
              <a:spcAft>
                <a:spcPct val="0"/>
              </a:spcAft>
              <a:buClr>
                <a:schemeClr val="accent2">
                  <a:lumMod val="50000"/>
                </a:schemeClr>
              </a:buClr>
              <a:buFont typeface="Wingdings 2" panose="05020102010507070707" pitchFamily="18" charset="2"/>
              <a:buChar char=""/>
              <a:defRPr sz="18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16 February 2017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44600" y="1981200"/>
            <a:ext cx="6769100" cy="304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noChangeAspect="1"/>
          </p:cNvSpPr>
          <p:nvPr>
            <p:ph type="sldNum" sz="quarter" idx="12"/>
          </p:nvPr>
        </p:nvSpPr>
        <p:spPr>
          <a:xfrm>
            <a:off x="8686800" y="6400800"/>
            <a:ext cx="278892" cy="278892"/>
          </a:xfrm>
          <a:prstGeom prst="ellipse">
            <a:avLst/>
          </a:prstGeom>
          <a:solidFill>
            <a:schemeClr val="accent1">
              <a:lumMod val="50000"/>
            </a:schemeClr>
          </a:solidFill>
        </p:spPr>
        <p:txBody>
          <a:bodyPr anchor="ctr" anchorCtr="0"/>
          <a:lstStyle>
            <a:lvl1pPr algn="ctr">
              <a:defRPr sz="1200" b="1">
                <a:solidFill>
                  <a:schemeClr val="bg1"/>
                </a:solidFill>
              </a:defRPr>
            </a:lvl1pPr>
          </a:lstStyle>
          <a:p>
            <a:fld id="{D7C5D169-BD29-4F8A-8F6A-7478E6F2D93F}" type="slidenum">
              <a:rPr lang="en-GB" smtClean="0"/>
              <a:pPr/>
              <a:t>‹#›</a:t>
            </a:fld>
            <a:endParaRPr lang="en-GB" dirty="0"/>
          </a:p>
        </p:txBody>
      </p:sp>
      <p:sp>
        <p:nvSpPr>
          <p:cNvPr id="5" name="Footer Placeholder 2"/>
          <p:cNvSpPr>
            <a:spLocks noGrp="1"/>
          </p:cNvSpPr>
          <p:nvPr>
            <p:ph type="ftr" sz="quarter" idx="10"/>
          </p:nvPr>
        </p:nvSpPr>
        <p:spPr>
          <a:xfrm>
            <a:off x="2391576" y="6596390"/>
            <a:ext cx="4475148" cy="261610"/>
          </a:xfrm>
          <a:prstGeom prst="rect">
            <a:avLst/>
          </a:prstGeom>
        </p:spPr>
        <p:txBody>
          <a:bodyPr wrap="square" anchor="ctr" anchorCtr="0">
            <a:spAutoFit/>
          </a:bodyPr>
          <a:lstStyle>
            <a:lvl1pPr algn="ctr" eaLnBrk="1" latinLnBrk="0" hangingPunct="1">
              <a:defRPr kumimoji="0" sz="1100" b="1">
                <a:solidFill>
                  <a:schemeClr val="accent2">
                    <a:lumMod val="50000"/>
                  </a:schemeClr>
                </a:solidFill>
              </a:defRPr>
            </a:lvl1pPr>
          </a:lstStyle>
          <a:p>
            <a:r>
              <a:rPr lang="en-GB" smtClean="0"/>
              <a:t>Web: www.ppda.go.ug; Email: info@ppda.go.ug</a:t>
            </a:r>
            <a:endParaRPr lang="en-GB" dirty="0"/>
          </a:p>
        </p:txBody>
      </p:sp>
    </p:spTree>
    <p:extLst>
      <p:ext uri="{BB962C8B-B14F-4D97-AF65-F5344CB8AC3E}">
        <p14:creationId xmlns:p14="http://schemas.microsoft.com/office/powerpoint/2010/main" val="329982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1688974"/>
            <a:ext cx="1800225"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625349"/>
            <a:ext cx="5248275" cy="477545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noChangeAspect="1"/>
          </p:cNvSpPr>
          <p:nvPr>
            <p:ph type="sldNum" sz="quarter" idx="12"/>
          </p:nvPr>
        </p:nvSpPr>
        <p:spPr>
          <a:xfrm>
            <a:off x="8686800" y="6400800"/>
            <a:ext cx="278892" cy="278892"/>
          </a:xfrm>
          <a:prstGeom prst="ellipse">
            <a:avLst/>
          </a:prstGeom>
          <a:solidFill>
            <a:schemeClr val="accent1">
              <a:lumMod val="50000"/>
            </a:schemeClr>
          </a:solidFill>
        </p:spPr>
        <p:txBody>
          <a:bodyPr anchor="ctr" anchorCtr="0"/>
          <a:lstStyle>
            <a:lvl1pPr algn="ctr">
              <a:defRPr sz="1150" b="1">
                <a:solidFill>
                  <a:schemeClr val="bg1"/>
                </a:solidFill>
              </a:defRPr>
            </a:lvl1pPr>
          </a:lstStyle>
          <a:p>
            <a:fld id="{D7C5D169-BD29-4F8A-8F6A-7478E6F2D93F}" type="slidenum">
              <a:rPr lang="en-GB" smtClean="0"/>
              <a:pPr/>
              <a:t>‹#›</a:t>
            </a:fld>
            <a:endParaRPr lang="en-GB" dirty="0"/>
          </a:p>
        </p:txBody>
      </p:sp>
      <p:sp>
        <p:nvSpPr>
          <p:cNvPr id="5" name="Footer Placeholder 2"/>
          <p:cNvSpPr>
            <a:spLocks noGrp="1"/>
          </p:cNvSpPr>
          <p:nvPr>
            <p:ph type="ftr" sz="quarter" idx="10"/>
          </p:nvPr>
        </p:nvSpPr>
        <p:spPr>
          <a:xfrm>
            <a:off x="2391576" y="6596390"/>
            <a:ext cx="4475148" cy="261610"/>
          </a:xfrm>
          <a:prstGeom prst="rect">
            <a:avLst/>
          </a:prstGeom>
        </p:spPr>
        <p:txBody>
          <a:bodyPr wrap="square" anchor="ctr" anchorCtr="0">
            <a:spAutoFit/>
          </a:bodyPr>
          <a:lstStyle>
            <a:lvl1pPr algn="ctr" eaLnBrk="1" latinLnBrk="0" hangingPunct="1">
              <a:defRPr kumimoji="0" sz="1100" b="1">
                <a:solidFill>
                  <a:schemeClr val="accent2">
                    <a:lumMod val="50000"/>
                  </a:schemeClr>
                </a:solidFill>
              </a:defRPr>
            </a:lvl1pPr>
          </a:lstStyle>
          <a:p>
            <a:r>
              <a:rPr lang="en-GB" smtClean="0"/>
              <a:t>Web: www.ppda.go.ug; Email: info@ppda.go.ug</a:t>
            </a:r>
            <a:endParaRPr lang="en-GB" dirty="0"/>
          </a:p>
        </p:txBody>
      </p:sp>
      <p:sp>
        <p:nvSpPr>
          <p:cNvPr id="6" name="Title 1"/>
          <p:cNvSpPr txBox="1">
            <a:spLocks/>
          </p:cNvSpPr>
          <p:nvPr userDrawn="1"/>
        </p:nvSpPr>
        <p:spPr bwMode="auto">
          <a:xfrm>
            <a:off x="1691776" y="355600"/>
            <a:ext cx="6553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accent2">
                    <a:lumMod val="50000"/>
                  </a:schemeClr>
                </a:solidFill>
                <a:latin typeface="+mj-lt"/>
                <a:ea typeface="+mj-ea"/>
                <a:cs typeface="+mj-cs"/>
              </a:defRPr>
            </a:lvl1pPr>
            <a:lvl2pPr algn="l" rtl="0" eaLnBrk="1" fontAlgn="base" hangingPunct="1">
              <a:spcBef>
                <a:spcPct val="0"/>
              </a:spcBef>
              <a:spcAft>
                <a:spcPct val="0"/>
              </a:spcAft>
              <a:defRPr sz="3600">
                <a:solidFill>
                  <a:schemeClr val="bg2"/>
                </a:solidFill>
                <a:latin typeface="Arial" panose="020B0604020202020204" pitchFamily="34" charset="0"/>
              </a:defRPr>
            </a:lvl2pPr>
            <a:lvl3pPr algn="l" rtl="0" eaLnBrk="1" fontAlgn="base" hangingPunct="1">
              <a:spcBef>
                <a:spcPct val="0"/>
              </a:spcBef>
              <a:spcAft>
                <a:spcPct val="0"/>
              </a:spcAft>
              <a:defRPr sz="3600">
                <a:solidFill>
                  <a:schemeClr val="bg2"/>
                </a:solidFill>
                <a:latin typeface="Arial" panose="020B0604020202020204" pitchFamily="34" charset="0"/>
              </a:defRPr>
            </a:lvl3pPr>
            <a:lvl4pPr algn="l" rtl="0" eaLnBrk="1" fontAlgn="base" hangingPunct="1">
              <a:spcBef>
                <a:spcPct val="0"/>
              </a:spcBef>
              <a:spcAft>
                <a:spcPct val="0"/>
              </a:spcAft>
              <a:defRPr sz="3600">
                <a:solidFill>
                  <a:schemeClr val="bg2"/>
                </a:solidFill>
                <a:latin typeface="Arial" panose="020B0604020202020204" pitchFamily="34" charset="0"/>
              </a:defRPr>
            </a:lvl4pPr>
            <a:lvl5pPr algn="l" rtl="0" eaLnBrk="1" fontAlgn="base" hangingPunct="1">
              <a:spcBef>
                <a:spcPct val="0"/>
              </a:spcBef>
              <a:spcAft>
                <a:spcPct val="0"/>
              </a:spcAft>
              <a:defRPr sz="3600">
                <a:solidFill>
                  <a:schemeClr val="bg2"/>
                </a:solidFill>
                <a:latin typeface="Arial" panose="020B0604020202020204" pitchFamily="34" charset="0"/>
              </a:defRPr>
            </a:lvl5pPr>
            <a:lvl6pPr marL="457200" algn="l" rtl="0" eaLnBrk="1" fontAlgn="base" hangingPunct="1">
              <a:spcBef>
                <a:spcPct val="0"/>
              </a:spcBef>
              <a:spcAft>
                <a:spcPct val="0"/>
              </a:spcAft>
              <a:defRPr sz="3600">
                <a:solidFill>
                  <a:schemeClr val="bg2"/>
                </a:solidFill>
                <a:latin typeface="Arial" panose="020B0604020202020204" pitchFamily="34" charset="0"/>
              </a:defRPr>
            </a:lvl6pPr>
            <a:lvl7pPr marL="914400" algn="l" rtl="0" eaLnBrk="1" fontAlgn="base" hangingPunct="1">
              <a:spcBef>
                <a:spcPct val="0"/>
              </a:spcBef>
              <a:spcAft>
                <a:spcPct val="0"/>
              </a:spcAft>
              <a:defRPr sz="3600">
                <a:solidFill>
                  <a:schemeClr val="bg2"/>
                </a:solidFill>
                <a:latin typeface="Arial" panose="020B0604020202020204" pitchFamily="34" charset="0"/>
              </a:defRPr>
            </a:lvl7pPr>
            <a:lvl8pPr marL="1371600" algn="l" rtl="0" eaLnBrk="1" fontAlgn="base" hangingPunct="1">
              <a:spcBef>
                <a:spcPct val="0"/>
              </a:spcBef>
              <a:spcAft>
                <a:spcPct val="0"/>
              </a:spcAft>
              <a:defRPr sz="3600">
                <a:solidFill>
                  <a:schemeClr val="bg2"/>
                </a:solidFill>
                <a:latin typeface="Arial" panose="020B0604020202020204" pitchFamily="34" charset="0"/>
              </a:defRPr>
            </a:lvl8pPr>
            <a:lvl9pPr marL="1828800" algn="l" rtl="0" eaLnBrk="1" fontAlgn="base" hangingPunct="1">
              <a:spcBef>
                <a:spcPct val="0"/>
              </a:spcBef>
              <a:spcAft>
                <a:spcPct val="0"/>
              </a:spcAft>
              <a:defRPr sz="3600">
                <a:solidFill>
                  <a:schemeClr val="bg2"/>
                </a:solidFill>
                <a:latin typeface="Arial" panose="020B0604020202020204" pitchFamily="34" charset="0"/>
              </a:defRPr>
            </a:lvl9pPr>
          </a:lstStyle>
          <a:p>
            <a:r>
              <a:rPr lang="en-US" smtClean="0"/>
              <a:t>Click to edit Master title style</a:t>
            </a:r>
            <a:endParaRPr lang="en-US" dirty="0"/>
          </a:p>
        </p:txBody>
      </p:sp>
    </p:spTree>
    <p:extLst>
      <p:ext uri="{BB962C8B-B14F-4D97-AF65-F5344CB8AC3E}">
        <p14:creationId xmlns:p14="http://schemas.microsoft.com/office/powerpoint/2010/main" val="340891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981200"/>
            <a:ext cx="7200900" cy="432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5"/>
          <p:cNvSpPr>
            <a:spLocks noGrp="1" noChangeAspect="1"/>
          </p:cNvSpPr>
          <p:nvPr>
            <p:ph type="sldNum" sz="quarter" idx="12"/>
          </p:nvPr>
        </p:nvSpPr>
        <p:spPr>
          <a:xfrm>
            <a:off x="8686791" y="6400791"/>
            <a:ext cx="335005" cy="335005"/>
          </a:xfrm>
          <a:prstGeom prst="ellipse">
            <a:avLst/>
          </a:prstGeom>
          <a:solidFill>
            <a:schemeClr val="accent1">
              <a:lumMod val="50000"/>
            </a:schemeClr>
          </a:solidFill>
        </p:spPr>
        <p:txBody>
          <a:bodyPr anchor="ctr" anchorCtr="0"/>
          <a:lstStyle>
            <a:lvl1pPr algn="ctr">
              <a:defRPr sz="1150" b="1">
                <a:solidFill>
                  <a:schemeClr val="bg1"/>
                </a:solidFill>
              </a:defRPr>
            </a:lvl1pPr>
          </a:lstStyle>
          <a:p>
            <a:fld id="{D7C5D169-BD29-4F8A-8F6A-7478E6F2D93F}" type="slidenum">
              <a:rPr lang="en-GB" smtClean="0"/>
              <a:pPr/>
              <a:t>‹#›</a:t>
            </a:fld>
            <a:endParaRPr lang="en-GB" dirty="0"/>
          </a:p>
        </p:txBody>
      </p:sp>
      <p:sp>
        <p:nvSpPr>
          <p:cNvPr id="4" name="Footer Placeholder 2"/>
          <p:cNvSpPr>
            <a:spLocks noGrp="1"/>
          </p:cNvSpPr>
          <p:nvPr>
            <p:ph type="ftr" sz="quarter" idx="10"/>
          </p:nvPr>
        </p:nvSpPr>
        <p:spPr>
          <a:xfrm>
            <a:off x="2391576" y="6525803"/>
            <a:ext cx="4475148" cy="307777"/>
          </a:xfrm>
          <a:prstGeom prst="rect">
            <a:avLst/>
          </a:prstGeom>
        </p:spPr>
        <p:txBody>
          <a:bodyPr wrap="square" anchor="ctr" anchorCtr="0">
            <a:spAutoFit/>
          </a:bodyPr>
          <a:lstStyle>
            <a:lvl1pPr algn="ctr" eaLnBrk="1" latinLnBrk="0" hangingPunct="1">
              <a:defRPr kumimoji="0" sz="1400" b="1">
                <a:solidFill>
                  <a:schemeClr val="accent2">
                    <a:lumMod val="50000"/>
                  </a:schemeClr>
                </a:solidFill>
              </a:defRPr>
            </a:lvl1pPr>
          </a:lstStyle>
          <a:p>
            <a:r>
              <a:rPr lang="en-GB" smtClean="0"/>
              <a:t>Web: www.ppda.go.ug; Email: info@ppda.go.ug</a:t>
            </a:r>
            <a:endParaRPr lang="en-GB" dirty="0"/>
          </a:p>
        </p:txBody>
      </p:sp>
      <p:sp>
        <p:nvSpPr>
          <p:cNvPr id="5" name="Title 1"/>
          <p:cNvSpPr>
            <a:spLocks noGrp="1"/>
          </p:cNvSpPr>
          <p:nvPr>
            <p:ph type="title" idx="13"/>
          </p:nvPr>
        </p:nvSpPr>
        <p:spPr>
          <a:xfrm>
            <a:off x="1691776" y="355600"/>
            <a:ext cx="6553200" cy="508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5816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553200" cy="508000"/>
          </a:xfrm>
        </p:spPr>
        <p:txBody>
          <a:bodyPr/>
          <a:lstStyle/>
          <a:p>
            <a:r>
              <a:rPr lang="en-US" smtClean="0"/>
              <a:t>Click to edit Master title style</a:t>
            </a:r>
            <a:endParaRPr lang="en-US"/>
          </a:p>
        </p:txBody>
      </p:sp>
      <p:sp>
        <p:nvSpPr>
          <p:cNvPr id="3" name="Content Placeholder 2"/>
          <p:cNvSpPr>
            <a:spLocks noGrp="1"/>
          </p:cNvSpPr>
          <p:nvPr>
            <p:ph idx="1"/>
          </p:nvPr>
        </p:nvSpPr>
        <p:spPr>
          <a:xfrm>
            <a:off x="1205706" y="2286000"/>
            <a:ext cx="6884987" cy="3382586"/>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marL="1947863" indent="-292100">
              <a:defRPr>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2"/>
          <p:cNvSpPr>
            <a:spLocks noGrp="1"/>
          </p:cNvSpPr>
          <p:nvPr>
            <p:ph type="ftr" sz="quarter" idx="3"/>
          </p:nvPr>
        </p:nvSpPr>
        <p:spPr>
          <a:xfrm>
            <a:off x="2438400" y="6574795"/>
            <a:ext cx="4419600" cy="261610"/>
          </a:xfrm>
          <a:prstGeom prst="rect">
            <a:avLst/>
          </a:prstGeom>
        </p:spPr>
        <p:txBody>
          <a:bodyPr wrap="square" anchor="ctr" anchorCtr="0">
            <a:spAutoFit/>
          </a:bodyPr>
          <a:lstStyle>
            <a:lvl1pPr algn="ctr" eaLnBrk="1" latinLnBrk="0" hangingPunct="1">
              <a:defRPr kumimoji="0" sz="1100" b="1">
                <a:solidFill>
                  <a:schemeClr val="accent2">
                    <a:lumMod val="50000"/>
                  </a:schemeClr>
                </a:solidFill>
              </a:defRPr>
            </a:lvl1pPr>
          </a:lstStyle>
          <a:p>
            <a:r>
              <a:rPr lang="en-GB" smtClean="0"/>
              <a:t>Web: www.ppda.go.ug; Email: info@ppda.go.ug</a:t>
            </a:r>
            <a:endParaRPr lang="en-GB" dirty="0"/>
          </a:p>
        </p:txBody>
      </p:sp>
      <p:sp>
        <p:nvSpPr>
          <p:cNvPr id="7" name="Slide Number Placeholder 5"/>
          <p:cNvSpPr>
            <a:spLocks noGrp="1" noChangeAspect="1"/>
          </p:cNvSpPr>
          <p:nvPr>
            <p:ph type="sldNum" sz="quarter" idx="12"/>
          </p:nvPr>
        </p:nvSpPr>
        <p:spPr>
          <a:xfrm>
            <a:off x="8686793" y="6400793"/>
            <a:ext cx="320726" cy="320726"/>
          </a:xfrm>
          <a:prstGeom prst="ellipse">
            <a:avLst/>
          </a:prstGeom>
          <a:solidFill>
            <a:schemeClr val="accent1">
              <a:lumMod val="50000"/>
            </a:schemeClr>
          </a:solidFill>
        </p:spPr>
        <p:txBody>
          <a:bodyPr anchor="ctr" anchorCtr="0"/>
          <a:lstStyle>
            <a:lvl1pPr algn="ctr">
              <a:defRPr sz="1150" b="1">
                <a:solidFill>
                  <a:schemeClr val="bg1"/>
                </a:solidFill>
              </a:defRPr>
            </a:lvl1pPr>
          </a:lstStyle>
          <a:p>
            <a:fld id="{D7C5D169-BD29-4F8A-8F6A-7478E6F2D93F}" type="slidenum">
              <a:rPr lang="en-GB" smtClean="0"/>
              <a:pPr/>
              <a:t>‹#›</a:t>
            </a:fld>
            <a:endParaRPr lang="en-GB" dirty="0"/>
          </a:p>
        </p:txBody>
      </p:sp>
    </p:spTree>
    <p:extLst>
      <p:ext uri="{BB962C8B-B14F-4D97-AF65-F5344CB8AC3E}">
        <p14:creationId xmlns:p14="http://schemas.microsoft.com/office/powerpoint/2010/main" val="249151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679280" cy="609601"/>
          </a:xfrm>
        </p:spPr>
        <p:txBody>
          <a:bodyPr anchor="b"/>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919493" y="2514600"/>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Slide Number Placeholder 5"/>
          <p:cNvSpPr>
            <a:spLocks noGrp="1" noChangeAspect="1"/>
          </p:cNvSpPr>
          <p:nvPr>
            <p:ph type="sldNum" sz="quarter" idx="12"/>
          </p:nvPr>
        </p:nvSpPr>
        <p:spPr>
          <a:xfrm>
            <a:off x="8686800" y="6400800"/>
            <a:ext cx="278892" cy="278892"/>
          </a:xfrm>
          <a:prstGeom prst="ellipse">
            <a:avLst/>
          </a:prstGeom>
          <a:solidFill>
            <a:schemeClr val="accent1">
              <a:lumMod val="50000"/>
            </a:schemeClr>
          </a:solidFill>
        </p:spPr>
        <p:txBody>
          <a:bodyPr anchor="ctr" anchorCtr="0"/>
          <a:lstStyle>
            <a:lvl1pPr algn="ctr">
              <a:defRPr sz="1200" b="1">
                <a:solidFill>
                  <a:schemeClr val="bg1"/>
                </a:solidFill>
              </a:defRPr>
            </a:lvl1pPr>
          </a:lstStyle>
          <a:p>
            <a:fld id="{D7C5D169-BD29-4F8A-8F6A-7478E6F2D93F}" type="slidenum">
              <a:rPr lang="en-GB" smtClean="0"/>
              <a:pPr/>
              <a:t>‹#›</a:t>
            </a:fld>
            <a:endParaRPr lang="en-GB" dirty="0"/>
          </a:p>
        </p:txBody>
      </p:sp>
      <p:sp>
        <p:nvSpPr>
          <p:cNvPr id="5" name="Footer Placeholder 2"/>
          <p:cNvSpPr>
            <a:spLocks noGrp="1"/>
          </p:cNvSpPr>
          <p:nvPr>
            <p:ph type="ftr" sz="quarter" idx="3"/>
          </p:nvPr>
        </p:nvSpPr>
        <p:spPr>
          <a:xfrm>
            <a:off x="2362200" y="6548887"/>
            <a:ext cx="4703748" cy="261610"/>
          </a:xfrm>
          <a:prstGeom prst="rect">
            <a:avLst/>
          </a:prstGeom>
        </p:spPr>
        <p:txBody>
          <a:bodyPr wrap="square" anchor="ctr" anchorCtr="0">
            <a:spAutoFit/>
          </a:bodyPr>
          <a:lstStyle>
            <a:lvl1pPr algn="ctr" eaLnBrk="1" latinLnBrk="0" hangingPunct="1">
              <a:defRPr kumimoji="0" sz="1100" b="1">
                <a:solidFill>
                  <a:schemeClr val="accent2">
                    <a:lumMod val="50000"/>
                  </a:schemeClr>
                </a:solidFill>
              </a:defRPr>
            </a:lvl1pPr>
          </a:lstStyle>
          <a:p>
            <a:r>
              <a:rPr lang="en-GB" smtClean="0"/>
              <a:t>Web: www.ppda.go.ug; Email: info@ppda.go.ug</a:t>
            </a:r>
            <a:endParaRPr lang="en-GB" dirty="0"/>
          </a:p>
        </p:txBody>
      </p:sp>
    </p:spTree>
    <p:extLst>
      <p:ext uri="{BB962C8B-B14F-4D97-AF65-F5344CB8AC3E}">
        <p14:creationId xmlns:p14="http://schemas.microsoft.com/office/powerpoint/2010/main" val="59251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564" y="1672762"/>
            <a:ext cx="3524250" cy="4078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2758" y="1664741"/>
            <a:ext cx="3524250" cy="4266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3"/>
          </p:nvPr>
        </p:nvSpPr>
        <p:spPr>
          <a:xfrm>
            <a:off x="2402689" y="6596390"/>
            <a:ext cx="4475148" cy="261610"/>
          </a:xfrm>
          <a:prstGeom prst="rect">
            <a:avLst/>
          </a:prstGeom>
        </p:spPr>
        <p:txBody>
          <a:bodyPr wrap="square" anchor="ctr" anchorCtr="0">
            <a:spAutoFit/>
          </a:bodyPr>
          <a:lstStyle>
            <a:lvl1pPr algn="ctr" eaLnBrk="1" latinLnBrk="0" hangingPunct="1">
              <a:defRPr kumimoji="0" sz="1100" b="1">
                <a:solidFill>
                  <a:schemeClr val="accent2">
                    <a:lumMod val="50000"/>
                  </a:schemeClr>
                </a:solidFill>
              </a:defRPr>
            </a:lvl1pPr>
          </a:lstStyle>
          <a:p>
            <a:r>
              <a:rPr lang="en-GB" smtClean="0"/>
              <a:t>Web: www.ppda.go.ug; Email: info@ppda.go.ug</a:t>
            </a:r>
            <a:endParaRPr lang="en-GB" dirty="0"/>
          </a:p>
        </p:txBody>
      </p:sp>
      <p:sp>
        <p:nvSpPr>
          <p:cNvPr id="6" name="Slide Number Placeholder 5"/>
          <p:cNvSpPr>
            <a:spLocks noGrp="1" noChangeAspect="1"/>
          </p:cNvSpPr>
          <p:nvPr>
            <p:ph type="sldNum" sz="quarter" idx="12"/>
          </p:nvPr>
        </p:nvSpPr>
        <p:spPr>
          <a:xfrm>
            <a:off x="8686800" y="6400800"/>
            <a:ext cx="278892" cy="278892"/>
          </a:xfrm>
          <a:prstGeom prst="ellipse">
            <a:avLst/>
          </a:prstGeom>
          <a:solidFill>
            <a:schemeClr val="accent1">
              <a:lumMod val="50000"/>
            </a:schemeClr>
          </a:solidFill>
        </p:spPr>
        <p:txBody>
          <a:bodyPr anchor="ctr" anchorCtr="0"/>
          <a:lstStyle>
            <a:lvl1pPr algn="ctr">
              <a:defRPr sz="1200" b="1">
                <a:solidFill>
                  <a:schemeClr val="bg1"/>
                </a:solidFill>
              </a:defRPr>
            </a:lvl1pPr>
          </a:lstStyle>
          <a:p>
            <a:fld id="{D7C5D169-BD29-4F8A-8F6A-7478E6F2D93F}" type="slidenum">
              <a:rPr lang="en-GB" smtClean="0"/>
              <a:pPr/>
              <a:t>‹#›</a:t>
            </a:fld>
            <a:endParaRPr lang="en-GB" dirty="0"/>
          </a:p>
        </p:txBody>
      </p:sp>
    </p:spTree>
    <p:extLst>
      <p:ext uri="{BB962C8B-B14F-4D97-AF65-F5344CB8AC3E}">
        <p14:creationId xmlns:p14="http://schemas.microsoft.com/office/powerpoint/2010/main" val="28257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399"/>
            <a:ext cx="6390774" cy="90257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p:cNvSpPr>
            <a:spLocks noGrp="1"/>
          </p:cNvSpPr>
          <p:nvPr>
            <p:ph type="ftr" sz="quarter" idx="10"/>
          </p:nvPr>
        </p:nvSpPr>
        <p:spPr>
          <a:xfrm>
            <a:off x="2391576" y="6596390"/>
            <a:ext cx="4475148" cy="261610"/>
          </a:xfrm>
          <a:prstGeom prst="rect">
            <a:avLst/>
          </a:prstGeom>
        </p:spPr>
        <p:txBody>
          <a:bodyPr wrap="square" anchor="ctr" anchorCtr="0">
            <a:spAutoFit/>
          </a:bodyPr>
          <a:lstStyle>
            <a:lvl1pPr algn="ctr" eaLnBrk="1" latinLnBrk="0" hangingPunct="1">
              <a:defRPr kumimoji="0" sz="1100" b="1">
                <a:solidFill>
                  <a:schemeClr val="accent2">
                    <a:lumMod val="50000"/>
                  </a:schemeClr>
                </a:solidFill>
              </a:defRPr>
            </a:lvl1pPr>
          </a:lstStyle>
          <a:p>
            <a:r>
              <a:rPr lang="en-GB" smtClean="0"/>
              <a:t>Web: www.ppda.go.ug; Email: info@ppda.go.ug</a:t>
            </a:r>
            <a:endParaRPr lang="en-GB" dirty="0"/>
          </a:p>
        </p:txBody>
      </p:sp>
      <p:sp>
        <p:nvSpPr>
          <p:cNvPr id="8" name="Slide Number Placeholder 5"/>
          <p:cNvSpPr>
            <a:spLocks noGrp="1" noChangeAspect="1"/>
          </p:cNvSpPr>
          <p:nvPr>
            <p:ph type="sldNum" sz="quarter" idx="12"/>
          </p:nvPr>
        </p:nvSpPr>
        <p:spPr>
          <a:xfrm>
            <a:off x="8686800" y="6400800"/>
            <a:ext cx="278892" cy="278892"/>
          </a:xfrm>
          <a:prstGeom prst="ellipse">
            <a:avLst/>
          </a:prstGeom>
          <a:solidFill>
            <a:schemeClr val="accent1">
              <a:lumMod val="50000"/>
            </a:schemeClr>
          </a:solidFill>
        </p:spPr>
        <p:txBody>
          <a:bodyPr anchor="ctr" anchorCtr="0"/>
          <a:lstStyle>
            <a:lvl1pPr algn="ctr">
              <a:defRPr sz="1200" b="1">
                <a:solidFill>
                  <a:schemeClr val="bg1"/>
                </a:solidFill>
              </a:defRPr>
            </a:lvl1pPr>
          </a:lstStyle>
          <a:p>
            <a:fld id="{D7C5D169-BD29-4F8A-8F6A-7478E6F2D93F}" type="slidenum">
              <a:rPr lang="en-GB" smtClean="0"/>
              <a:pPr/>
              <a:t>‹#›</a:t>
            </a:fld>
            <a:endParaRPr lang="en-GB" dirty="0"/>
          </a:p>
        </p:txBody>
      </p:sp>
    </p:spTree>
    <p:extLst>
      <p:ext uri="{BB962C8B-B14F-4D97-AF65-F5344CB8AC3E}">
        <p14:creationId xmlns:p14="http://schemas.microsoft.com/office/powerpoint/2010/main" val="159049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noChangeAspect="1"/>
          </p:cNvSpPr>
          <p:nvPr>
            <p:ph type="sldNum" sz="quarter" idx="12"/>
          </p:nvPr>
        </p:nvSpPr>
        <p:spPr>
          <a:xfrm>
            <a:off x="8686800" y="6400800"/>
            <a:ext cx="278892" cy="278892"/>
          </a:xfrm>
          <a:prstGeom prst="ellipse">
            <a:avLst/>
          </a:prstGeom>
          <a:solidFill>
            <a:schemeClr val="accent1">
              <a:lumMod val="50000"/>
            </a:schemeClr>
          </a:solidFill>
        </p:spPr>
        <p:txBody>
          <a:bodyPr anchor="ctr" anchorCtr="0"/>
          <a:lstStyle>
            <a:lvl1pPr algn="ctr">
              <a:defRPr sz="1200" b="1"/>
            </a:lvl1pPr>
          </a:lstStyle>
          <a:p>
            <a:fld id="{D7C5D169-BD29-4F8A-8F6A-7478E6F2D93F}" type="slidenum">
              <a:rPr lang="en-GB" smtClean="0"/>
              <a:pPr/>
              <a:t>‹#›</a:t>
            </a:fld>
            <a:endParaRPr lang="en-GB" dirty="0"/>
          </a:p>
        </p:txBody>
      </p:sp>
      <p:sp>
        <p:nvSpPr>
          <p:cNvPr id="4" name="Footer Placeholder 2"/>
          <p:cNvSpPr>
            <a:spLocks noGrp="1"/>
          </p:cNvSpPr>
          <p:nvPr>
            <p:ph type="ftr" sz="quarter" idx="10"/>
          </p:nvPr>
        </p:nvSpPr>
        <p:spPr>
          <a:xfrm>
            <a:off x="2391576" y="6596390"/>
            <a:ext cx="4475148" cy="261610"/>
          </a:xfrm>
          <a:prstGeom prst="rect">
            <a:avLst/>
          </a:prstGeom>
        </p:spPr>
        <p:txBody>
          <a:bodyPr wrap="square" anchor="ctr" anchorCtr="0">
            <a:spAutoFit/>
          </a:bodyPr>
          <a:lstStyle>
            <a:lvl1pPr algn="ctr" eaLnBrk="1" latinLnBrk="0" hangingPunct="1">
              <a:defRPr kumimoji="0" sz="1100" b="1">
                <a:solidFill>
                  <a:schemeClr val="accent2">
                    <a:lumMod val="50000"/>
                  </a:schemeClr>
                </a:solidFill>
              </a:defRPr>
            </a:lvl1pPr>
          </a:lstStyle>
          <a:p>
            <a:r>
              <a:rPr lang="en-GB" smtClean="0"/>
              <a:t>Web: www.ppda.go.ug; Email: info@ppda.go.ug</a:t>
            </a:r>
            <a:endParaRPr lang="en-GB" dirty="0"/>
          </a:p>
        </p:txBody>
      </p:sp>
    </p:spTree>
    <p:extLst>
      <p:ext uri="{BB962C8B-B14F-4D97-AF65-F5344CB8AC3E}">
        <p14:creationId xmlns:p14="http://schemas.microsoft.com/office/powerpoint/2010/main" val="204943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2438400" y="6596390"/>
            <a:ext cx="4398948" cy="261610"/>
          </a:xfrm>
          <a:prstGeom prst="rect">
            <a:avLst/>
          </a:prstGeom>
        </p:spPr>
        <p:txBody>
          <a:bodyPr wrap="square" anchor="ctr" anchorCtr="0">
            <a:spAutoFit/>
          </a:bodyPr>
          <a:lstStyle>
            <a:lvl1pPr algn="ctr" eaLnBrk="1" latinLnBrk="0" hangingPunct="1">
              <a:defRPr kumimoji="0" sz="1100" b="1">
                <a:solidFill>
                  <a:schemeClr val="accent2">
                    <a:lumMod val="50000"/>
                  </a:schemeClr>
                </a:solidFill>
              </a:defRPr>
            </a:lvl1pPr>
          </a:lstStyle>
          <a:p>
            <a:r>
              <a:rPr lang="en-GB" smtClean="0"/>
              <a:t>Web: www.ppda.go.ug; Email: info@ppda.go.ug</a:t>
            </a:r>
            <a:endParaRPr lang="en-GB" dirty="0"/>
          </a:p>
        </p:txBody>
      </p:sp>
      <p:sp>
        <p:nvSpPr>
          <p:cNvPr id="3" name="Slide Number Placeholder 5"/>
          <p:cNvSpPr>
            <a:spLocks noGrp="1" noChangeAspect="1"/>
          </p:cNvSpPr>
          <p:nvPr>
            <p:ph type="sldNum" sz="quarter" idx="12"/>
          </p:nvPr>
        </p:nvSpPr>
        <p:spPr>
          <a:xfrm>
            <a:off x="8686800" y="6400800"/>
            <a:ext cx="278892" cy="278892"/>
          </a:xfrm>
          <a:prstGeom prst="ellipse">
            <a:avLst/>
          </a:prstGeom>
          <a:solidFill>
            <a:schemeClr val="accent1">
              <a:lumMod val="50000"/>
            </a:schemeClr>
          </a:solidFill>
        </p:spPr>
        <p:txBody>
          <a:bodyPr anchor="ctr" anchorCtr="0"/>
          <a:lstStyle>
            <a:lvl1pPr algn="ctr">
              <a:defRPr sz="1200" b="1">
                <a:solidFill>
                  <a:schemeClr val="bg1"/>
                </a:solidFill>
              </a:defRPr>
            </a:lvl1pPr>
          </a:lstStyle>
          <a:p>
            <a:fld id="{D7C5D169-BD29-4F8A-8F6A-7478E6F2D93F}" type="slidenum">
              <a:rPr lang="en-GB" smtClean="0"/>
              <a:pPr/>
              <a:t>‹#›</a:t>
            </a:fld>
            <a:endParaRPr lang="en-GB" dirty="0"/>
          </a:p>
        </p:txBody>
      </p:sp>
      <p:sp>
        <p:nvSpPr>
          <p:cNvPr id="5" name="Title 1"/>
          <p:cNvSpPr>
            <a:spLocks noGrp="1"/>
          </p:cNvSpPr>
          <p:nvPr>
            <p:ph type="title"/>
          </p:nvPr>
        </p:nvSpPr>
        <p:spPr>
          <a:xfrm>
            <a:off x="1691776" y="355600"/>
            <a:ext cx="6553200" cy="508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2481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559" y="1524900"/>
            <a:ext cx="3201253"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055209" y="152717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8559" y="3505200"/>
            <a:ext cx="3201254" cy="2895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5"/>
          <p:cNvSpPr>
            <a:spLocks noGrp="1" noChangeAspect="1"/>
          </p:cNvSpPr>
          <p:nvPr>
            <p:ph type="sldNum" sz="quarter" idx="12"/>
          </p:nvPr>
        </p:nvSpPr>
        <p:spPr>
          <a:xfrm>
            <a:off x="8686800" y="6400800"/>
            <a:ext cx="278892" cy="278892"/>
          </a:xfrm>
          <a:prstGeom prst="ellipse">
            <a:avLst/>
          </a:prstGeom>
          <a:solidFill>
            <a:schemeClr val="accent1">
              <a:lumMod val="50000"/>
            </a:schemeClr>
          </a:solidFill>
        </p:spPr>
        <p:txBody>
          <a:bodyPr anchor="ctr" anchorCtr="0"/>
          <a:lstStyle>
            <a:lvl1pPr algn="ctr">
              <a:defRPr sz="1200" b="1"/>
            </a:lvl1pPr>
          </a:lstStyle>
          <a:p>
            <a:fld id="{D7C5D169-BD29-4F8A-8F6A-7478E6F2D93F}" type="slidenum">
              <a:rPr lang="en-GB" smtClean="0"/>
              <a:pPr/>
              <a:t>‹#›</a:t>
            </a:fld>
            <a:endParaRPr lang="en-GB" dirty="0"/>
          </a:p>
        </p:txBody>
      </p:sp>
      <p:sp>
        <p:nvSpPr>
          <p:cNvPr id="6" name="Footer Placeholder 2"/>
          <p:cNvSpPr>
            <a:spLocks noGrp="1"/>
          </p:cNvSpPr>
          <p:nvPr>
            <p:ph type="ftr" sz="quarter" idx="10"/>
          </p:nvPr>
        </p:nvSpPr>
        <p:spPr>
          <a:xfrm>
            <a:off x="2391576" y="6596390"/>
            <a:ext cx="4475148" cy="261610"/>
          </a:xfrm>
          <a:prstGeom prst="rect">
            <a:avLst/>
          </a:prstGeom>
        </p:spPr>
        <p:txBody>
          <a:bodyPr wrap="square" anchor="ctr" anchorCtr="0">
            <a:spAutoFit/>
          </a:bodyPr>
          <a:lstStyle>
            <a:lvl1pPr algn="ctr" eaLnBrk="1" latinLnBrk="0" hangingPunct="1">
              <a:defRPr kumimoji="0" sz="1100" b="1">
                <a:solidFill>
                  <a:schemeClr val="accent2">
                    <a:lumMod val="50000"/>
                  </a:schemeClr>
                </a:solidFill>
              </a:defRPr>
            </a:lvl1pPr>
          </a:lstStyle>
          <a:p>
            <a:r>
              <a:rPr lang="en-GB" smtClean="0"/>
              <a:t>Web: www.ppda.go.ug; Email: info@ppda.go.ug</a:t>
            </a:r>
            <a:endParaRPr lang="en-GB" dirty="0"/>
          </a:p>
        </p:txBody>
      </p:sp>
      <p:sp>
        <p:nvSpPr>
          <p:cNvPr id="7" name="Title 1"/>
          <p:cNvSpPr txBox="1">
            <a:spLocks/>
          </p:cNvSpPr>
          <p:nvPr userDrawn="1"/>
        </p:nvSpPr>
        <p:spPr bwMode="auto">
          <a:xfrm>
            <a:off x="1691776" y="355600"/>
            <a:ext cx="6553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accent2">
                    <a:lumMod val="50000"/>
                  </a:schemeClr>
                </a:solidFill>
                <a:latin typeface="+mj-lt"/>
                <a:ea typeface="+mj-ea"/>
                <a:cs typeface="+mj-cs"/>
              </a:defRPr>
            </a:lvl1pPr>
            <a:lvl2pPr algn="l" rtl="0" eaLnBrk="1" fontAlgn="base" hangingPunct="1">
              <a:spcBef>
                <a:spcPct val="0"/>
              </a:spcBef>
              <a:spcAft>
                <a:spcPct val="0"/>
              </a:spcAft>
              <a:defRPr sz="3600">
                <a:solidFill>
                  <a:schemeClr val="bg2"/>
                </a:solidFill>
                <a:latin typeface="Arial" panose="020B0604020202020204" pitchFamily="34" charset="0"/>
              </a:defRPr>
            </a:lvl2pPr>
            <a:lvl3pPr algn="l" rtl="0" eaLnBrk="1" fontAlgn="base" hangingPunct="1">
              <a:spcBef>
                <a:spcPct val="0"/>
              </a:spcBef>
              <a:spcAft>
                <a:spcPct val="0"/>
              </a:spcAft>
              <a:defRPr sz="3600">
                <a:solidFill>
                  <a:schemeClr val="bg2"/>
                </a:solidFill>
                <a:latin typeface="Arial" panose="020B0604020202020204" pitchFamily="34" charset="0"/>
              </a:defRPr>
            </a:lvl3pPr>
            <a:lvl4pPr algn="l" rtl="0" eaLnBrk="1" fontAlgn="base" hangingPunct="1">
              <a:spcBef>
                <a:spcPct val="0"/>
              </a:spcBef>
              <a:spcAft>
                <a:spcPct val="0"/>
              </a:spcAft>
              <a:defRPr sz="3600">
                <a:solidFill>
                  <a:schemeClr val="bg2"/>
                </a:solidFill>
                <a:latin typeface="Arial" panose="020B0604020202020204" pitchFamily="34" charset="0"/>
              </a:defRPr>
            </a:lvl4pPr>
            <a:lvl5pPr algn="l" rtl="0" eaLnBrk="1" fontAlgn="base" hangingPunct="1">
              <a:spcBef>
                <a:spcPct val="0"/>
              </a:spcBef>
              <a:spcAft>
                <a:spcPct val="0"/>
              </a:spcAft>
              <a:defRPr sz="3600">
                <a:solidFill>
                  <a:schemeClr val="bg2"/>
                </a:solidFill>
                <a:latin typeface="Arial" panose="020B0604020202020204" pitchFamily="34" charset="0"/>
              </a:defRPr>
            </a:lvl5pPr>
            <a:lvl6pPr marL="457200" algn="l" rtl="0" eaLnBrk="1" fontAlgn="base" hangingPunct="1">
              <a:spcBef>
                <a:spcPct val="0"/>
              </a:spcBef>
              <a:spcAft>
                <a:spcPct val="0"/>
              </a:spcAft>
              <a:defRPr sz="3600">
                <a:solidFill>
                  <a:schemeClr val="bg2"/>
                </a:solidFill>
                <a:latin typeface="Arial" panose="020B0604020202020204" pitchFamily="34" charset="0"/>
              </a:defRPr>
            </a:lvl6pPr>
            <a:lvl7pPr marL="914400" algn="l" rtl="0" eaLnBrk="1" fontAlgn="base" hangingPunct="1">
              <a:spcBef>
                <a:spcPct val="0"/>
              </a:spcBef>
              <a:spcAft>
                <a:spcPct val="0"/>
              </a:spcAft>
              <a:defRPr sz="3600">
                <a:solidFill>
                  <a:schemeClr val="bg2"/>
                </a:solidFill>
                <a:latin typeface="Arial" panose="020B0604020202020204" pitchFamily="34" charset="0"/>
              </a:defRPr>
            </a:lvl7pPr>
            <a:lvl8pPr marL="1371600" algn="l" rtl="0" eaLnBrk="1" fontAlgn="base" hangingPunct="1">
              <a:spcBef>
                <a:spcPct val="0"/>
              </a:spcBef>
              <a:spcAft>
                <a:spcPct val="0"/>
              </a:spcAft>
              <a:defRPr sz="3600">
                <a:solidFill>
                  <a:schemeClr val="bg2"/>
                </a:solidFill>
                <a:latin typeface="Arial" panose="020B0604020202020204" pitchFamily="34" charset="0"/>
              </a:defRPr>
            </a:lvl8pPr>
            <a:lvl9pPr marL="1828800" algn="l" rtl="0" eaLnBrk="1" fontAlgn="base" hangingPunct="1">
              <a:spcBef>
                <a:spcPct val="0"/>
              </a:spcBef>
              <a:spcAft>
                <a:spcPct val="0"/>
              </a:spcAft>
              <a:defRPr sz="3600">
                <a:solidFill>
                  <a:schemeClr val="bg2"/>
                </a:solidFill>
                <a:latin typeface="Arial" panose="020B0604020202020204" pitchFamily="34" charset="0"/>
              </a:defRPr>
            </a:lvl9pPr>
          </a:lstStyle>
          <a:p>
            <a:r>
              <a:rPr lang="en-US" smtClean="0"/>
              <a:t>Click to edit Master title style</a:t>
            </a:r>
            <a:endParaRPr lang="en-US" dirty="0"/>
          </a:p>
        </p:txBody>
      </p:sp>
    </p:spTree>
    <p:extLst>
      <p:ext uri="{BB962C8B-B14F-4D97-AF65-F5344CB8AC3E}">
        <p14:creationId xmlns:p14="http://schemas.microsoft.com/office/powerpoint/2010/main" val="151027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5" y="1569210"/>
            <a:ext cx="2949575" cy="1510489"/>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057650" y="1934958"/>
            <a:ext cx="4629150" cy="39340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6" y="3254817"/>
            <a:ext cx="2949575" cy="31459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Slide Number Placeholder 5"/>
          <p:cNvSpPr>
            <a:spLocks noGrp="1" noChangeAspect="1"/>
          </p:cNvSpPr>
          <p:nvPr>
            <p:ph type="sldNum" sz="quarter" idx="12"/>
          </p:nvPr>
        </p:nvSpPr>
        <p:spPr>
          <a:xfrm>
            <a:off x="8686800" y="6400800"/>
            <a:ext cx="278892" cy="278892"/>
          </a:xfrm>
          <a:prstGeom prst="ellipse">
            <a:avLst/>
          </a:prstGeom>
          <a:solidFill>
            <a:schemeClr val="accent1">
              <a:lumMod val="50000"/>
            </a:schemeClr>
          </a:solidFill>
        </p:spPr>
        <p:txBody>
          <a:bodyPr anchor="ctr" anchorCtr="0"/>
          <a:lstStyle>
            <a:lvl1pPr algn="ctr">
              <a:defRPr sz="1200" b="1">
                <a:solidFill>
                  <a:schemeClr val="bg1"/>
                </a:solidFill>
              </a:defRPr>
            </a:lvl1pPr>
          </a:lstStyle>
          <a:p>
            <a:fld id="{D7C5D169-BD29-4F8A-8F6A-7478E6F2D93F}" type="slidenum">
              <a:rPr lang="en-GB" smtClean="0"/>
              <a:pPr/>
              <a:t>‹#›</a:t>
            </a:fld>
            <a:endParaRPr lang="en-GB" dirty="0"/>
          </a:p>
        </p:txBody>
      </p:sp>
      <p:sp>
        <p:nvSpPr>
          <p:cNvPr id="6" name="Footer Placeholder 2"/>
          <p:cNvSpPr>
            <a:spLocks noGrp="1"/>
          </p:cNvSpPr>
          <p:nvPr>
            <p:ph type="ftr" sz="quarter" idx="10"/>
          </p:nvPr>
        </p:nvSpPr>
        <p:spPr>
          <a:xfrm>
            <a:off x="2391576" y="6596390"/>
            <a:ext cx="4475148" cy="261610"/>
          </a:xfrm>
          <a:prstGeom prst="rect">
            <a:avLst/>
          </a:prstGeom>
        </p:spPr>
        <p:txBody>
          <a:bodyPr wrap="square" anchor="ctr" anchorCtr="0">
            <a:spAutoFit/>
          </a:bodyPr>
          <a:lstStyle>
            <a:lvl1pPr algn="ctr" eaLnBrk="1" latinLnBrk="0" hangingPunct="1">
              <a:defRPr kumimoji="0" sz="1100" b="1">
                <a:solidFill>
                  <a:schemeClr val="accent2">
                    <a:lumMod val="50000"/>
                  </a:schemeClr>
                </a:solidFill>
              </a:defRPr>
            </a:lvl1pPr>
          </a:lstStyle>
          <a:p>
            <a:r>
              <a:rPr lang="en-GB" smtClean="0"/>
              <a:t>Web: www.ppda.go.ug; Email: info@ppda.go.ug</a:t>
            </a:r>
            <a:endParaRPr lang="en-GB" dirty="0"/>
          </a:p>
        </p:txBody>
      </p:sp>
      <p:sp>
        <p:nvSpPr>
          <p:cNvPr id="7" name="Title 1"/>
          <p:cNvSpPr txBox="1">
            <a:spLocks/>
          </p:cNvSpPr>
          <p:nvPr userDrawn="1"/>
        </p:nvSpPr>
        <p:spPr bwMode="auto">
          <a:xfrm>
            <a:off x="1691776" y="355600"/>
            <a:ext cx="6553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accent2">
                    <a:lumMod val="50000"/>
                  </a:schemeClr>
                </a:solidFill>
                <a:latin typeface="+mj-lt"/>
                <a:ea typeface="+mj-ea"/>
                <a:cs typeface="+mj-cs"/>
              </a:defRPr>
            </a:lvl1pPr>
            <a:lvl2pPr algn="l" rtl="0" eaLnBrk="1" fontAlgn="base" hangingPunct="1">
              <a:spcBef>
                <a:spcPct val="0"/>
              </a:spcBef>
              <a:spcAft>
                <a:spcPct val="0"/>
              </a:spcAft>
              <a:defRPr sz="3600">
                <a:solidFill>
                  <a:schemeClr val="bg2"/>
                </a:solidFill>
                <a:latin typeface="Arial" panose="020B0604020202020204" pitchFamily="34" charset="0"/>
              </a:defRPr>
            </a:lvl2pPr>
            <a:lvl3pPr algn="l" rtl="0" eaLnBrk="1" fontAlgn="base" hangingPunct="1">
              <a:spcBef>
                <a:spcPct val="0"/>
              </a:spcBef>
              <a:spcAft>
                <a:spcPct val="0"/>
              </a:spcAft>
              <a:defRPr sz="3600">
                <a:solidFill>
                  <a:schemeClr val="bg2"/>
                </a:solidFill>
                <a:latin typeface="Arial" panose="020B0604020202020204" pitchFamily="34" charset="0"/>
              </a:defRPr>
            </a:lvl3pPr>
            <a:lvl4pPr algn="l" rtl="0" eaLnBrk="1" fontAlgn="base" hangingPunct="1">
              <a:spcBef>
                <a:spcPct val="0"/>
              </a:spcBef>
              <a:spcAft>
                <a:spcPct val="0"/>
              </a:spcAft>
              <a:defRPr sz="3600">
                <a:solidFill>
                  <a:schemeClr val="bg2"/>
                </a:solidFill>
                <a:latin typeface="Arial" panose="020B0604020202020204" pitchFamily="34" charset="0"/>
              </a:defRPr>
            </a:lvl4pPr>
            <a:lvl5pPr algn="l" rtl="0" eaLnBrk="1" fontAlgn="base" hangingPunct="1">
              <a:spcBef>
                <a:spcPct val="0"/>
              </a:spcBef>
              <a:spcAft>
                <a:spcPct val="0"/>
              </a:spcAft>
              <a:defRPr sz="3600">
                <a:solidFill>
                  <a:schemeClr val="bg2"/>
                </a:solidFill>
                <a:latin typeface="Arial" panose="020B0604020202020204" pitchFamily="34" charset="0"/>
              </a:defRPr>
            </a:lvl5pPr>
            <a:lvl6pPr marL="457200" algn="l" rtl="0" eaLnBrk="1" fontAlgn="base" hangingPunct="1">
              <a:spcBef>
                <a:spcPct val="0"/>
              </a:spcBef>
              <a:spcAft>
                <a:spcPct val="0"/>
              </a:spcAft>
              <a:defRPr sz="3600">
                <a:solidFill>
                  <a:schemeClr val="bg2"/>
                </a:solidFill>
                <a:latin typeface="Arial" panose="020B0604020202020204" pitchFamily="34" charset="0"/>
              </a:defRPr>
            </a:lvl6pPr>
            <a:lvl7pPr marL="914400" algn="l" rtl="0" eaLnBrk="1" fontAlgn="base" hangingPunct="1">
              <a:spcBef>
                <a:spcPct val="0"/>
              </a:spcBef>
              <a:spcAft>
                <a:spcPct val="0"/>
              </a:spcAft>
              <a:defRPr sz="3600">
                <a:solidFill>
                  <a:schemeClr val="bg2"/>
                </a:solidFill>
                <a:latin typeface="Arial" panose="020B0604020202020204" pitchFamily="34" charset="0"/>
              </a:defRPr>
            </a:lvl7pPr>
            <a:lvl8pPr marL="1371600" algn="l" rtl="0" eaLnBrk="1" fontAlgn="base" hangingPunct="1">
              <a:spcBef>
                <a:spcPct val="0"/>
              </a:spcBef>
              <a:spcAft>
                <a:spcPct val="0"/>
              </a:spcAft>
              <a:defRPr sz="3600">
                <a:solidFill>
                  <a:schemeClr val="bg2"/>
                </a:solidFill>
                <a:latin typeface="Arial" panose="020B0604020202020204" pitchFamily="34" charset="0"/>
              </a:defRPr>
            </a:lvl8pPr>
            <a:lvl9pPr marL="1828800" algn="l" rtl="0" eaLnBrk="1" fontAlgn="base" hangingPunct="1">
              <a:spcBef>
                <a:spcPct val="0"/>
              </a:spcBef>
              <a:spcAft>
                <a:spcPct val="0"/>
              </a:spcAft>
              <a:defRPr sz="3600">
                <a:solidFill>
                  <a:schemeClr val="bg2"/>
                </a:solidFill>
                <a:latin typeface="Arial" panose="020B0604020202020204" pitchFamily="34" charset="0"/>
              </a:defRPr>
            </a:lvl9pPr>
          </a:lstStyle>
          <a:p>
            <a:r>
              <a:rPr lang="en-US" smtClean="0"/>
              <a:t>Click to edit Master title style</a:t>
            </a:r>
            <a:endParaRPr lang="en-US" dirty="0"/>
          </a:p>
        </p:txBody>
      </p:sp>
    </p:spTree>
    <p:extLst>
      <p:ext uri="{BB962C8B-B14F-4D97-AF65-F5344CB8AC3E}">
        <p14:creationId xmlns:p14="http://schemas.microsoft.com/office/powerpoint/2010/main" val="205836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4489" y="-125286"/>
            <a:ext cx="9172978" cy="143213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098" name="Rectangle 2"/>
          <p:cNvSpPr>
            <a:spLocks noGrp="1" noChangeArrowheads="1"/>
          </p:cNvSpPr>
          <p:nvPr>
            <p:ph type="title"/>
          </p:nvPr>
        </p:nvSpPr>
        <p:spPr bwMode="auto">
          <a:xfrm>
            <a:off x="1691776" y="355600"/>
            <a:ext cx="6553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ru-RU" dirty="0" smtClean="0"/>
          </a:p>
        </p:txBody>
      </p:sp>
      <p:sp>
        <p:nvSpPr>
          <p:cNvPr id="260099" name="Rectangle 3"/>
          <p:cNvSpPr>
            <a:spLocks noGrp="1" noChangeArrowheads="1"/>
          </p:cNvSpPr>
          <p:nvPr>
            <p:ph type="body" idx="1"/>
          </p:nvPr>
        </p:nvSpPr>
        <p:spPr bwMode="auto">
          <a:xfrm>
            <a:off x="1116013" y="2286000"/>
            <a:ext cx="67691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smtClean="0"/>
          </a:p>
        </p:txBody>
      </p:sp>
      <p:pic>
        <p:nvPicPr>
          <p:cNvPr id="4" name="Picture 3"/>
          <p:cNvPicPr preferRelativeResize="0">
            <a:picLocks/>
          </p:cNvPicPr>
          <p:nvPr userDrawn="1"/>
        </p:nvPicPr>
        <p:blipFill>
          <a:blip r:embed="rId15">
            <a:extLst>
              <a:ext uri="{28A0092B-C50C-407E-A947-70E740481C1C}">
                <a14:useLocalDpi xmlns:a14="http://schemas.microsoft.com/office/drawing/2010/main" val="0"/>
              </a:ext>
            </a:extLst>
          </a:blip>
          <a:stretch>
            <a:fillRect/>
          </a:stretch>
        </p:blipFill>
        <p:spPr>
          <a:xfrm>
            <a:off x="0" y="1180101"/>
            <a:ext cx="9144000" cy="91866"/>
          </a:xfrm>
          <a:prstGeom prst="rect">
            <a:avLst/>
          </a:prstGeom>
        </p:spPr>
      </p:pic>
      <p:pic>
        <p:nvPicPr>
          <p:cNvPr id="5" name="Picture 4"/>
          <p:cNvPicPr preferRelativeResize="0">
            <a:picLocks/>
          </p:cNvPicPr>
          <p:nvPr userDrawn="1"/>
        </p:nvPicPr>
        <p:blipFill>
          <a:blip r:embed="rId15">
            <a:extLst>
              <a:ext uri="{28A0092B-C50C-407E-A947-70E740481C1C}">
                <a14:useLocalDpi xmlns:a14="http://schemas.microsoft.com/office/drawing/2010/main" val="0"/>
              </a:ext>
            </a:extLst>
          </a:blip>
          <a:stretch>
            <a:fillRect/>
          </a:stretch>
        </p:blipFill>
        <p:spPr>
          <a:xfrm>
            <a:off x="0" y="1267312"/>
            <a:ext cx="9144000" cy="91866"/>
          </a:xfrm>
          <a:prstGeom prst="rect">
            <a:avLst/>
          </a:prstGeom>
        </p:spPr>
      </p:pic>
      <p:pic>
        <p:nvPicPr>
          <p:cNvPr id="6" name="Picture 5"/>
          <p:cNvPicPr>
            <a:picLocks noChangeAspect="1"/>
          </p:cNvPicPr>
          <p:nvPr userDrawn="1"/>
        </p:nvPicPr>
        <p:blipFill rotWithShape="1">
          <a:blip r:embed="rId16" cstate="print">
            <a:extLst>
              <a:ext uri="{28A0092B-C50C-407E-A947-70E740481C1C}">
                <a14:useLocalDpi xmlns:a14="http://schemas.microsoft.com/office/drawing/2010/main" val="0"/>
              </a:ext>
            </a:extLst>
          </a:blip>
          <a:srcRect l="7718" t="5848" r="7002" b="6838"/>
          <a:stretch/>
        </p:blipFill>
        <p:spPr>
          <a:xfrm>
            <a:off x="4364053" y="1066800"/>
            <a:ext cx="415894" cy="425813"/>
          </a:xfrm>
          <a:prstGeom prst="ellipse">
            <a:avLst/>
          </a:prstGeom>
        </p:spPr>
      </p:pic>
      <p:sp>
        <p:nvSpPr>
          <p:cNvPr id="7" name="Slide Number Placeholder 5"/>
          <p:cNvSpPr>
            <a:spLocks noGrp="1" noChangeAspect="1"/>
          </p:cNvSpPr>
          <p:nvPr>
            <p:ph type="sldNum" sz="quarter" idx="4"/>
          </p:nvPr>
        </p:nvSpPr>
        <p:spPr>
          <a:xfrm>
            <a:off x="8686786" y="6400786"/>
            <a:ext cx="362560" cy="362560"/>
          </a:xfrm>
          <a:prstGeom prst="ellipse">
            <a:avLst/>
          </a:prstGeom>
          <a:solidFill>
            <a:schemeClr val="accent1">
              <a:lumMod val="50000"/>
            </a:schemeClr>
          </a:solidFill>
        </p:spPr>
        <p:txBody>
          <a:bodyPr lIns="27432" tIns="27432" rIns="27432" bIns="27432" anchor="ctr" anchorCtr="0"/>
          <a:lstStyle>
            <a:lvl1pPr algn="ctr">
              <a:defRPr sz="1200" b="1">
                <a:solidFill>
                  <a:schemeClr val="bg1"/>
                </a:solidFill>
              </a:defRPr>
            </a:lvl1pPr>
          </a:lstStyle>
          <a:p>
            <a:fld id="{D7C5D169-BD29-4F8A-8F6A-7478E6F2D93F}" type="slidenum">
              <a:rPr lang="en-GB" smtClean="0"/>
              <a:pPr/>
              <a:t>‹#›</a:t>
            </a:fld>
            <a:endParaRPr lang="en-GB" dirty="0"/>
          </a:p>
        </p:txBody>
      </p:sp>
      <p:sp>
        <p:nvSpPr>
          <p:cNvPr id="8" name="Footer Placeholder 2"/>
          <p:cNvSpPr>
            <a:spLocks noGrp="1"/>
          </p:cNvSpPr>
          <p:nvPr>
            <p:ph type="ftr" sz="quarter" idx="3"/>
          </p:nvPr>
        </p:nvSpPr>
        <p:spPr>
          <a:xfrm>
            <a:off x="2391576" y="6548886"/>
            <a:ext cx="4475148" cy="261610"/>
          </a:xfrm>
          <a:prstGeom prst="rect">
            <a:avLst/>
          </a:prstGeom>
        </p:spPr>
        <p:txBody>
          <a:bodyPr wrap="square" anchor="ctr" anchorCtr="0">
            <a:spAutoFit/>
          </a:bodyPr>
          <a:lstStyle>
            <a:lvl1pPr algn="ctr" eaLnBrk="1" latinLnBrk="0" hangingPunct="1">
              <a:defRPr kumimoji="0" sz="1100" b="1">
                <a:solidFill>
                  <a:schemeClr val="accent2">
                    <a:lumMod val="50000"/>
                  </a:schemeClr>
                </a:solidFill>
              </a:defRPr>
            </a:lvl1pPr>
          </a:lstStyle>
          <a:p>
            <a:r>
              <a:rPr lang="en-GB" dirty="0" smtClean="0"/>
              <a:t>Web: www.ppda.go.ug; Email: info@ppda.go.ug</a:t>
            </a:r>
            <a:endParaRPr lang="en-GB" dirty="0"/>
          </a:p>
        </p:txBody>
      </p:sp>
      <p:pic>
        <p:nvPicPr>
          <p:cNvPr id="10" name="Picture 0" descr="PPDA Logo.tif"/>
          <p:cNvPicPr>
            <a:picLocks noChangeAspect="1" noChangeArrowheads="1"/>
          </p:cNvPicPr>
          <p:nvPr userDrawn="1"/>
        </p:nvPicPr>
        <p:blipFill>
          <a:blip r:embed="rId17">
            <a:clrChange>
              <a:clrFrom>
                <a:srgbClr val="FFFFFE"/>
              </a:clrFrom>
              <a:clrTo>
                <a:srgbClr val="FFFFFE">
                  <a:alpha val="0"/>
                </a:srgbClr>
              </a:clrTo>
            </a:clrChange>
            <a:extLst>
              <a:ext uri="{28A0092B-C50C-407E-A947-70E740481C1C}">
                <a14:useLocalDpi xmlns:a14="http://schemas.microsoft.com/office/drawing/2010/main" val="0"/>
              </a:ext>
            </a:extLst>
          </a:blip>
          <a:srcRect b="13333"/>
          <a:stretch>
            <a:fillRect/>
          </a:stretch>
        </p:blipFill>
        <p:spPr bwMode="auto">
          <a:xfrm>
            <a:off x="-457196" y="214266"/>
            <a:ext cx="2499929" cy="75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18" cstate="print">
            <a:clrChange>
              <a:clrFrom>
                <a:srgbClr val="FFFEFB"/>
              </a:clrFrom>
              <a:clrTo>
                <a:srgbClr val="FFFEFB">
                  <a:alpha val="0"/>
                </a:srgbClr>
              </a:clrTo>
            </a:clrChange>
            <a:extLst>
              <a:ext uri="{28A0092B-C50C-407E-A947-70E740481C1C}">
                <a14:useLocalDpi xmlns:a14="http://schemas.microsoft.com/office/drawing/2010/main" val="0"/>
              </a:ext>
            </a:extLst>
          </a:blip>
          <a:stretch>
            <a:fillRect/>
          </a:stretch>
        </p:blipFill>
        <p:spPr>
          <a:xfrm>
            <a:off x="7950166" y="-8446"/>
            <a:ext cx="1117634" cy="1151446"/>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p:txStyles>
    <p:titleStyle>
      <a:lvl1pPr algn="l" rtl="0" eaLnBrk="1" fontAlgn="base" hangingPunct="1">
        <a:spcBef>
          <a:spcPct val="0"/>
        </a:spcBef>
        <a:spcAft>
          <a:spcPct val="0"/>
        </a:spcAft>
        <a:defRPr sz="3600" kern="1200">
          <a:solidFill>
            <a:schemeClr val="accent2">
              <a:lumMod val="50000"/>
            </a:schemeClr>
          </a:solidFill>
          <a:latin typeface="+mj-lt"/>
          <a:ea typeface="+mj-ea"/>
          <a:cs typeface="+mj-cs"/>
        </a:defRPr>
      </a:lvl1pPr>
      <a:lvl2pPr algn="l" rtl="0" eaLnBrk="1" fontAlgn="base" hangingPunct="1">
        <a:spcBef>
          <a:spcPct val="0"/>
        </a:spcBef>
        <a:spcAft>
          <a:spcPct val="0"/>
        </a:spcAft>
        <a:defRPr sz="3600">
          <a:solidFill>
            <a:schemeClr val="bg2"/>
          </a:solidFill>
          <a:latin typeface="Arial" panose="020B0604020202020204" pitchFamily="34" charset="0"/>
        </a:defRPr>
      </a:lvl2pPr>
      <a:lvl3pPr algn="l" rtl="0" eaLnBrk="1" fontAlgn="base" hangingPunct="1">
        <a:spcBef>
          <a:spcPct val="0"/>
        </a:spcBef>
        <a:spcAft>
          <a:spcPct val="0"/>
        </a:spcAft>
        <a:defRPr sz="3600">
          <a:solidFill>
            <a:schemeClr val="bg2"/>
          </a:solidFill>
          <a:latin typeface="Arial" panose="020B0604020202020204" pitchFamily="34" charset="0"/>
        </a:defRPr>
      </a:lvl3pPr>
      <a:lvl4pPr algn="l" rtl="0" eaLnBrk="1" fontAlgn="base" hangingPunct="1">
        <a:spcBef>
          <a:spcPct val="0"/>
        </a:spcBef>
        <a:spcAft>
          <a:spcPct val="0"/>
        </a:spcAft>
        <a:defRPr sz="3600">
          <a:solidFill>
            <a:schemeClr val="bg2"/>
          </a:solidFill>
          <a:latin typeface="Arial" panose="020B0604020202020204" pitchFamily="34" charset="0"/>
        </a:defRPr>
      </a:lvl4pPr>
      <a:lvl5pPr algn="l" rtl="0" eaLnBrk="1" fontAlgn="base" hangingPunct="1">
        <a:spcBef>
          <a:spcPct val="0"/>
        </a:spcBef>
        <a:spcAft>
          <a:spcPct val="0"/>
        </a:spcAft>
        <a:defRPr sz="3600">
          <a:solidFill>
            <a:schemeClr val="bg2"/>
          </a:solidFill>
          <a:latin typeface="Arial" panose="020B0604020202020204" pitchFamily="34" charset="0"/>
        </a:defRPr>
      </a:lvl5pPr>
      <a:lvl6pPr marL="457200" algn="l" rtl="0" eaLnBrk="1" fontAlgn="base" hangingPunct="1">
        <a:spcBef>
          <a:spcPct val="0"/>
        </a:spcBef>
        <a:spcAft>
          <a:spcPct val="0"/>
        </a:spcAft>
        <a:defRPr sz="3600">
          <a:solidFill>
            <a:schemeClr val="bg2"/>
          </a:solidFill>
          <a:latin typeface="Arial" panose="020B0604020202020204" pitchFamily="34" charset="0"/>
        </a:defRPr>
      </a:lvl6pPr>
      <a:lvl7pPr marL="914400" algn="l" rtl="0" eaLnBrk="1" fontAlgn="base" hangingPunct="1">
        <a:spcBef>
          <a:spcPct val="0"/>
        </a:spcBef>
        <a:spcAft>
          <a:spcPct val="0"/>
        </a:spcAft>
        <a:defRPr sz="3600">
          <a:solidFill>
            <a:schemeClr val="bg2"/>
          </a:solidFill>
          <a:latin typeface="Arial" panose="020B0604020202020204" pitchFamily="34" charset="0"/>
        </a:defRPr>
      </a:lvl7pPr>
      <a:lvl8pPr marL="1371600" algn="l" rtl="0" eaLnBrk="1" fontAlgn="base" hangingPunct="1">
        <a:spcBef>
          <a:spcPct val="0"/>
        </a:spcBef>
        <a:spcAft>
          <a:spcPct val="0"/>
        </a:spcAft>
        <a:defRPr sz="3600">
          <a:solidFill>
            <a:schemeClr val="bg2"/>
          </a:solidFill>
          <a:latin typeface="Arial" panose="020B0604020202020204" pitchFamily="34" charset="0"/>
        </a:defRPr>
      </a:lvl8pPr>
      <a:lvl9pPr marL="1828800" algn="l" rtl="0" eaLnBrk="1" fontAlgn="base" hangingPunct="1">
        <a:spcBef>
          <a:spcPct val="0"/>
        </a:spcBef>
        <a:spcAft>
          <a:spcPct val="0"/>
        </a:spcAft>
        <a:defRPr sz="3600">
          <a:solidFill>
            <a:schemeClr val="bg2"/>
          </a:solidFill>
          <a:latin typeface="Arial" panose="020B0604020202020204" pitchFamily="34" charset="0"/>
        </a:defRPr>
      </a:lvl9pPr>
    </p:titleStyle>
    <p:bodyStyle>
      <a:lvl1pPr marL="463550" indent="-463550" algn="l" rtl="0" eaLnBrk="1" fontAlgn="base" hangingPunct="1">
        <a:spcBef>
          <a:spcPct val="20000"/>
        </a:spcBef>
        <a:spcAft>
          <a:spcPct val="0"/>
        </a:spcAft>
        <a:buClr>
          <a:schemeClr val="accent2">
            <a:lumMod val="50000"/>
          </a:schemeClr>
        </a:buClr>
        <a:buFont typeface="Wingdings" panose="05000000000000000000" pitchFamily="2" charset="2"/>
        <a:buChar char="v"/>
        <a:defRPr sz="2800" kern="1200">
          <a:solidFill>
            <a:schemeClr val="accent2">
              <a:lumMod val="50000"/>
            </a:schemeClr>
          </a:solidFill>
          <a:latin typeface="+mn-lt"/>
          <a:ea typeface="+mn-ea"/>
          <a:cs typeface="+mn-cs"/>
        </a:defRPr>
      </a:lvl1pPr>
      <a:lvl2pPr marL="914400" indent="-450850" algn="l" rtl="0" eaLnBrk="1" fontAlgn="base" hangingPunct="1">
        <a:spcBef>
          <a:spcPct val="20000"/>
        </a:spcBef>
        <a:spcAft>
          <a:spcPct val="0"/>
        </a:spcAft>
        <a:buClr>
          <a:schemeClr val="accent2">
            <a:lumMod val="50000"/>
          </a:schemeClr>
        </a:buClr>
        <a:buFont typeface="Wingdings 2" panose="05020102010507070707" pitchFamily="18" charset="2"/>
        <a:buChar char=""/>
        <a:defRPr sz="2400" b="1" kern="1200">
          <a:solidFill>
            <a:schemeClr val="accent2">
              <a:lumMod val="50000"/>
            </a:schemeClr>
          </a:solidFill>
          <a:latin typeface="+mn-lt"/>
          <a:ea typeface="+mn-ea"/>
          <a:cs typeface="+mn-cs"/>
        </a:defRPr>
      </a:lvl2pPr>
      <a:lvl3pPr marL="1143000" indent="-228600" algn="l" rtl="0" eaLnBrk="1" fontAlgn="base" hangingPunct="1">
        <a:spcBef>
          <a:spcPct val="20000"/>
        </a:spcBef>
        <a:spcAft>
          <a:spcPct val="0"/>
        </a:spcAft>
        <a:buClr>
          <a:schemeClr val="accent2">
            <a:lumMod val="50000"/>
          </a:schemeClr>
        </a:buClr>
        <a:buFont typeface="Wingdings 2" panose="05020102010507070707" pitchFamily="18" charset="2"/>
        <a:buChar char=""/>
        <a:defRPr sz="2200" kern="1200">
          <a:solidFill>
            <a:schemeClr val="accent2">
              <a:lumMod val="50000"/>
            </a:schemeClr>
          </a:solidFill>
          <a:latin typeface="+mn-lt"/>
          <a:ea typeface="+mn-ea"/>
          <a:cs typeface="+mn-cs"/>
        </a:defRPr>
      </a:lvl3pPr>
      <a:lvl4pPr marL="1655763" indent="-396875" algn="l" rtl="0" eaLnBrk="1" fontAlgn="base" hangingPunct="1">
        <a:spcBef>
          <a:spcPct val="20000"/>
        </a:spcBef>
        <a:spcAft>
          <a:spcPct val="0"/>
        </a:spcAft>
        <a:buClr>
          <a:schemeClr val="accent2">
            <a:lumMod val="50000"/>
          </a:schemeClr>
        </a:buClr>
        <a:buFont typeface="Wingdings 2" panose="05020102010507070707" pitchFamily="18" charset="2"/>
        <a:buChar char=""/>
        <a:defRPr sz="2000" kern="1200">
          <a:solidFill>
            <a:schemeClr val="accent2">
              <a:lumMod val="50000"/>
            </a:schemeClr>
          </a:solidFill>
          <a:latin typeface="+mn-lt"/>
          <a:ea typeface="+mn-ea"/>
          <a:cs typeface="+mn-cs"/>
        </a:defRPr>
      </a:lvl4pPr>
      <a:lvl5pPr marL="2057400" indent="-228600" algn="l" rtl="0" eaLnBrk="1" fontAlgn="base" hangingPunct="1">
        <a:spcBef>
          <a:spcPct val="20000"/>
        </a:spcBef>
        <a:spcAft>
          <a:spcPct val="0"/>
        </a:spcAft>
        <a:buClr>
          <a:schemeClr val="accent2">
            <a:lumMod val="50000"/>
          </a:schemeClr>
        </a:buClr>
        <a:buFont typeface="Wingdings 2" panose="05020102010507070707" pitchFamily="18" charset="2"/>
        <a:buChar char=""/>
        <a:defRPr sz="18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848600" cy="1569660"/>
          </a:xfrm>
        </p:spPr>
        <p:txBody>
          <a:bodyPr/>
          <a:lstStyle/>
          <a:p>
            <a:r>
              <a:rPr lang="en-GB" altLang="en-US" dirty="0" smtClean="0"/>
              <a:t>CONSULTATIVE WORKSHOPS ON LOCAL GOVERNMENT BUDGET FRAMEWORK PAPER</a:t>
            </a:r>
            <a:endParaRPr lang="en-US" dirty="0"/>
          </a:p>
        </p:txBody>
      </p:sp>
      <p:sp>
        <p:nvSpPr>
          <p:cNvPr id="3" name="Subtitle 2"/>
          <p:cNvSpPr>
            <a:spLocks noGrp="1"/>
          </p:cNvSpPr>
          <p:nvPr>
            <p:ph type="subTitle" idx="1"/>
          </p:nvPr>
        </p:nvSpPr>
        <p:spPr>
          <a:xfrm>
            <a:off x="1143000" y="3886200"/>
            <a:ext cx="6629400" cy="2366802"/>
          </a:xfrm>
        </p:spPr>
        <p:txBody>
          <a:bodyPr/>
          <a:lstStyle/>
          <a:p>
            <a:pPr fontAlgn="auto">
              <a:lnSpc>
                <a:spcPct val="170000"/>
              </a:lnSpc>
              <a:spcAft>
                <a:spcPts val="0"/>
              </a:spcAft>
              <a:defRPr/>
            </a:pPr>
            <a:r>
              <a:rPr lang="en-GB" sz="1800" dirty="0" smtClean="0">
                <a:latin typeface="Times New Roman" pitchFamily="18" charset="0"/>
                <a:cs typeface="Times New Roman" pitchFamily="18" charset="0"/>
              </a:rPr>
              <a:t>PPDA Presentation on Public Procurement </a:t>
            </a:r>
          </a:p>
          <a:p>
            <a:pPr fontAlgn="auto">
              <a:lnSpc>
                <a:spcPct val="170000"/>
              </a:lnSpc>
              <a:spcAft>
                <a:spcPts val="0"/>
              </a:spcAft>
              <a:defRPr/>
            </a:pPr>
            <a:r>
              <a:rPr lang="en-GB" sz="1800" dirty="0" smtClean="0">
                <a:latin typeface="Times New Roman" pitchFamily="18" charset="0"/>
                <a:cs typeface="Times New Roman" pitchFamily="18" charset="0"/>
              </a:rPr>
              <a:t>Challenges in Procurement within Local Governments and way forward </a:t>
            </a:r>
          </a:p>
          <a:p>
            <a:pPr fontAlgn="auto">
              <a:lnSpc>
                <a:spcPct val="80000"/>
              </a:lnSpc>
              <a:spcAft>
                <a:spcPts val="0"/>
              </a:spcAft>
              <a:defRPr/>
            </a:pPr>
            <a:endParaRPr lang="en-GB" sz="1800" dirty="0" smtClean="0">
              <a:latin typeface="Times New Roman" pitchFamily="18" charset="0"/>
              <a:cs typeface="Times New Roman" pitchFamily="18" charset="0"/>
            </a:endParaRPr>
          </a:p>
          <a:p>
            <a:pPr fontAlgn="auto">
              <a:lnSpc>
                <a:spcPct val="80000"/>
              </a:lnSpc>
              <a:spcAft>
                <a:spcPts val="0"/>
              </a:spcAft>
              <a:defRPr/>
            </a:pPr>
            <a:r>
              <a:rPr lang="en-GB" sz="1800" dirty="0" smtClean="0">
                <a:latin typeface="Times New Roman" pitchFamily="18" charset="0"/>
                <a:cs typeface="Times New Roman" pitchFamily="18" charset="0"/>
              </a:rPr>
              <a:t>September-October 2018</a:t>
            </a:r>
          </a:p>
          <a:p>
            <a:endParaRPr lang="en-US" sz="12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858000" cy="838200"/>
          </a:xfrm>
        </p:spPr>
        <p:txBody>
          <a:bodyPr/>
          <a:lstStyle/>
          <a:p>
            <a:r>
              <a:rPr lang="en-US" altLang="en-US" sz="3200" b="1" dirty="0" smtClean="0">
                <a:solidFill>
                  <a:srgbClr val="194691"/>
                </a:solidFill>
              </a:rPr>
              <a:t>Key Implementation Challenges to Service Delivery in LGs </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381000" y="1600200"/>
            <a:ext cx="8153400" cy="4800600"/>
          </a:xfrm>
        </p:spPr>
        <p:txBody>
          <a:bodyPr/>
          <a:lstStyle/>
          <a:p>
            <a:pPr algn="just"/>
            <a:r>
              <a:rPr lang="en-US" altLang="en-US" dirty="0" smtClean="0"/>
              <a:t>Poor procurement plan implementation due to : </a:t>
            </a:r>
          </a:p>
          <a:p>
            <a:pPr lvl="1" algn="just"/>
            <a:r>
              <a:rPr lang="en-US" altLang="en-US" dirty="0" smtClean="0"/>
              <a:t> Budget constraints</a:t>
            </a:r>
          </a:p>
          <a:p>
            <a:pPr lvl="1" algn="just"/>
            <a:r>
              <a:rPr lang="en-US" altLang="en-US" dirty="0" smtClean="0"/>
              <a:t>Over planning  </a:t>
            </a:r>
          </a:p>
          <a:p>
            <a:pPr lvl="1" algn="just"/>
            <a:r>
              <a:rPr lang="en-US" altLang="en-US" dirty="0" smtClean="0"/>
              <a:t>Poor plan management e.g. late commencement of procurements, procurement outside plan etc</a:t>
            </a:r>
          </a:p>
          <a:p>
            <a:pPr lvl="1" algn="just"/>
            <a:r>
              <a:rPr lang="en-US" altLang="en-US" dirty="0" smtClean="0"/>
              <a:t>Capacity issues  i.e. Understaffing in many PDUs</a:t>
            </a:r>
          </a:p>
          <a:p>
            <a:pPr algn="just"/>
            <a:r>
              <a:rPr lang="en-US" altLang="en-US" dirty="0" smtClean="0"/>
              <a:t>Collusion among bidders and between LG officials that leads to financial loss, low bidder participation, no VFM etc </a:t>
            </a:r>
            <a:endParaRPr lang="en-US" altLang="en-US" dirty="0" smtClean="0">
              <a:solidFill>
                <a:srgbClr val="FF0000"/>
              </a:solidFill>
            </a:endParaRPr>
          </a:p>
          <a:p>
            <a:pPr>
              <a:buNone/>
            </a:pPr>
            <a:endParaRPr lang="en-US" dirty="0"/>
          </a:p>
        </p:txBody>
      </p:sp>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10</a:t>
            </a:fld>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553200" cy="508000"/>
          </a:xfrm>
        </p:spPr>
        <p:txBody>
          <a:bodyPr/>
          <a:lstStyle/>
          <a:p>
            <a:r>
              <a:rPr lang="en-US" sz="2800" b="1" dirty="0" smtClean="0">
                <a:solidFill>
                  <a:srgbClr val="002060"/>
                </a:solidFill>
                <a:latin typeface="Times New Roman" pitchFamily="18" charset="0"/>
                <a:cs typeface="Times New Roman" pitchFamily="18" charset="0"/>
              </a:rPr>
              <a:t>Research  findings </a:t>
            </a:r>
            <a:endParaRPr lang="en-US" sz="2800" dirty="0"/>
          </a:p>
        </p:txBody>
      </p:sp>
      <p:sp>
        <p:nvSpPr>
          <p:cNvPr id="3" name="Content Placeholder 2"/>
          <p:cNvSpPr>
            <a:spLocks noGrp="1"/>
          </p:cNvSpPr>
          <p:nvPr>
            <p:ph idx="1"/>
          </p:nvPr>
        </p:nvSpPr>
        <p:spPr>
          <a:xfrm>
            <a:off x="304800" y="1600200"/>
            <a:ext cx="8305800" cy="4419600"/>
          </a:xfrm>
        </p:spPr>
        <p:txBody>
          <a:bodyPr/>
          <a:lstStyle/>
          <a:p>
            <a:pPr>
              <a:buNone/>
            </a:pPr>
            <a:r>
              <a:rPr lang="en-US" b="1" dirty="0" smtClean="0"/>
              <a:t>Low Bidder Participation</a:t>
            </a:r>
          </a:p>
          <a:p>
            <a:pPr algn="just"/>
            <a:r>
              <a:rPr lang="en-US" altLang="en-US" sz="2400" dirty="0" smtClean="0"/>
              <a:t>PPDA conducted a survey to establish the causes of low levels of competition for government contracts</a:t>
            </a:r>
          </a:p>
          <a:p>
            <a:pPr algn="just"/>
            <a:r>
              <a:rPr lang="en-US" altLang="en-US" sz="2400" dirty="0" smtClean="0"/>
              <a:t>The Authority observed that there are low levels of competition for government contracts with an average of only two bids was received per procurement</a:t>
            </a:r>
          </a:p>
          <a:p>
            <a:pPr algn="just"/>
            <a:r>
              <a:rPr lang="en-US" altLang="en-US" sz="2400" dirty="0" smtClean="0"/>
              <a:t>This is contrary to PPDA’s strategic plan objective to increase competition that targets the average of 5 number of bids received per procurement  by the end of financial year 2018/19. </a:t>
            </a:r>
          </a:p>
          <a:p>
            <a:pPr>
              <a:buNone/>
            </a:pPr>
            <a:endParaRPr lang="en-US" dirty="0"/>
          </a:p>
        </p:txBody>
      </p:sp>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11</a:t>
            </a:fld>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0" y="274638"/>
            <a:ext cx="7162800" cy="922337"/>
          </a:xfrm>
        </p:spPr>
        <p:txBody>
          <a:bodyPr/>
          <a:lstStyle/>
          <a:p>
            <a:r>
              <a:rPr lang="en-US" altLang="en-US" sz="2800" b="1" dirty="0" smtClean="0">
                <a:solidFill>
                  <a:schemeClr val="accent5">
                    <a:lumMod val="50000"/>
                  </a:schemeClr>
                </a:solidFill>
              </a:rPr>
              <a:t>Causes of low bidder participation</a:t>
            </a:r>
          </a:p>
        </p:txBody>
      </p:sp>
      <p:sp>
        <p:nvSpPr>
          <p:cNvPr id="16387" name="Content Placeholder 2"/>
          <p:cNvSpPr>
            <a:spLocks noGrp="1"/>
          </p:cNvSpPr>
          <p:nvPr>
            <p:ph idx="1"/>
          </p:nvPr>
        </p:nvSpPr>
        <p:spPr>
          <a:xfrm>
            <a:off x="0" y="1417638"/>
            <a:ext cx="8964613" cy="5303837"/>
          </a:xfrm>
        </p:spPr>
        <p:txBody>
          <a:bodyPr/>
          <a:lstStyle/>
          <a:p>
            <a:r>
              <a:rPr lang="en-US" altLang="en-US" sz="2800" dirty="0" smtClean="0"/>
              <a:t>The study findings revealed that 67% of the respondents reported more than one barrier</a:t>
            </a:r>
          </a:p>
          <a:p>
            <a:r>
              <a:rPr lang="en-US" altLang="en-US" sz="2800" dirty="0" smtClean="0"/>
              <a:t>54% cited delays in payments, </a:t>
            </a:r>
          </a:p>
          <a:p>
            <a:r>
              <a:rPr lang="en-US" altLang="en-US" sz="2800" dirty="0" smtClean="0"/>
              <a:t>53% cited corruption, </a:t>
            </a:r>
          </a:p>
          <a:p>
            <a:r>
              <a:rPr lang="en-US" altLang="en-US" sz="2800" dirty="0" smtClean="0"/>
              <a:t>46% reported high cost of bidding,</a:t>
            </a:r>
          </a:p>
          <a:p>
            <a:r>
              <a:rPr lang="en-US" altLang="en-US" sz="2800" dirty="0" smtClean="0"/>
              <a:t> 41% reported ambiguous/ unclear specifications, </a:t>
            </a:r>
          </a:p>
          <a:p>
            <a:r>
              <a:rPr lang="en-US" altLang="en-US" sz="2800" dirty="0" smtClean="0"/>
              <a:t>36% reported inadequate knowledge of the available opportunities, </a:t>
            </a:r>
          </a:p>
          <a:p>
            <a:r>
              <a:rPr lang="en-US" altLang="en-US" sz="2800" dirty="0" smtClean="0"/>
              <a:t>35% reported lack of finances and 14% reported lack of technical capacity to meet procurement demands.</a:t>
            </a:r>
          </a:p>
        </p:txBody>
      </p:sp>
      <p:sp>
        <p:nvSpPr>
          <p:cNvPr id="16388" name="Slide Number Placeholder 3"/>
          <p:cNvSpPr>
            <a:spLocks noGrp="1"/>
          </p:cNvSpPr>
          <p:nvPr>
            <p:ph type="sldNum" sz="quarter" idx="12"/>
          </p:nvPr>
        </p:nvSpPr>
        <p:spPr bwMode="auto">
          <a:noFill/>
          <a:ln>
            <a:miter lim="800000"/>
            <a:headEnd/>
            <a:tailEnd/>
          </a:ln>
        </p:spPr>
        <p:txBody>
          <a:bodyPr/>
          <a:lstStyle/>
          <a:p>
            <a:fld id="{468410E3-42AA-4987-8807-3A4B0E64DF7E}" type="slidenum">
              <a:rPr lang="en-US" altLang="en-US"/>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b="1" dirty="0" smtClean="0"/>
              <a:t>Figure for low bidder participation</a:t>
            </a:r>
          </a:p>
        </p:txBody>
      </p:sp>
      <p:sp>
        <p:nvSpPr>
          <p:cNvPr id="3" name="Content Placeholder 2"/>
          <p:cNvSpPr>
            <a:spLocks noGrp="1"/>
          </p:cNvSpPr>
          <p:nvPr>
            <p:ph idx="1"/>
          </p:nvPr>
        </p:nvSpPr>
        <p:spPr>
          <a:xfrm>
            <a:off x="107950" y="1692275"/>
            <a:ext cx="8578850" cy="3968750"/>
          </a:xfrm>
        </p:spPr>
        <p:txBody>
          <a:bodyPr/>
          <a:lstStyle/>
          <a:p>
            <a:pPr>
              <a:defRPr/>
            </a:pPr>
            <a:endParaRPr lang="en-US" dirty="0" smtClean="0"/>
          </a:p>
          <a:p>
            <a:pPr>
              <a:defRPr/>
            </a:pPr>
            <a:endParaRPr lang="en-US" dirty="0"/>
          </a:p>
          <a:p>
            <a:pPr>
              <a:defRPr/>
            </a:pPr>
            <a:endParaRPr lang="en-US" dirty="0" smtClean="0"/>
          </a:p>
          <a:p>
            <a:pPr marL="0" indent="0">
              <a:buFont typeface="Arial" pitchFamily="34" charset="0"/>
              <a:buNone/>
              <a:defRPr/>
            </a:pPr>
            <a:endParaRPr lang="en-US" dirty="0"/>
          </a:p>
        </p:txBody>
      </p:sp>
      <p:sp>
        <p:nvSpPr>
          <p:cNvPr id="17412" name="Slide Number Placeholder 3"/>
          <p:cNvSpPr>
            <a:spLocks noGrp="1"/>
          </p:cNvSpPr>
          <p:nvPr>
            <p:ph type="sldNum" sz="quarter" idx="12"/>
          </p:nvPr>
        </p:nvSpPr>
        <p:spPr bwMode="auto">
          <a:noFill/>
          <a:ln>
            <a:miter lim="800000"/>
            <a:headEnd/>
            <a:tailEnd/>
          </a:ln>
        </p:spPr>
        <p:txBody>
          <a:bodyPr/>
          <a:lstStyle/>
          <a:p>
            <a:fld id="{7360D00A-EA69-47EC-A8B3-87D4379F95C3}" type="slidenum">
              <a:rPr lang="en-US" altLang="en-US"/>
              <a:pPr/>
              <a:t>13</a:t>
            </a:fld>
            <a:endParaRPr lang="en-US" altLang="en-US"/>
          </a:p>
        </p:txBody>
      </p:sp>
      <p:sp>
        <p:nvSpPr>
          <p:cNvPr id="17413"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en-US" altLang="en-US"/>
          </a:p>
        </p:txBody>
      </p:sp>
      <p:pic>
        <p:nvPicPr>
          <p:cNvPr id="17414" name="Chart 1"/>
          <p:cNvPicPr>
            <a:picLocks noChangeArrowheads="1"/>
          </p:cNvPicPr>
          <p:nvPr/>
        </p:nvPicPr>
        <p:blipFill>
          <a:blip r:embed="rId2"/>
          <a:srcRect/>
          <a:stretch>
            <a:fillRect/>
          </a:stretch>
        </p:blipFill>
        <p:spPr bwMode="auto">
          <a:xfrm>
            <a:off x="0" y="2060575"/>
            <a:ext cx="8820150" cy="3105150"/>
          </a:xfrm>
          <a:prstGeom prst="rect">
            <a:avLst/>
          </a:prstGeom>
          <a:noFill/>
          <a:ln w="9525">
            <a:noFill/>
            <a:miter lim="800000"/>
            <a:headEnd/>
            <a:tailEnd/>
          </a:ln>
        </p:spPr>
      </p:pic>
      <p:sp>
        <p:nvSpPr>
          <p:cNvPr id="17415" name="Rectangle 3"/>
          <p:cNvSpPr>
            <a:spLocks noChangeArrowheads="1"/>
          </p:cNvSpPr>
          <p:nvPr/>
        </p:nvSpPr>
        <p:spPr bwMode="auto">
          <a:xfrm>
            <a:off x="457200" y="6126163"/>
            <a:ext cx="9144000" cy="0"/>
          </a:xfrm>
          <a:prstGeom prst="rect">
            <a:avLst/>
          </a:prstGeom>
          <a:noFill/>
          <a:ln w="9525">
            <a:noFill/>
            <a:miter lim="800000"/>
            <a:headEnd/>
            <a:tailEnd/>
          </a:ln>
          <a:effectLst/>
        </p:spPr>
        <p:txBody>
          <a:bodyPr wrap="none" anchor="ctr">
            <a:spAutoFit/>
          </a:bodyPr>
          <a:lstStyle/>
          <a:p>
            <a:pPr algn="just"/>
            <a:r>
              <a:rPr lang="en-US" altLang="en-US" i="1">
                <a:latin typeface="Segoe UI" pitchFamily="34" charset="0"/>
                <a:ea typeface="Arial Unicode MS" pitchFamily="34" charset="-128"/>
                <a:cs typeface="Arial Unicode MS" pitchFamily="34" charset="-128"/>
              </a:rPr>
              <a:t>Source: procurement audit reports FY 2015/16- FY 2016/17</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Times New Roman" pitchFamily="18" charset="0"/>
                <a:cs typeface="Times New Roman" pitchFamily="18" charset="0"/>
              </a:rPr>
              <a:t>Research  findings  Cont’d</a:t>
            </a:r>
            <a:endParaRPr lang="en-US" dirty="0"/>
          </a:p>
        </p:txBody>
      </p:sp>
      <p:sp>
        <p:nvSpPr>
          <p:cNvPr id="3" name="Content Placeholder 2"/>
          <p:cNvSpPr>
            <a:spLocks noGrp="1"/>
          </p:cNvSpPr>
          <p:nvPr>
            <p:ph idx="1"/>
          </p:nvPr>
        </p:nvSpPr>
        <p:spPr>
          <a:xfrm>
            <a:off x="457200" y="1524000"/>
            <a:ext cx="7633493" cy="4144586"/>
          </a:xfrm>
        </p:spPr>
        <p:txBody>
          <a:bodyPr/>
          <a:lstStyle/>
          <a:p>
            <a:pPr>
              <a:buNone/>
            </a:pPr>
            <a:r>
              <a:rPr lang="en-US" b="1" dirty="0" smtClean="0"/>
              <a:t>Force Account</a:t>
            </a:r>
          </a:p>
          <a:p>
            <a:pPr>
              <a:buNone/>
            </a:pPr>
            <a:endParaRPr lang="en-US" dirty="0"/>
          </a:p>
        </p:txBody>
      </p:sp>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14</a:t>
            </a:fld>
            <a:endParaRPr lang="en-GB" dirty="0"/>
          </a:p>
        </p:txBody>
      </p:sp>
      <p:graphicFrame>
        <p:nvGraphicFramePr>
          <p:cNvPr id="6" name="Table 5"/>
          <p:cNvGraphicFramePr>
            <a:graphicFrameLocks noGrp="1"/>
          </p:cNvGraphicFramePr>
          <p:nvPr/>
        </p:nvGraphicFramePr>
        <p:xfrm>
          <a:off x="381000" y="2133600"/>
          <a:ext cx="8229600" cy="3968911"/>
        </p:xfrm>
        <a:graphic>
          <a:graphicData uri="http://schemas.openxmlformats.org/drawingml/2006/table">
            <a:tbl>
              <a:tblPr firstRow="1" bandRow="1">
                <a:tableStyleId>{5C22544A-7EE6-4342-B048-85BDC9FD1C3A}</a:tableStyleId>
              </a:tblPr>
              <a:tblGrid>
                <a:gridCol w="4114800"/>
                <a:gridCol w="4114800"/>
              </a:tblGrid>
              <a:tr h="616163">
                <a:tc>
                  <a:txBody>
                    <a:bodyPr/>
                    <a:lstStyle/>
                    <a:p>
                      <a:r>
                        <a:rPr lang="en-US" sz="1600" dirty="0" smtClean="0"/>
                        <a:t>Challenges</a:t>
                      </a:r>
                      <a:endParaRPr lang="en-US" sz="1600" dirty="0"/>
                    </a:p>
                  </a:txBody>
                  <a:tcPr marL="91439" marR="91439" marT="45707" marB="45707"/>
                </a:tc>
                <a:tc>
                  <a:txBody>
                    <a:bodyPr/>
                    <a:lstStyle/>
                    <a:p>
                      <a:r>
                        <a:rPr lang="en-US" sz="1600" dirty="0" smtClean="0"/>
                        <a:t>PPDA Recommendations</a:t>
                      </a:r>
                      <a:endParaRPr lang="en-US" sz="1600" dirty="0"/>
                    </a:p>
                  </a:txBody>
                  <a:tcPr marL="91439" marR="91439" marT="45707" marB="45707"/>
                </a:tc>
              </a:tr>
              <a:tr h="499805">
                <a:tc>
                  <a:txBody>
                    <a:bodyPr/>
                    <a:lstStyle/>
                    <a:p>
                      <a:r>
                        <a:rPr lang="en-US" sz="1600" dirty="0" smtClean="0"/>
                        <a:t>L</a:t>
                      </a:r>
                      <a:r>
                        <a:rPr lang="en-US" sz="1600" baseline="0" dirty="0" smtClean="0"/>
                        <a:t>Gs do not have personnel and equipment to implement force account</a:t>
                      </a:r>
                      <a:endParaRPr lang="en-US" sz="1600" dirty="0"/>
                    </a:p>
                  </a:txBody>
                  <a:tcPr marL="91439" marR="91439" marT="45707" marB="45707"/>
                </a:tc>
                <a:tc>
                  <a:txBody>
                    <a:bodyPr/>
                    <a:lstStyle/>
                    <a:p>
                      <a:r>
                        <a:rPr lang="en-US" sz="1600" dirty="0" smtClean="0"/>
                        <a:t>.Get equipment</a:t>
                      </a:r>
                      <a:r>
                        <a:rPr lang="en-US" sz="1600" baseline="0" dirty="0" smtClean="0"/>
                        <a:t> or personnel from another PDE</a:t>
                      </a:r>
                    </a:p>
                    <a:p>
                      <a:r>
                        <a:rPr lang="en-US" sz="1600" baseline="0" dirty="0" smtClean="0"/>
                        <a:t>.Hire equipment using rates provided by  the ministry of works.</a:t>
                      </a:r>
                    </a:p>
                    <a:p>
                      <a:r>
                        <a:rPr lang="en-US" sz="1600" baseline="0" dirty="0" smtClean="0"/>
                        <a:t>Supervise works using a qualified supervisor</a:t>
                      </a:r>
                    </a:p>
                  </a:txBody>
                  <a:tcPr marL="91439" marR="91439" marT="45707" marB="45707"/>
                </a:tc>
              </a:tr>
              <a:tr h="499805">
                <a:tc>
                  <a:txBody>
                    <a:bodyPr/>
                    <a:lstStyle/>
                    <a:p>
                      <a:r>
                        <a:rPr lang="en-US" sz="1600" dirty="0" smtClean="0"/>
                        <a:t>Projects</a:t>
                      </a:r>
                      <a:r>
                        <a:rPr lang="en-US" sz="1600" baseline="0" dirty="0" smtClean="0"/>
                        <a:t> under force account are more expensive than contracting</a:t>
                      </a:r>
                      <a:endParaRPr lang="en-US" sz="1600" dirty="0"/>
                    </a:p>
                  </a:txBody>
                  <a:tcPr marL="91439" marR="91439" marT="45707" marB="45707"/>
                </a:tc>
                <a:tc>
                  <a:txBody>
                    <a:bodyPr/>
                    <a:lstStyle/>
                    <a:p>
                      <a:pPr algn="just"/>
                      <a:r>
                        <a:rPr lang="en-US" sz="1600" dirty="0" smtClean="0"/>
                        <a:t>The PDE shall determine that the direct, indirect and overhead costs to be incurred are less than would be incurred if the assignment was executed by a contractor.</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.PPDA to conduct an audit on force account projects and come up with new innovations.</a:t>
                      </a:r>
                      <a:endParaRPr lang="en-US" sz="1600" dirty="0"/>
                    </a:p>
                  </a:txBody>
                  <a:tcPr marL="91439" marR="91439" marT="45707" marB="45707"/>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Times New Roman" pitchFamily="18" charset="0"/>
                <a:cs typeface="Times New Roman" pitchFamily="18" charset="0"/>
              </a:rPr>
              <a:t>Research  findings  Cont’d</a:t>
            </a:r>
            <a:endParaRPr lang="en-US" dirty="0"/>
          </a:p>
        </p:txBody>
      </p:sp>
      <p:sp>
        <p:nvSpPr>
          <p:cNvPr id="3" name="Content Placeholder 2"/>
          <p:cNvSpPr>
            <a:spLocks noGrp="1"/>
          </p:cNvSpPr>
          <p:nvPr>
            <p:ph idx="1"/>
          </p:nvPr>
        </p:nvSpPr>
        <p:spPr>
          <a:xfrm>
            <a:off x="457200" y="1524000"/>
            <a:ext cx="7633493" cy="4144586"/>
          </a:xfrm>
        </p:spPr>
        <p:txBody>
          <a:bodyPr/>
          <a:lstStyle/>
          <a:p>
            <a:pPr>
              <a:buNone/>
            </a:pPr>
            <a:r>
              <a:rPr lang="en-US" b="1" dirty="0" smtClean="0"/>
              <a:t>Force Account</a:t>
            </a:r>
          </a:p>
          <a:p>
            <a:pPr>
              <a:buNone/>
            </a:pPr>
            <a:endParaRPr lang="en-US" dirty="0"/>
          </a:p>
        </p:txBody>
      </p:sp>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15</a:t>
            </a:fld>
            <a:endParaRPr lang="en-GB" dirty="0"/>
          </a:p>
        </p:txBody>
      </p:sp>
      <p:graphicFrame>
        <p:nvGraphicFramePr>
          <p:cNvPr id="6" name="Table 5"/>
          <p:cNvGraphicFramePr>
            <a:graphicFrameLocks noGrp="1"/>
          </p:cNvGraphicFramePr>
          <p:nvPr/>
        </p:nvGraphicFramePr>
        <p:xfrm>
          <a:off x="381000" y="2133600"/>
          <a:ext cx="8229600" cy="3694639"/>
        </p:xfrm>
        <a:graphic>
          <a:graphicData uri="http://schemas.openxmlformats.org/drawingml/2006/table">
            <a:tbl>
              <a:tblPr firstRow="1" bandRow="1">
                <a:tableStyleId>{5C22544A-7EE6-4342-B048-85BDC9FD1C3A}</a:tableStyleId>
              </a:tblPr>
              <a:tblGrid>
                <a:gridCol w="4114800"/>
                <a:gridCol w="4114800"/>
              </a:tblGrid>
              <a:tr h="616163">
                <a:tc>
                  <a:txBody>
                    <a:bodyPr/>
                    <a:lstStyle/>
                    <a:p>
                      <a:r>
                        <a:rPr lang="en-US" sz="1400" dirty="0" smtClean="0"/>
                        <a:t>Challenges</a:t>
                      </a:r>
                      <a:endParaRPr lang="en-US" sz="1400" dirty="0"/>
                    </a:p>
                  </a:txBody>
                  <a:tcPr marL="91439" marR="91439" marT="45707" marB="45707"/>
                </a:tc>
                <a:tc>
                  <a:txBody>
                    <a:bodyPr/>
                    <a:lstStyle/>
                    <a:p>
                      <a:r>
                        <a:rPr lang="en-US" sz="1400" dirty="0" smtClean="0"/>
                        <a:t>PPDA Recommendations</a:t>
                      </a:r>
                      <a:endParaRPr lang="en-US" sz="1400" dirty="0"/>
                    </a:p>
                  </a:txBody>
                  <a:tcPr marL="91439" marR="91439" marT="45707" marB="45707"/>
                </a:tc>
              </a:tr>
              <a:tr h="499805">
                <a:tc>
                  <a:txBody>
                    <a:bodyPr/>
                    <a:lstStyle/>
                    <a:p>
                      <a:r>
                        <a:rPr lang="en-US" sz="1400" dirty="0" smtClean="0"/>
                        <a:t>Accountability</a:t>
                      </a:r>
                      <a:r>
                        <a:rPr lang="en-US" sz="1400" baseline="0" dirty="0" smtClean="0"/>
                        <a:t> challenges under force account</a:t>
                      </a:r>
                    </a:p>
                  </a:txBody>
                  <a:tcPr marL="91434" marR="91434" marT="45718" marB="45718"/>
                </a:tc>
                <a:tc>
                  <a:txBody>
                    <a:bodyPr/>
                    <a:lstStyle/>
                    <a:p>
                      <a:pPr marL="342900" indent="-342900" algn="just">
                        <a:buFont typeface="Arial" panose="020B0604020202020204" pitchFamily="34" charset="0"/>
                        <a:buChar char="•"/>
                      </a:pPr>
                      <a:r>
                        <a:rPr lang="en-US" sz="1400" dirty="0" smtClean="0"/>
                        <a:t>Do not transfer the force account budget to the engineer.</a:t>
                      </a:r>
                    </a:p>
                    <a:p>
                      <a:pPr marL="342900" indent="-342900" algn="just">
                        <a:buFont typeface="Arial" panose="020B0604020202020204" pitchFamily="34" charset="0"/>
                        <a:buChar char="•"/>
                      </a:pPr>
                      <a:r>
                        <a:rPr lang="en-US" sz="1400" dirty="0" smtClean="0"/>
                        <a:t>Requisitions for any requirements shall be made and accounted for.</a:t>
                      </a:r>
                    </a:p>
                    <a:p>
                      <a:pPr marL="342900" indent="-342900" algn="just">
                        <a:buFont typeface="Arial" panose="020B0604020202020204" pitchFamily="34" charset="0"/>
                        <a:buChar char="•"/>
                      </a:pPr>
                      <a:r>
                        <a:rPr lang="en-US" sz="1400" dirty="0" smtClean="0"/>
                        <a:t>Record keeping shall be key</a:t>
                      </a:r>
                    </a:p>
                    <a:p>
                      <a:pPr marL="342900" indent="-342900" algn="just">
                        <a:buFont typeface="Arial" panose="020B0604020202020204" pitchFamily="34" charset="0"/>
                        <a:buChar char="•"/>
                      </a:pPr>
                      <a:r>
                        <a:rPr lang="en-US" sz="1400" dirty="0" smtClean="0"/>
                        <a:t>All</a:t>
                      </a:r>
                      <a:r>
                        <a:rPr lang="en-US" sz="1400" baseline="0" dirty="0" smtClean="0"/>
                        <a:t> procurements to be handled by the PDU</a:t>
                      </a:r>
                    </a:p>
                    <a:p>
                      <a:pPr marL="342900" indent="-342900" algn="just">
                        <a:buFont typeface="Arial" panose="020B0604020202020204" pitchFamily="34" charset="0"/>
                        <a:buChar char="•"/>
                      </a:pPr>
                      <a:r>
                        <a:rPr lang="en-US" sz="1400" baseline="0" dirty="0" smtClean="0"/>
                        <a:t>All payments to be made by  finance/Accounts</a:t>
                      </a:r>
                    </a:p>
                    <a:p>
                      <a:pPr marL="342900" indent="-342900" algn="just">
                        <a:buFont typeface="Arial" panose="020B0604020202020204" pitchFamily="34" charset="0"/>
                        <a:buChar char="•"/>
                      </a:pPr>
                      <a:r>
                        <a:rPr lang="en-US" sz="1400" dirty="0" smtClean="0"/>
                        <a:t>Maintain and manage records and apply proper accounting standards in accordance with the Public Finance Management Act.</a:t>
                      </a:r>
                    </a:p>
                    <a:p>
                      <a:pPr marL="342900" indent="-342900" algn="just">
                        <a:buFont typeface="Arial" panose="020B0604020202020204" pitchFamily="34" charset="0"/>
                        <a:buChar char="•"/>
                      </a:pPr>
                      <a:r>
                        <a:rPr lang="en-US" sz="1400" dirty="0" smtClean="0"/>
                        <a:t>Ensure that works are executed in accordance with the applicable technical standards</a:t>
                      </a:r>
                      <a:endParaRPr lang="en-US" sz="1400" dirty="0"/>
                    </a:p>
                  </a:txBody>
                  <a:tcPr marL="91434" marR="91434" marT="45718" marB="45718"/>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Times New Roman" pitchFamily="18" charset="0"/>
                <a:cs typeface="Times New Roman" pitchFamily="18" charset="0"/>
              </a:rPr>
              <a:t>Recent Guidelines</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381000" y="1752600"/>
            <a:ext cx="7709693" cy="3915986"/>
          </a:xfrm>
        </p:spPr>
        <p:txBody>
          <a:bodyPr/>
          <a:lstStyle/>
          <a:p>
            <a:pPr algn="just">
              <a:defRPr/>
            </a:pPr>
            <a:r>
              <a:rPr lang="en-US" dirty="0" smtClean="0"/>
              <a:t>Preference and reservation schemes guideline to promote local content;</a:t>
            </a:r>
          </a:p>
          <a:p>
            <a:pPr algn="just">
              <a:buFont typeface="Wingdings" panose="05000000000000000000" pitchFamily="2" charset="2"/>
              <a:buChar char="ü"/>
              <a:defRPr/>
            </a:pPr>
            <a:r>
              <a:rPr lang="en-US" dirty="0" smtClean="0"/>
              <a:t>Margin of preference 7% for works &amp; services,15% for goods</a:t>
            </a:r>
          </a:p>
          <a:p>
            <a:pPr algn="just">
              <a:buFont typeface="Wingdings" panose="05000000000000000000" pitchFamily="2" charset="2"/>
              <a:buChar char="ü"/>
              <a:defRPr/>
            </a:pPr>
            <a:r>
              <a:rPr lang="en-US" dirty="0" smtClean="0"/>
              <a:t>30% to be Sub contracted to the local firm</a:t>
            </a:r>
          </a:p>
          <a:p>
            <a:pPr algn="just">
              <a:buFont typeface="Wingdings" panose="05000000000000000000" pitchFamily="2" charset="2"/>
              <a:buChar char="ü"/>
              <a:defRPr/>
            </a:pPr>
            <a:r>
              <a:rPr lang="en-US" dirty="0" smtClean="0"/>
              <a:t>Promotion and use of local materials for manufacturing industries </a:t>
            </a:r>
          </a:p>
          <a:p>
            <a:pPr>
              <a:buNone/>
            </a:pPr>
            <a:endParaRPr lang="en-US" dirty="0"/>
          </a:p>
        </p:txBody>
      </p:sp>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16</a:t>
            </a:fld>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858000" cy="508000"/>
          </a:xfrm>
        </p:spPr>
        <p:txBody>
          <a:bodyPr/>
          <a:lstStyle/>
          <a:p>
            <a:r>
              <a:rPr lang="en-US" sz="2800" b="1" dirty="0" smtClean="0">
                <a:solidFill>
                  <a:srgbClr val="002060"/>
                </a:solidFill>
                <a:latin typeface="Times New Roman" pitchFamily="18" charset="0"/>
                <a:cs typeface="Times New Roman" pitchFamily="18" charset="0"/>
              </a:rPr>
              <a:t>Electronic Government Procurement (EGP)</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524000"/>
            <a:ext cx="8153400" cy="4144586"/>
          </a:xfrm>
        </p:spPr>
        <p:txBody>
          <a:bodyPr/>
          <a:lstStyle/>
          <a:p>
            <a:pPr algn="just"/>
            <a:r>
              <a:rPr lang="en-GB" altLang="en-US" sz="2400" dirty="0" smtClean="0">
                <a:latin typeface="Times New Roman" pitchFamily="18" charset="0"/>
                <a:cs typeface="Times New Roman" pitchFamily="18" charset="0"/>
              </a:rPr>
              <a:t>E-GP is the use of </a:t>
            </a:r>
            <a:r>
              <a:rPr lang="en-GB" altLang="en-US" sz="2400" b="1" dirty="0" smtClean="0">
                <a:latin typeface="Times New Roman" pitchFamily="18" charset="0"/>
                <a:cs typeface="Times New Roman" pitchFamily="18" charset="0"/>
              </a:rPr>
              <a:t>Information and Communications Technologies </a:t>
            </a:r>
            <a:r>
              <a:rPr lang="en-GB" altLang="en-US" sz="2400" dirty="0" smtClean="0">
                <a:latin typeface="Times New Roman" pitchFamily="18" charset="0"/>
                <a:cs typeface="Times New Roman" pitchFamily="18" charset="0"/>
              </a:rPr>
              <a:t>in conducting activities of Government Procurement Process Cycle for the acquisition of goods, works, and services</a:t>
            </a:r>
            <a:endParaRPr lang="en-AU" altLang="en-US" sz="2400" dirty="0" smtClean="0">
              <a:latin typeface="Times New Roman" pitchFamily="18" charset="0"/>
              <a:cs typeface="Times New Roman" pitchFamily="18" charset="0"/>
            </a:endParaRPr>
          </a:p>
          <a:p>
            <a:pPr algn="just"/>
            <a:r>
              <a:rPr lang="en-AU" altLang="en-US" sz="2400" dirty="0" smtClean="0">
                <a:latin typeface="Times New Roman" pitchFamily="18" charset="0"/>
                <a:cs typeface="Times New Roman" pitchFamily="18" charset="0"/>
              </a:rPr>
              <a:t>The </a:t>
            </a:r>
            <a:r>
              <a:rPr lang="en-AU" altLang="en-US" sz="2400" dirty="0" err="1" smtClean="0">
                <a:latin typeface="Times New Roman" pitchFamily="18" charset="0"/>
                <a:cs typeface="Times New Roman" pitchFamily="18" charset="0"/>
              </a:rPr>
              <a:t>eGP</a:t>
            </a:r>
            <a:r>
              <a:rPr lang="en-AU" altLang="en-US" sz="2400" dirty="0" smtClean="0">
                <a:latin typeface="Times New Roman" pitchFamily="18" charset="0"/>
                <a:cs typeface="Times New Roman" pitchFamily="18" charset="0"/>
              </a:rPr>
              <a:t> is envisaged to address the same  challenges that compromise the achievement of value for money and service delivery through procurement. These include inefficiencies such as delays in the acquisition process, poor budget absorption, fraudulent practices, integrity, transparency and accountability issues; low bidder participation among others</a:t>
            </a:r>
          </a:p>
          <a:p>
            <a:pPr>
              <a:buNone/>
            </a:pPr>
            <a:endParaRPr lang="en-US" dirty="0"/>
          </a:p>
        </p:txBody>
      </p:sp>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17</a:t>
            </a:fld>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14" name="AutoShape 14"/>
          <p:cNvSpPr>
            <a:spLocks noChangeArrowheads="1"/>
          </p:cNvSpPr>
          <p:nvPr/>
        </p:nvSpPr>
        <p:spPr bwMode="gray">
          <a:xfrm>
            <a:off x="2709863" y="2324100"/>
            <a:ext cx="3240087" cy="4667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kumimoji="1" lang="en-US" altLang="ko-KR" b="1" dirty="0">
                <a:solidFill>
                  <a:schemeClr val="bg1"/>
                </a:solidFill>
                <a:ea typeface="굴림" panose="020B0600000101010101" pitchFamily="34" charset="-127"/>
              </a:rPr>
              <a:t>Introduction</a:t>
            </a:r>
          </a:p>
        </p:txBody>
      </p:sp>
      <p:sp>
        <p:nvSpPr>
          <p:cNvPr id="281615" name="AutoShape 15"/>
          <p:cNvSpPr>
            <a:spLocks noChangeArrowheads="1"/>
          </p:cNvSpPr>
          <p:nvPr/>
        </p:nvSpPr>
        <p:spPr bwMode="gray">
          <a:xfrm>
            <a:off x="2719388" y="3267075"/>
            <a:ext cx="3240087" cy="4667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defRPr/>
            </a:pPr>
            <a:endParaRPr kumimoji="1" lang="en-US" altLang="ko-KR" b="1" dirty="0">
              <a:solidFill>
                <a:schemeClr val="bg1"/>
              </a:solidFill>
              <a:ea typeface="굴림" panose="020B0600000101010101" pitchFamily="34" charset="-127"/>
            </a:endParaRPr>
          </a:p>
        </p:txBody>
      </p:sp>
      <p:sp>
        <p:nvSpPr>
          <p:cNvPr id="281617" name="AutoShape 17"/>
          <p:cNvSpPr>
            <a:spLocks noChangeArrowheads="1"/>
          </p:cNvSpPr>
          <p:nvPr/>
        </p:nvSpPr>
        <p:spPr bwMode="gray">
          <a:xfrm>
            <a:off x="2717800" y="5199063"/>
            <a:ext cx="3095625" cy="4667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kumimoji="1" lang="en-US" altLang="ko-KR" b="1" dirty="0">
                <a:solidFill>
                  <a:schemeClr val="bg1"/>
                </a:solidFill>
                <a:ea typeface="굴림" panose="020B0600000101010101" pitchFamily="34" charset="-127"/>
              </a:rPr>
              <a:t>History</a:t>
            </a:r>
          </a:p>
        </p:txBody>
      </p:sp>
      <p:sp>
        <p:nvSpPr>
          <p:cNvPr id="53" name="Rectangle 2"/>
          <p:cNvSpPr>
            <a:spLocks noGrp="1" noChangeArrowheads="1"/>
          </p:cNvSpPr>
          <p:nvPr>
            <p:ph type="title"/>
          </p:nvPr>
        </p:nvSpPr>
        <p:spPr>
          <a:xfrm>
            <a:off x="1676401" y="231775"/>
            <a:ext cx="5410199" cy="719138"/>
          </a:xfrm>
        </p:spPr>
        <p:txBody>
          <a:bodyPr/>
          <a:lstStyle/>
          <a:p>
            <a:pPr>
              <a:defRPr/>
            </a:pPr>
            <a:r>
              <a:rPr lang="en-US" sz="2000" b="1" dirty="0" err="1" smtClean="0">
                <a:solidFill>
                  <a:schemeClr val="accent5">
                    <a:lumMod val="25000"/>
                  </a:schemeClr>
                </a:solidFill>
                <a:latin typeface="Times New Roman" pitchFamily="18" charset="0"/>
                <a:cs typeface="Times New Roman" pitchFamily="18" charset="0"/>
              </a:rPr>
              <a:t>eGP</a:t>
            </a:r>
            <a:r>
              <a:rPr lang="en-US" sz="2000" b="1" dirty="0" smtClean="0">
                <a:solidFill>
                  <a:schemeClr val="accent5">
                    <a:lumMod val="25000"/>
                  </a:schemeClr>
                </a:solidFill>
                <a:latin typeface="Times New Roman" pitchFamily="18" charset="0"/>
                <a:cs typeface="Times New Roman" pitchFamily="18" charset="0"/>
              </a:rPr>
              <a:t> to improve service delivery</a:t>
            </a:r>
            <a:endParaRPr lang="uk-UA" sz="2000" b="1" dirty="0">
              <a:solidFill>
                <a:schemeClr val="accent5">
                  <a:lumMod val="25000"/>
                </a:schemeClr>
              </a:solidFill>
              <a:effectLst>
                <a:outerShdw blurRad="38100" dist="38100" dir="2700000" algn="tl">
                  <a:srgbClr val="000000">
                    <a:alpha val="43137"/>
                  </a:srgbClr>
                </a:outerShdw>
              </a:effectLst>
              <a:latin typeface="Times New Roman" pitchFamily="18" charset="0"/>
              <a:ea typeface="Segoe UI Black" panose="020B0A02040204020203" pitchFamily="34" charset="0"/>
              <a:cs typeface="Times New Roman" pitchFamily="18" charset="0"/>
            </a:endParaRPr>
          </a:p>
        </p:txBody>
      </p:sp>
      <p:sp>
        <p:nvSpPr>
          <p:cNvPr id="22534" name="Slide Number Placeholder 2"/>
          <p:cNvSpPr>
            <a:spLocks noGrp="1"/>
          </p:cNvSpPr>
          <p:nvPr>
            <p:ph type="sldNum" sz="quarter" idx="12"/>
          </p:nvPr>
        </p:nvSpPr>
        <p:spPr bwMode="auto">
          <a:noFill/>
          <a:ln>
            <a:miter lim="800000"/>
            <a:headEnd/>
            <a:tailEnd/>
          </a:ln>
        </p:spPr>
        <p:txBody>
          <a:bodyPr/>
          <a:lstStyle/>
          <a:p>
            <a:fld id="{4431045A-E3C8-44C8-BA5D-A5BD983B0DA0}" type="slidenum">
              <a:rPr lang="en-GB" altLang="en-US"/>
              <a:pPr/>
              <a:t>18</a:t>
            </a:fld>
            <a:endParaRPr lang="en-GB" altLang="en-US"/>
          </a:p>
        </p:txBody>
      </p:sp>
      <p:sp>
        <p:nvSpPr>
          <p:cNvPr id="12" name="Oval 11"/>
          <p:cNvSpPr/>
          <p:nvPr/>
        </p:nvSpPr>
        <p:spPr>
          <a:xfrm>
            <a:off x="2819400" y="1343025"/>
            <a:ext cx="2362200" cy="1303338"/>
          </a:xfrm>
          <a:prstGeom prst="ellipse">
            <a:avLst/>
          </a:prstGeom>
          <a:solidFill>
            <a:srgbClr val="FE8637"/>
          </a:solidFill>
          <a:ln w="25400" cap="flat" cmpd="sng" algn="ctr">
            <a:solidFill>
              <a:srgbClr val="FE8637">
                <a:shade val="50000"/>
              </a:srgbClr>
            </a:solidFill>
            <a:prstDash val="solid"/>
          </a:ln>
          <a:effectLst/>
        </p:spPr>
        <p:txBody>
          <a:bodyPr anchor="ctr"/>
          <a:lstStyle/>
          <a:p>
            <a:pPr algn="ctr" fontAlgn="auto">
              <a:spcBef>
                <a:spcPts val="0"/>
              </a:spcBef>
              <a:spcAft>
                <a:spcPts val="0"/>
              </a:spcAft>
              <a:defRPr/>
            </a:pPr>
            <a:r>
              <a:rPr lang="en-GB" kern="0" dirty="0">
                <a:solidFill>
                  <a:prstClr val="white"/>
                </a:solidFill>
                <a:latin typeface="Century Schoolbook"/>
              </a:rPr>
              <a:t>Common Database of procurements</a:t>
            </a:r>
          </a:p>
        </p:txBody>
      </p:sp>
      <p:sp>
        <p:nvSpPr>
          <p:cNvPr id="13" name="Oval 12"/>
          <p:cNvSpPr/>
          <p:nvPr/>
        </p:nvSpPr>
        <p:spPr>
          <a:xfrm>
            <a:off x="3143250" y="4714875"/>
            <a:ext cx="2571750" cy="1928813"/>
          </a:xfrm>
          <a:prstGeom prst="ellipse">
            <a:avLst/>
          </a:prstGeom>
          <a:solidFill>
            <a:srgbClr val="FE8637"/>
          </a:solidFill>
          <a:ln w="25400" cap="flat" cmpd="sng" algn="ctr">
            <a:solidFill>
              <a:srgbClr val="FE8637">
                <a:shade val="50000"/>
              </a:srgbClr>
            </a:solidFill>
            <a:prstDash val="solid"/>
          </a:ln>
          <a:effectLst/>
        </p:spPr>
        <p:txBody>
          <a:bodyPr anchor="ctr"/>
          <a:lstStyle/>
          <a:p>
            <a:pPr algn="ctr" fontAlgn="auto">
              <a:spcBef>
                <a:spcPts val="0"/>
              </a:spcBef>
              <a:spcAft>
                <a:spcPts val="0"/>
              </a:spcAft>
              <a:defRPr/>
            </a:pPr>
            <a:r>
              <a:rPr lang="en-GB" kern="0" dirty="0">
                <a:solidFill>
                  <a:prstClr val="white"/>
                </a:solidFill>
                <a:latin typeface="Century Schoolbook"/>
              </a:rPr>
              <a:t>Transparency and improved accountability of practices &amp; Procedures</a:t>
            </a:r>
          </a:p>
        </p:txBody>
      </p:sp>
      <p:sp>
        <p:nvSpPr>
          <p:cNvPr id="14" name="Flowchart: Alternate Process 13"/>
          <p:cNvSpPr/>
          <p:nvPr/>
        </p:nvSpPr>
        <p:spPr>
          <a:xfrm>
            <a:off x="3429000" y="3357563"/>
            <a:ext cx="1414463" cy="1014412"/>
          </a:xfrm>
          <a:prstGeom prst="flowChartAlternateProcess">
            <a:avLst/>
          </a:prstGeom>
          <a:solidFill>
            <a:srgbClr val="FFC000"/>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GB" sz="1400" kern="0" dirty="0">
                <a:solidFill>
                  <a:prstClr val="white"/>
                </a:solidFill>
                <a:latin typeface="Century Schoolbook"/>
                <a:cs typeface="+mn-cs"/>
              </a:rPr>
              <a:t>Procurement</a:t>
            </a:r>
          </a:p>
        </p:txBody>
      </p:sp>
      <p:sp>
        <p:nvSpPr>
          <p:cNvPr id="16" name="Oval 15"/>
          <p:cNvSpPr/>
          <p:nvPr/>
        </p:nvSpPr>
        <p:spPr>
          <a:xfrm>
            <a:off x="0" y="2928938"/>
            <a:ext cx="2443163" cy="1990725"/>
          </a:xfrm>
          <a:prstGeom prst="ellipse">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GB" sz="1600" kern="0" dirty="0">
                <a:solidFill>
                  <a:prstClr val="white"/>
                </a:solidFill>
                <a:latin typeface="Century Schoolbook"/>
              </a:rPr>
              <a:t>Efficiency and cost reduction in processes</a:t>
            </a:r>
          </a:p>
        </p:txBody>
      </p:sp>
      <p:sp>
        <p:nvSpPr>
          <p:cNvPr id="6" name="Up Arrow 5"/>
          <p:cNvSpPr/>
          <p:nvPr/>
        </p:nvSpPr>
        <p:spPr>
          <a:xfrm>
            <a:off x="3962400" y="2646363"/>
            <a:ext cx="152400" cy="711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Left Arrow 7"/>
          <p:cNvSpPr/>
          <p:nvPr/>
        </p:nvSpPr>
        <p:spPr>
          <a:xfrm>
            <a:off x="2438400" y="3733800"/>
            <a:ext cx="919163" cy="1381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ounded Rectangle 17"/>
          <p:cNvSpPr/>
          <p:nvPr/>
        </p:nvSpPr>
        <p:spPr>
          <a:xfrm>
            <a:off x="6000750" y="1428750"/>
            <a:ext cx="2786063" cy="2071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v"/>
              <a:defRPr/>
            </a:pPr>
            <a:r>
              <a:rPr lang="en-GB" sz="1200" dirty="0"/>
              <a:t>Enhancing decision making by providing meaningful and comprehensive procurement information</a:t>
            </a:r>
          </a:p>
          <a:p>
            <a:pPr>
              <a:buFont typeface="Wingdings" pitchFamily="2" charset="2"/>
              <a:buChar char="v"/>
              <a:defRPr/>
            </a:pPr>
            <a:r>
              <a:rPr lang="en-GB" sz="1200" dirty="0"/>
              <a:t>Improve financial planning and budgeting</a:t>
            </a:r>
          </a:p>
          <a:p>
            <a:pPr>
              <a:buFont typeface="Wingdings" pitchFamily="2" charset="2"/>
              <a:buChar char="v"/>
              <a:defRPr/>
            </a:pPr>
            <a:r>
              <a:rPr lang="en-GB" sz="1200" dirty="0"/>
              <a:t>Enhanced monitoring of procurement by PPDA</a:t>
            </a:r>
          </a:p>
          <a:p>
            <a:pPr>
              <a:buFont typeface="Wingdings" pitchFamily="2" charset="2"/>
              <a:buChar char="v"/>
              <a:defRPr/>
            </a:pPr>
            <a:r>
              <a:rPr lang="en-GB" sz="1200" dirty="0"/>
              <a:t>Centralised record keeping and management</a:t>
            </a:r>
          </a:p>
          <a:p>
            <a:pPr>
              <a:buFont typeface="Arial" pitchFamily="34" charset="0"/>
              <a:buChar char="•"/>
              <a:defRPr/>
            </a:pPr>
            <a:endParaRPr lang="en-GB" sz="1200" dirty="0"/>
          </a:p>
        </p:txBody>
      </p:sp>
      <p:sp>
        <p:nvSpPr>
          <p:cNvPr id="25" name="Rounded Rectangle 24"/>
          <p:cNvSpPr/>
          <p:nvPr/>
        </p:nvSpPr>
        <p:spPr>
          <a:xfrm>
            <a:off x="6286500" y="5143500"/>
            <a:ext cx="2357438" cy="128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Char char="v"/>
              <a:defRPr/>
            </a:pPr>
            <a:r>
              <a:rPr lang="en-GB" sz="1200" dirty="0"/>
              <a:t>Enhance citizen’s and businesses’ confidence in govt procurement processes and utilisation of public funds</a:t>
            </a:r>
          </a:p>
        </p:txBody>
      </p:sp>
      <p:sp>
        <p:nvSpPr>
          <p:cNvPr id="40" name="Rounded Rectangle 39"/>
          <p:cNvSpPr/>
          <p:nvPr/>
        </p:nvSpPr>
        <p:spPr>
          <a:xfrm>
            <a:off x="285750" y="5214938"/>
            <a:ext cx="2428875" cy="128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Char char="v"/>
              <a:defRPr/>
            </a:pPr>
            <a:r>
              <a:rPr lang="en-GB" sz="1200" dirty="0"/>
              <a:t>Increased Competition</a:t>
            </a:r>
          </a:p>
          <a:p>
            <a:pPr algn="ctr">
              <a:buFont typeface="Wingdings" pitchFamily="2" charset="2"/>
              <a:buChar char="v"/>
              <a:defRPr/>
            </a:pPr>
            <a:r>
              <a:rPr lang="en-GB" sz="1200" dirty="0"/>
              <a:t>Better Quality of service</a:t>
            </a:r>
          </a:p>
          <a:p>
            <a:pPr algn="ctr">
              <a:buFont typeface="Wingdings" pitchFamily="2" charset="2"/>
              <a:buChar char="v"/>
              <a:defRPr/>
            </a:pPr>
            <a:r>
              <a:rPr lang="en-GB" sz="1200" dirty="0"/>
              <a:t>Cost Reduction  in both  the processes and the services</a:t>
            </a:r>
          </a:p>
        </p:txBody>
      </p:sp>
      <p:cxnSp>
        <p:nvCxnSpPr>
          <p:cNvPr id="29" name="Straight Arrow Connector 28"/>
          <p:cNvCxnSpPr>
            <a:stCxn id="16" idx="4"/>
          </p:cNvCxnSpPr>
          <p:nvPr/>
        </p:nvCxnSpPr>
        <p:spPr>
          <a:xfrm rot="5400000">
            <a:off x="1070769" y="5063332"/>
            <a:ext cx="295275"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Down Arrow 19"/>
          <p:cNvSpPr/>
          <p:nvPr/>
        </p:nvSpPr>
        <p:spPr>
          <a:xfrm>
            <a:off x="4143375" y="4357688"/>
            <a:ext cx="142875"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2" name="Straight Arrow Connector 21"/>
          <p:cNvCxnSpPr/>
          <p:nvPr/>
        </p:nvCxnSpPr>
        <p:spPr>
          <a:xfrm flipV="1">
            <a:off x="5715000" y="5715000"/>
            <a:ext cx="571500" cy="36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6"/>
          </p:cNvCxnSpPr>
          <p:nvPr/>
        </p:nvCxnSpPr>
        <p:spPr>
          <a:xfrm>
            <a:off x="5181600" y="1995488"/>
            <a:ext cx="819150"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latin typeface="Times New Roman" pitchFamily="18" charset="0"/>
                <a:cs typeface="Times New Roman" pitchFamily="18" charset="0"/>
              </a:rPr>
              <a:t>Way forward</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304800" y="1600200"/>
            <a:ext cx="8534400" cy="4648200"/>
          </a:xfrm>
        </p:spPr>
        <p:txBody>
          <a:bodyPr/>
          <a:lstStyle/>
          <a:p>
            <a:pPr algn="just"/>
            <a:r>
              <a:rPr lang="en-US" altLang="en-US" sz="2400" dirty="0" smtClean="0"/>
              <a:t>The Local Government amended Regulations are being revised by PPDA and MOLG and will be issued as soon as they are ready</a:t>
            </a:r>
          </a:p>
          <a:p>
            <a:pPr algn="just"/>
            <a:r>
              <a:rPr lang="en-US" altLang="en-US" sz="2400" dirty="0" smtClean="0"/>
              <a:t>LGs need to play their part to increase efficiency in the procurement process. Plan properly, commence on procurements early, follow evaluation criteria, conduct thorough market assessment etc.</a:t>
            </a:r>
          </a:p>
          <a:p>
            <a:pPr algn="just"/>
            <a:r>
              <a:rPr lang="en-US" altLang="en-US" sz="2400" dirty="0" smtClean="0"/>
              <a:t>Manage contracts effectively to ensure that implementation is done in time and to the required standards.</a:t>
            </a:r>
          </a:p>
          <a:p>
            <a:pPr>
              <a:buNone/>
            </a:pPr>
            <a:endParaRPr lang="en-US" dirty="0"/>
          </a:p>
        </p:txBody>
      </p:sp>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19</a:t>
            </a:fld>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Presentation outline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524000"/>
            <a:ext cx="8534400" cy="4953000"/>
          </a:xfrm>
        </p:spPr>
        <p:txBody>
          <a:bodyPr/>
          <a:lstStyle/>
          <a:p>
            <a:pPr algn="just"/>
            <a:r>
              <a:rPr lang="en-US" dirty="0" smtClean="0">
                <a:solidFill>
                  <a:srgbClr val="002060"/>
                </a:solidFill>
                <a:latin typeface="Times New Roman" pitchFamily="18" charset="0"/>
                <a:cs typeface="Times New Roman" pitchFamily="18" charset="0"/>
              </a:rPr>
              <a:t>Statutory Objectives of the PPDA</a:t>
            </a:r>
          </a:p>
          <a:p>
            <a:pPr algn="just"/>
            <a:r>
              <a:rPr lang="en-US" dirty="0" smtClean="0">
                <a:solidFill>
                  <a:srgbClr val="002060"/>
                </a:solidFill>
                <a:latin typeface="Times New Roman" pitchFamily="18" charset="0"/>
                <a:cs typeface="Times New Roman" pitchFamily="18" charset="0"/>
              </a:rPr>
              <a:t>Previous recommendations and progress on implementation</a:t>
            </a:r>
          </a:p>
          <a:p>
            <a:pPr algn="just"/>
            <a:r>
              <a:rPr lang="en-US" dirty="0" smtClean="0">
                <a:solidFill>
                  <a:srgbClr val="002060"/>
                </a:solidFill>
                <a:latin typeface="Times New Roman" pitchFamily="18" charset="0"/>
                <a:cs typeface="Times New Roman" pitchFamily="18" charset="0"/>
              </a:rPr>
              <a:t>Overall performance of LGs in FY16/17</a:t>
            </a:r>
          </a:p>
          <a:p>
            <a:r>
              <a:rPr lang="en-US" altLang="en-US" dirty="0" smtClean="0">
                <a:latin typeface="Times New Roman" pitchFamily="18" charset="0"/>
                <a:cs typeface="Times New Roman" pitchFamily="18" charset="0"/>
              </a:rPr>
              <a:t>Key Implementation Challenges to Service Delivery in LGs </a:t>
            </a:r>
          </a:p>
          <a:p>
            <a:r>
              <a:rPr lang="en-US" dirty="0" smtClean="0">
                <a:solidFill>
                  <a:srgbClr val="002060"/>
                </a:solidFill>
                <a:latin typeface="Times New Roman" pitchFamily="18" charset="0"/>
                <a:cs typeface="Times New Roman" pitchFamily="18" charset="0"/>
              </a:rPr>
              <a:t>Research findings</a:t>
            </a:r>
          </a:p>
          <a:p>
            <a:r>
              <a:rPr lang="en-US" dirty="0" smtClean="0">
                <a:solidFill>
                  <a:srgbClr val="002060"/>
                </a:solidFill>
                <a:latin typeface="Times New Roman" pitchFamily="18" charset="0"/>
                <a:cs typeface="Times New Roman" pitchFamily="18" charset="0"/>
              </a:rPr>
              <a:t>Recent Guidelines</a:t>
            </a:r>
          </a:p>
          <a:p>
            <a:r>
              <a:rPr lang="en-US" dirty="0" smtClean="0">
                <a:solidFill>
                  <a:srgbClr val="002060"/>
                </a:solidFill>
                <a:latin typeface="Times New Roman" pitchFamily="18" charset="0"/>
                <a:cs typeface="Times New Roman" pitchFamily="18" charset="0"/>
              </a:rPr>
              <a:t>Electronic Government Procurement (EGP)</a:t>
            </a:r>
          </a:p>
          <a:p>
            <a:r>
              <a:rPr lang="en-US" dirty="0" smtClean="0">
                <a:solidFill>
                  <a:srgbClr val="002060"/>
                </a:solidFill>
                <a:latin typeface="Times New Roman" pitchFamily="18" charset="0"/>
                <a:cs typeface="Times New Roman" pitchFamily="18" charset="0"/>
              </a:rPr>
              <a:t>Way forward</a:t>
            </a:r>
          </a:p>
          <a:p>
            <a:endParaRPr lang="en-US" sz="3600" dirty="0" smtClean="0">
              <a:solidFill>
                <a:srgbClr val="002060"/>
              </a:solidFill>
              <a:latin typeface="Times New Roman" pitchFamily="18" charset="0"/>
              <a:cs typeface="Times New Roman" pitchFamily="18" charset="0"/>
            </a:endParaRPr>
          </a:p>
          <a:p>
            <a:pPr>
              <a:buNone/>
            </a:pPr>
            <a:endParaRPr lang="en-US" b="1" dirty="0" smtClean="0"/>
          </a:p>
          <a:p>
            <a:endParaRPr lang="en-US" dirty="0"/>
          </a:p>
        </p:txBody>
      </p:sp>
      <p:sp>
        <p:nvSpPr>
          <p:cNvPr id="4" name="Footer Placeholder 3"/>
          <p:cNvSpPr>
            <a:spLocks noGrp="1"/>
          </p:cNvSpPr>
          <p:nvPr>
            <p:ph type="ftr" sz="quarter" idx="3"/>
          </p:nvPr>
        </p:nvSpPr>
        <p:spPr/>
        <p:txBody>
          <a:bodyPr/>
          <a:lstStyle/>
          <a:p>
            <a:r>
              <a:rPr lang="en-GB" dirty="0"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2</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WordArt 3"/>
          <p:cNvSpPr>
            <a:spLocks noChangeAspect="1" noChangeArrowheads="1" noChangeShapeType="1" noTextEdit="1"/>
          </p:cNvSpPr>
          <p:nvPr/>
        </p:nvSpPr>
        <p:spPr bwMode="gray">
          <a:xfrm>
            <a:off x="990600" y="2209800"/>
            <a:ext cx="7162800" cy="1928124"/>
          </a:xfrm>
          <a:prstGeom prst="rect">
            <a:avLst/>
          </a:prstGeom>
        </p:spPr>
        <p:txBody>
          <a:bodyPr wrap="none" fromWordArt="1">
            <a:prstTxWarp prst="textDeflate">
              <a:avLst>
                <a:gd name="adj" fmla="val 0"/>
              </a:avLst>
            </a:prstTxWarp>
          </a:bodyPr>
          <a:lstStyle/>
          <a:p>
            <a:pPr algn="ctr"/>
            <a:r>
              <a:rPr lang="en-US" sz="3600"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cs typeface="Arial" panose="020B0604020202020204" pitchFamily="34" charset="0"/>
              </a:rPr>
              <a:t>Thank You!</a:t>
            </a:r>
          </a:p>
        </p:txBody>
      </p:sp>
      <p:sp>
        <p:nvSpPr>
          <p:cNvPr id="2" name="Rounded Rectangle 1"/>
          <p:cNvSpPr/>
          <p:nvPr/>
        </p:nvSpPr>
        <p:spPr>
          <a:xfrm>
            <a:off x="1981200" y="4419600"/>
            <a:ext cx="5410200" cy="2308717"/>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4925" cmpd="dbl">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90000"/>
              </a:lnSpc>
            </a:pPr>
            <a:r>
              <a:rPr lang="en-US" altLang="ko-KR" b="1" dirty="0">
                <a:solidFill>
                  <a:schemeClr val="accent2">
                    <a:lumMod val="50000"/>
                  </a:schemeClr>
                </a:solidFill>
                <a:ea typeface="굴림" panose="020B0600000101010101" pitchFamily="34" charset="-127"/>
              </a:rPr>
              <a:t>Head Office:</a:t>
            </a:r>
          </a:p>
          <a:p>
            <a:pPr algn="ctr">
              <a:lnSpc>
                <a:spcPct val="90000"/>
              </a:lnSpc>
            </a:pPr>
            <a:r>
              <a:rPr lang="en-US" altLang="ko-KR" b="1" dirty="0">
                <a:solidFill>
                  <a:schemeClr val="accent2">
                    <a:lumMod val="50000"/>
                  </a:schemeClr>
                </a:solidFill>
                <a:ea typeface="굴림" panose="020B0600000101010101" pitchFamily="34" charset="-127"/>
              </a:rPr>
              <a:t>UEDCL Towers, Plot </a:t>
            </a:r>
            <a:r>
              <a:rPr lang="en-US" altLang="ko-KR" b="1" dirty="0" smtClean="0">
                <a:solidFill>
                  <a:schemeClr val="accent2">
                    <a:lumMod val="50000"/>
                  </a:schemeClr>
                </a:solidFill>
                <a:ea typeface="굴림" panose="020B0600000101010101" pitchFamily="34" charset="-127"/>
              </a:rPr>
              <a:t>37 </a:t>
            </a:r>
            <a:r>
              <a:rPr lang="en-US" altLang="ko-KR" b="1" dirty="0">
                <a:solidFill>
                  <a:schemeClr val="accent2">
                    <a:lumMod val="50000"/>
                  </a:schemeClr>
                </a:solidFill>
                <a:ea typeface="굴림" panose="020B0600000101010101" pitchFamily="34" charset="-127"/>
              </a:rPr>
              <a:t>Nakasero Road</a:t>
            </a:r>
          </a:p>
          <a:p>
            <a:pPr algn="ctr">
              <a:lnSpc>
                <a:spcPct val="90000"/>
              </a:lnSpc>
            </a:pPr>
            <a:r>
              <a:rPr lang="en-US" altLang="ko-KR" b="1" dirty="0">
                <a:solidFill>
                  <a:schemeClr val="accent2">
                    <a:lumMod val="50000"/>
                  </a:schemeClr>
                </a:solidFill>
                <a:ea typeface="굴림" panose="020B0600000101010101" pitchFamily="34" charset="-127"/>
              </a:rPr>
              <a:t> P.O. Box 3925, Kampala Uganda</a:t>
            </a:r>
          </a:p>
          <a:p>
            <a:pPr algn="ctr">
              <a:lnSpc>
                <a:spcPct val="90000"/>
              </a:lnSpc>
            </a:pPr>
            <a:r>
              <a:rPr lang="en-US" altLang="ko-KR" b="1" dirty="0">
                <a:solidFill>
                  <a:schemeClr val="accent2">
                    <a:lumMod val="50000"/>
                  </a:schemeClr>
                </a:solidFill>
                <a:ea typeface="굴림" panose="020B0600000101010101" pitchFamily="34" charset="-127"/>
              </a:rPr>
              <a:t> Tel: 256 414 311 100</a:t>
            </a:r>
          </a:p>
          <a:p>
            <a:pPr algn="ctr">
              <a:lnSpc>
                <a:spcPct val="90000"/>
              </a:lnSpc>
            </a:pPr>
            <a:r>
              <a:rPr lang="en-US" altLang="ko-KR" b="1" dirty="0">
                <a:solidFill>
                  <a:schemeClr val="accent2">
                    <a:lumMod val="50000"/>
                  </a:schemeClr>
                </a:solidFill>
                <a:ea typeface="굴림" panose="020B0600000101010101" pitchFamily="34" charset="-127"/>
              </a:rPr>
              <a:t> Fax: 256 414 344 858 or 256 414 250 031</a:t>
            </a:r>
          </a:p>
          <a:p>
            <a:pPr algn="ctr">
              <a:lnSpc>
                <a:spcPct val="90000"/>
              </a:lnSpc>
            </a:pPr>
            <a:r>
              <a:rPr lang="en-US" altLang="ko-KR" b="1" dirty="0">
                <a:solidFill>
                  <a:schemeClr val="accent2">
                    <a:lumMod val="50000"/>
                  </a:schemeClr>
                </a:solidFill>
                <a:ea typeface="굴림" panose="020B0600000101010101" pitchFamily="34" charset="-127"/>
              </a:rPr>
              <a:t>Web: www.ppda.go.ug</a:t>
            </a:r>
          </a:p>
          <a:p>
            <a:pPr algn="ctr">
              <a:lnSpc>
                <a:spcPct val="90000"/>
              </a:lnSpc>
            </a:pPr>
            <a:r>
              <a:rPr lang="en-US" altLang="ko-KR" b="1" dirty="0">
                <a:solidFill>
                  <a:schemeClr val="accent2">
                    <a:lumMod val="50000"/>
                  </a:schemeClr>
                </a:solidFill>
                <a:ea typeface="굴림" panose="020B0600000101010101" pitchFamily="34" charset="-127"/>
              </a:rPr>
              <a:t>Email: info@ppda.go.ug</a:t>
            </a:r>
          </a:p>
          <a:p>
            <a:pPr algn="ctr">
              <a:lnSpc>
                <a:spcPct val="90000"/>
              </a:lnSpc>
            </a:pPr>
            <a:r>
              <a:rPr lang="en-US" altLang="ko-KR" b="1" dirty="0">
                <a:solidFill>
                  <a:schemeClr val="accent2">
                    <a:lumMod val="50000"/>
                  </a:schemeClr>
                </a:solidFill>
                <a:ea typeface="굴림" panose="020B0600000101010101" pitchFamily="34" charset="-127"/>
              </a:rPr>
              <a:t>Connect: www.facebook.com/ppdauganda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9011"/>
                                        </p:tgtEl>
                                        <p:attrNameLst>
                                          <p:attrName>style.visibility</p:attrName>
                                        </p:attrNameLst>
                                      </p:cBhvr>
                                      <p:to>
                                        <p:strVal val="visible"/>
                                      </p:to>
                                    </p:set>
                                    <p:anim calcmode="lin" valueType="num">
                                      <p:cBhvr>
                                        <p:cTn id="7" dur="500" fill="hold"/>
                                        <p:tgtEl>
                                          <p:spTgt spid="299011"/>
                                        </p:tgtEl>
                                        <p:attrNameLst>
                                          <p:attrName>ppt_w</p:attrName>
                                        </p:attrNameLst>
                                      </p:cBhvr>
                                      <p:tavLst>
                                        <p:tav tm="0">
                                          <p:val>
                                            <p:fltVal val="0"/>
                                          </p:val>
                                        </p:tav>
                                        <p:tav tm="100000">
                                          <p:val>
                                            <p:strVal val="#ppt_w"/>
                                          </p:val>
                                        </p:tav>
                                      </p:tavLst>
                                    </p:anim>
                                    <p:anim calcmode="lin" valueType="num">
                                      <p:cBhvr>
                                        <p:cTn id="8" dur="500" fill="hold"/>
                                        <p:tgtEl>
                                          <p:spTgt spid="299011"/>
                                        </p:tgtEl>
                                        <p:attrNameLst>
                                          <p:attrName>ppt_h</p:attrName>
                                        </p:attrNameLst>
                                      </p:cBhvr>
                                      <p:tavLst>
                                        <p:tav tm="0">
                                          <p:val>
                                            <p:fltVal val="0"/>
                                          </p:val>
                                        </p:tav>
                                        <p:tav tm="100000">
                                          <p:val>
                                            <p:strVal val="#ppt_h"/>
                                          </p:val>
                                        </p:tav>
                                      </p:tavLst>
                                    </p:anim>
                                    <p:animEffect transition="in" filter="fade">
                                      <p:cBhvr>
                                        <p:cTn id="9"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553200" cy="508000"/>
          </a:xfrm>
        </p:spPr>
        <p:txBody>
          <a:bodyPr/>
          <a:lstStyle/>
          <a:p>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533400" y="1752600"/>
            <a:ext cx="8077200" cy="4495800"/>
          </a:xfrm>
        </p:spPr>
        <p:txBody>
          <a:bodyPr/>
          <a:lstStyle/>
          <a:p>
            <a:pPr algn="just">
              <a:buNone/>
            </a:pPr>
            <a:r>
              <a:rPr lang="en-US" altLang="en-US" sz="2000" dirty="0" smtClean="0"/>
              <a:t>The objectives of PPDA are provided in Section 6 of the PPDA Act, which are:</a:t>
            </a:r>
          </a:p>
          <a:p>
            <a:pPr algn="just"/>
            <a:r>
              <a:rPr lang="en-US" altLang="en-US" sz="2000" dirty="0" smtClean="0"/>
              <a:t>Ensure the application of fair, competitive, transparent, non-discriminatory and value for money procurement and disposal standards and practices;</a:t>
            </a:r>
          </a:p>
          <a:p>
            <a:pPr algn="just"/>
            <a:r>
              <a:rPr lang="en-US" altLang="en-US" sz="2000" dirty="0" smtClean="0"/>
              <a:t>Harmonize the procurement and disposal policies, systems and practices of the central government, local governments and statutory bodies;</a:t>
            </a:r>
          </a:p>
          <a:p>
            <a:pPr algn="just"/>
            <a:r>
              <a:rPr lang="en-US" altLang="en-US" sz="2000" dirty="0" smtClean="0"/>
              <a:t>Set standards for the public procurement and disposal;</a:t>
            </a:r>
          </a:p>
          <a:p>
            <a:pPr algn="just"/>
            <a:r>
              <a:rPr lang="en-US" altLang="en-US" sz="2000" dirty="0" smtClean="0"/>
              <a:t>Monitor compliance of procuring and disposing entities; </a:t>
            </a:r>
          </a:p>
          <a:p>
            <a:pPr algn="just"/>
            <a:r>
              <a:rPr lang="en-US" altLang="en-US" sz="2000" dirty="0" smtClean="0"/>
              <a:t>Build procurement and disposal capacity in Uganda.</a:t>
            </a:r>
          </a:p>
          <a:p>
            <a:pPr algn="just">
              <a:buFont typeface="Wingdings" pitchFamily="2" charset="2"/>
              <a:buChar char="Ø"/>
            </a:pPr>
            <a:r>
              <a:rPr lang="en-GB" altLang="en-US" sz="2000" dirty="0" smtClean="0"/>
              <a:t>The detailed functions and powers of PPDA are contained in Sections 7 and 8 of the PPDA Act, 2003</a:t>
            </a:r>
            <a:r>
              <a:rPr lang="en-GB" altLang="en-US" dirty="0" smtClean="0"/>
              <a:t>.</a:t>
            </a:r>
          </a:p>
          <a:p>
            <a:pPr>
              <a:buNone/>
            </a:pPr>
            <a:endParaRPr lang="en-US" dirty="0">
              <a:latin typeface="Times New Roman"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3</a:t>
            </a:fld>
            <a:endParaRPr lang="en-GB" dirty="0"/>
          </a:p>
        </p:txBody>
      </p:sp>
      <p:sp>
        <p:nvSpPr>
          <p:cNvPr id="6" name="Rectangle 5"/>
          <p:cNvSpPr/>
          <p:nvPr/>
        </p:nvSpPr>
        <p:spPr>
          <a:xfrm>
            <a:off x="1524000" y="304800"/>
            <a:ext cx="6096000" cy="523220"/>
          </a:xfrm>
          <a:prstGeom prst="rect">
            <a:avLst/>
          </a:prstGeom>
        </p:spPr>
        <p:txBody>
          <a:bodyPr wrap="square">
            <a:spAutoFit/>
          </a:bodyPr>
          <a:lstStyle/>
          <a:p>
            <a:pPr algn="just"/>
            <a:r>
              <a:rPr lang="en-US" sz="2800" b="1" dirty="0" smtClean="0">
                <a:solidFill>
                  <a:srgbClr val="002060"/>
                </a:solidFill>
                <a:latin typeface="Times New Roman" pitchFamily="18" charset="0"/>
                <a:cs typeface="Times New Roman" pitchFamily="18" charset="0"/>
              </a:rPr>
              <a:t>Statutory Objectives of the PPDA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96000" cy="838200"/>
          </a:xfrm>
        </p:spPr>
        <p:txBody>
          <a:bodyPr/>
          <a:lstStyle/>
          <a:p>
            <a:pPr algn="just"/>
            <a:r>
              <a:rPr lang="en-US" sz="3200" b="1" dirty="0" smtClean="0">
                <a:solidFill>
                  <a:srgbClr val="002060"/>
                </a:solidFill>
                <a:latin typeface="Times New Roman" pitchFamily="18" charset="0"/>
                <a:cs typeface="Times New Roman" pitchFamily="18" charset="0"/>
              </a:rPr>
              <a:t>Previous recommendations and progress on implementation</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endParaRPr lang="en-US" dirty="0"/>
          </a:p>
        </p:txBody>
      </p:sp>
      <p:graphicFrame>
        <p:nvGraphicFramePr>
          <p:cNvPr id="6" name="Content Placeholder 5"/>
          <p:cNvGraphicFramePr>
            <a:graphicFrameLocks noGrp="1"/>
          </p:cNvGraphicFramePr>
          <p:nvPr>
            <p:ph idx="1"/>
          </p:nvPr>
        </p:nvGraphicFramePr>
        <p:xfrm>
          <a:off x="381000" y="1447800"/>
          <a:ext cx="8382000" cy="5272932"/>
        </p:xfrm>
        <a:graphic>
          <a:graphicData uri="http://schemas.openxmlformats.org/drawingml/2006/table">
            <a:tbl>
              <a:tblPr firstRow="1" bandRow="1">
                <a:tableStyleId>{5C22544A-7EE6-4342-B048-85BDC9FD1C3A}</a:tableStyleId>
              </a:tblPr>
              <a:tblGrid>
                <a:gridCol w="4191000"/>
                <a:gridCol w="4191000"/>
              </a:tblGrid>
              <a:tr h="230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Recommendations</a:t>
                      </a:r>
                    </a:p>
                  </a:txBody>
                  <a:tcPr/>
                </a:tc>
                <a:tc>
                  <a:txBody>
                    <a:bodyPr/>
                    <a:lstStyle/>
                    <a:p>
                      <a:r>
                        <a:rPr lang="en-US" dirty="0" smtClean="0"/>
                        <a:t>Status</a:t>
                      </a:r>
                      <a:endParaRPr lang="en-US" dirty="0"/>
                    </a:p>
                  </a:txBody>
                  <a:tcPr/>
                </a:tc>
              </a:tr>
              <a:tr h="1788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PPDA</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to ensure that all </a:t>
                      </a:r>
                      <a:r>
                        <a:rPr lang="en-US" sz="1600" kern="1200" dirty="0" err="1" smtClean="0">
                          <a:solidFill>
                            <a:schemeClr val="dk1"/>
                          </a:solidFill>
                          <a:effectLst/>
                          <a:latin typeface="+mn-lt"/>
                          <a:ea typeface="+mn-ea"/>
                          <a:cs typeface="+mn-cs"/>
                        </a:rPr>
                        <a:t>govt's</a:t>
                      </a:r>
                      <a:r>
                        <a:rPr lang="en-US" sz="1600" kern="1200" dirty="0" smtClean="0">
                          <a:solidFill>
                            <a:schemeClr val="dk1"/>
                          </a:solidFill>
                          <a:effectLst/>
                          <a:latin typeface="+mn-lt"/>
                          <a:ea typeface="+mn-ea"/>
                          <a:cs typeface="+mn-cs"/>
                        </a:rPr>
                        <a:t> obsolete assets are dispose of  </a:t>
                      </a:r>
                    </a:p>
                  </a:txBody>
                  <a:tcPr/>
                </a:tc>
                <a:tc>
                  <a:txBody>
                    <a:bodyPr/>
                    <a:lstStyle/>
                    <a:p>
                      <a:pPr algn="just">
                        <a:buFont typeface="Arial" pitchFamily="34" charset="0"/>
                        <a:buChar char="•"/>
                      </a:pPr>
                      <a:r>
                        <a:rPr lang="en-US" sz="1600" baseline="0" dirty="0" smtClean="0">
                          <a:solidFill>
                            <a:schemeClr val="tx1"/>
                          </a:solidFill>
                        </a:rPr>
                        <a:t>The Authority has identified Entities with un disposed assets during audits and recommended to the affected Entities to dispose. </a:t>
                      </a:r>
                    </a:p>
                    <a:p>
                      <a:pPr algn="just">
                        <a:buFont typeface="Arial" pitchFamily="34" charset="0"/>
                        <a:buChar char="•"/>
                      </a:pPr>
                      <a:r>
                        <a:rPr lang="en-US" sz="1600" baseline="0" dirty="0" smtClean="0">
                          <a:solidFill>
                            <a:schemeClr val="tx1"/>
                          </a:solidFill>
                        </a:rPr>
                        <a:t>The Authority is enforcing disposal planning.</a:t>
                      </a:r>
                    </a:p>
                    <a:p>
                      <a:pPr algn="just">
                        <a:buFont typeface="Arial" pitchFamily="34" charset="0"/>
                        <a:buChar char="•"/>
                      </a:pPr>
                      <a:r>
                        <a:rPr lang="en-US" sz="1600" baseline="0" dirty="0" smtClean="0">
                          <a:solidFill>
                            <a:schemeClr val="tx1"/>
                          </a:solidFill>
                        </a:rPr>
                        <a:t>A study/research was conducted on failure by Entities to dispose  assets and its recommendations are being implemented.</a:t>
                      </a:r>
                      <a:endParaRPr lang="en-US" sz="1600" dirty="0" smtClean="0">
                        <a:solidFill>
                          <a:schemeClr val="tx1"/>
                        </a:solidFill>
                      </a:endParaRPr>
                    </a:p>
                  </a:txBody>
                  <a:tcPr/>
                </a:tc>
              </a:tr>
              <a:tr h="403833">
                <a:tc>
                  <a:txBody>
                    <a:bodyPr/>
                    <a:lstStyle/>
                    <a:p>
                      <a:pPr marL="0" indent="0" algn="just">
                        <a:buFont typeface="Arial" panose="020B0604020202020204" pitchFamily="34" charset="0"/>
                        <a:buNone/>
                      </a:pPr>
                      <a:r>
                        <a:rPr lang="en-US" sz="1600" kern="1200" dirty="0" smtClean="0">
                          <a:solidFill>
                            <a:schemeClr val="dk1"/>
                          </a:solidFill>
                          <a:effectLst/>
                          <a:latin typeface="+mn-lt"/>
                          <a:ea typeface="+mn-ea"/>
                          <a:cs typeface="+mn-cs"/>
                        </a:rPr>
                        <a:t>Status on the amendments of the LG (PPDA) Regulations</a:t>
                      </a:r>
                      <a:endParaRPr lang="en-US" sz="1600" dirty="0"/>
                    </a:p>
                  </a:txBody>
                  <a:tcPr marL="91427" marR="91427" marT="45693" marB="45693"/>
                </a:tc>
                <a:tc>
                  <a:txBody>
                    <a:bodyPr/>
                    <a:lstStyle/>
                    <a:p>
                      <a:pPr algn="just"/>
                      <a:r>
                        <a:rPr lang="en-US" sz="1600" dirty="0" smtClean="0"/>
                        <a:t>The</a:t>
                      </a:r>
                      <a:r>
                        <a:rPr lang="en-US" sz="1600" baseline="0" dirty="0" smtClean="0"/>
                        <a:t> second draft of amendments is before cabinet </a:t>
                      </a:r>
                      <a:endParaRPr lang="en-US" sz="1600" dirty="0"/>
                    </a:p>
                  </a:txBody>
                  <a:tcPr marL="91427" marR="91427" marT="45693" marB="45693"/>
                </a:tc>
              </a:tr>
              <a:tr h="1615433">
                <a:tc>
                  <a:txBody>
                    <a:bodyPr/>
                    <a:lstStyle/>
                    <a:p>
                      <a:pPr marL="0" indent="0" algn="just">
                        <a:buFont typeface="Arial" panose="020B0604020202020204" pitchFamily="34" charset="0"/>
                        <a:buNone/>
                      </a:pPr>
                      <a:r>
                        <a:rPr lang="en-US" sz="1600" kern="1200" dirty="0" smtClean="0">
                          <a:solidFill>
                            <a:schemeClr val="dk1"/>
                          </a:solidFill>
                          <a:effectLst/>
                          <a:latin typeface="+mn-lt"/>
                          <a:ea typeface="+mn-ea"/>
                          <a:cs typeface="+mn-cs"/>
                        </a:rPr>
                        <a:t>Delays in the procurement processes caused by the PPDA Law</a:t>
                      </a:r>
                      <a:endParaRPr lang="en-US" sz="1600" dirty="0"/>
                    </a:p>
                  </a:txBody>
                  <a:tcPr marL="91427" marR="91427" marT="45693" marB="45693"/>
                </a:tc>
                <a:tc>
                  <a:txBody>
                    <a:bodyPr/>
                    <a:lstStyle/>
                    <a:p>
                      <a:pPr algn="just"/>
                      <a:r>
                        <a:rPr lang="en-US" sz="1600" dirty="0" smtClean="0">
                          <a:solidFill>
                            <a:schemeClr val="tx1"/>
                          </a:solidFill>
                        </a:rPr>
                        <a:t>Amendments</a:t>
                      </a:r>
                      <a:r>
                        <a:rPr lang="en-US" sz="1600" baseline="0" dirty="0" smtClean="0">
                          <a:solidFill>
                            <a:schemeClr val="tx1"/>
                          </a:solidFill>
                        </a:rPr>
                        <a:t> are on going to remove areas that causes delays in the process.</a:t>
                      </a:r>
                    </a:p>
                    <a:p>
                      <a:pPr algn="just"/>
                      <a:r>
                        <a:rPr lang="en-US" sz="1600" baseline="0" dirty="0" smtClean="0">
                          <a:solidFill>
                            <a:schemeClr val="tx1"/>
                          </a:solidFill>
                        </a:rPr>
                        <a:t>EGP to improve efficiency  once it is rolled out.</a:t>
                      </a:r>
                    </a:p>
                    <a:p>
                      <a:pPr algn="just"/>
                      <a:r>
                        <a:rPr lang="en-US" sz="1600" baseline="0" dirty="0" smtClean="0">
                          <a:solidFill>
                            <a:schemeClr val="tx1"/>
                          </a:solidFill>
                        </a:rPr>
                        <a:t>PPDA is enforcing procurement planning and adherence to plans. </a:t>
                      </a:r>
                      <a:endParaRPr lang="en-US" sz="1600" baseline="0" dirty="0">
                        <a:solidFill>
                          <a:schemeClr val="tx1"/>
                        </a:solidFill>
                      </a:endParaRPr>
                    </a:p>
                    <a:p>
                      <a:pPr algn="just"/>
                      <a:r>
                        <a:rPr lang="en-US" sz="1600" baseline="0" dirty="0" smtClean="0">
                          <a:solidFill>
                            <a:schemeClr val="tx1"/>
                          </a:solidFill>
                        </a:rPr>
                        <a:t>Capacity building of key players to improve efficiency.  </a:t>
                      </a:r>
                    </a:p>
                  </a:txBody>
                  <a:tcPr marL="91427" marR="91427" marT="45693" marB="45693"/>
                </a:tc>
              </a:tr>
            </a:tbl>
          </a:graphicData>
        </a:graphic>
      </p:graphicFrame>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4</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smtClean="0">
                <a:solidFill>
                  <a:srgbClr val="002060"/>
                </a:solidFill>
                <a:latin typeface="Times New Roman" pitchFamily="18" charset="0"/>
                <a:cs typeface="Times New Roman" pitchFamily="18" charset="0"/>
              </a:rPr>
              <a:t>Previous recommendations and progress on implementation Cont’d</a:t>
            </a:r>
            <a:endParaRPr lang="en-US" sz="1800" dirty="0"/>
          </a:p>
        </p:txBody>
      </p:sp>
      <p:graphicFrame>
        <p:nvGraphicFramePr>
          <p:cNvPr id="6" name="Content Placeholder 5"/>
          <p:cNvGraphicFramePr>
            <a:graphicFrameLocks noGrp="1"/>
          </p:cNvGraphicFramePr>
          <p:nvPr>
            <p:ph idx="1"/>
          </p:nvPr>
        </p:nvGraphicFramePr>
        <p:xfrm>
          <a:off x="381000" y="1600200"/>
          <a:ext cx="8305800" cy="4272118"/>
        </p:xfrm>
        <a:graphic>
          <a:graphicData uri="http://schemas.openxmlformats.org/drawingml/2006/table">
            <a:tbl>
              <a:tblPr firstRow="1" bandRow="1">
                <a:tableStyleId>{5C22544A-7EE6-4342-B048-85BDC9FD1C3A}</a:tableStyleId>
              </a:tblPr>
              <a:tblGrid>
                <a:gridCol w="4152900"/>
                <a:gridCol w="41529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Recommendations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Status</a:t>
                      </a:r>
                    </a:p>
                  </a:txBody>
                  <a:tcPr/>
                </a:tc>
              </a:tr>
              <a:tr h="370840">
                <a:tc>
                  <a:txBody>
                    <a:bodyPr/>
                    <a:lstStyle/>
                    <a:p>
                      <a:pPr marL="0" indent="0" algn="just">
                        <a:buFont typeface="Arial" panose="020B0604020202020204" pitchFamily="34" charset="0"/>
                        <a:buNone/>
                      </a:pPr>
                      <a:r>
                        <a:rPr lang="en-US" sz="1400" kern="1200" dirty="0" smtClean="0">
                          <a:solidFill>
                            <a:schemeClr val="dk1"/>
                          </a:solidFill>
                          <a:effectLst/>
                          <a:latin typeface="+mn-lt"/>
                          <a:ea typeface="+mn-ea"/>
                          <a:cs typeface="+mn-cs"/>
                        </a:rPr>
                        <a:t>Delays in the procurement processes caused by the PPDA Law</a:t>
                      </a:r>
                      <a:endParaRPr lang="en-US" sz="1400" dirty="0"/>
                    </a:p>
                  </a:txBody>
                  <a:tcPr marL="91427" marR="91427" marT="45693" marB="45693"/>
                </a:tc>
                <a:tc>
                  <a:txBody>
                    <a:bodyPr/>
                    <a:lstStyle/>
                    <a:p>
                      <a:pPr algn="just"/>
                      <a:r>
                        <a:rPr lang="en-US" sz="1400" dirty="0" smtClean="0">
                          <a:solidFill>
                            <a:schemeClr val="tx1"/>
                          </a:solidFill>
                        </a:rPr>
                        <a:t>Amendments</a:t>
                      </a:r>
                      <a:r>
                        <a:rPr lang="en-US" sz="1400" baseline="0" dirty="0" smtClean="0">
                          <a:solidFill>
                            <a:schemeClr val="tx1"/>
                          </a:solidFill>
                        </a:rPr>
                        <a:t> are on going to remove areas that causes delays in the process.</a:t>
                      </a:r>
                    </a:p>
                    <a:p>
                      <a:pPr algn="just"/>
                      <a:r>
                        <a:rPr lang="en-US" sz="1400" baseline="0" dirty="0" smtClean="0">
                          <a:solidFill>
                            <a:schemeClr val="tx1"/>
                          </a:solidFill>
                        </a:rPr>
                        <a:t>EGP to improve efficiency  once it is rolled out.</a:t>
                      </a:r>
                    </a:p>
                    <a:p>
                      <a:pPr algn="just"/>
                      <a:r>
                        <a:rPr lang="en-US" sz="1400" baseline="0" dirty="0" smtClean="0">
                          <a:solidFill>
                            <a:schemeClr val="tx1"/>
                          </a:solidFill>
                        </a:rPr>
                        <a:t>PPDA is enforcing procurement planning and adherence to plans. </a:t>
                      </a:r>
                      <a:endParaRPr lang="en-US" sz="1400" baseline="0" dirty="0">
                        <a:solidFill>
                          <a:schemeClr val="tx1"/>
                        </a:solidFill>
                      </a:endParaRPr>
                    </a:p>
                    <a:p>
                      <a:pPr algn="just"/>
                      <a:r>
                        <a:rPr lang="en-US" sz="1400" baseline="0" dirty="0" smtClean="0">
                          <a:solidFill>
                            <a:schemeClr val="tx1"/>
                          </a:solidFill>
                        </a:rPr>
                        <a:t>Capacity building of key players to improve efficiency.  </a:t>
                      </a:r>
                    </a:p>
                  </a:txBody>
                  <a:tcPr marL="91427" marR="91427" marT="45693" marB="45693"/>
                </a:tc>
              </a:tr>
              <a:tr h="370840">
                <a:tc>
                  <a:txBody>
                    <a:bodyPr/>
                    <a:lstStyle/>
                    <a:p>
                      <a:r>
                        <a:rPr lang="en-US" sz="1400" kern="1200" dirty="0" smtClean="0">
                          <a:solidFill>
                            <a:schemeClr val="dk1"/>
                          </a:solidFill>
                          <a:effectLst/>
                          <a:latin typeface="+mn-lt"/>
                          <a:ea typeface="+mn-ea"/>
                          <a:cs typeface="+mn-cs"/>
                        </a:rPr>
                        <a:t>Procurements/projects awarded by Central Government Agencies and why these procurements have to be handled at the centre. </a:t>
                      </a:r>
                    </a:p>
                  </a:txBody>
                  <a:tcPr marL="91427" marR="91427" marT="45693" marB="45693"/>
                </a:tc>
                <a:tc>
                  <a:txBody>
                    <a:bodyPr/>
                    <a:lstStyle/>
                    <a:p>
                      <a:pPr algn="just"/>
                      <a:r>
                        <a:rPr lang="en-US" sz="1400" dirty="0" smtClean="0">
                          <a:solidFill>
                            <a:schemeClr val="tx1"/>
                          </a:solidFill>
                        </a:rPr>
                        <a:t>This</a:t>
                      </a:r>
                      <a:r>
                        <a:rPr lang="en-US" sz="1400" baseline="0" dirty="0" smtClean="0">
                          <a:solidFill>
                            <a:schemeClr val="tx1"/>
                          </a:solidFill>
                        </a:rPr>
                        <a:t> is a policy matter and based on loan agreements and the Authority will engage line ministries on how best Local </a:t>
                      </a:r>
                      <a:r>
                        <a:rPr lang="en-US" sz="1400" baseline="0" dirty="0" err="1" smtClean="0">
                          <a:solidFill>
                            <a:schemeClr val="tx1"/>
                          </a:solidFill>
                        </a:rPr>
                        <a:t>Govts</a:t>
                      </a:r>
                      <a:r>
                        <a:rPr lang="en-US" sz="1400" baseline="0" dirty="0" smtClean="0">
                          <a:solidFill>
                            <a:schemeClr val="tx1"/>
                          </a:solidFill>
                        </a:rPr>
                        <a:t> can be involved in procurements </a:t>
                      </a:r>
                      <a:endParaRPr lang="en-US" sz="1400" dirty="0">
                        <a:solidFill>
                          <a:schemeClr val="tx1"/>
                        </a:solidFill>
                      </a:endParaRPr>
                    </a:p>
                  </a:txBody>
                  <a:tcPr marL="91427" marR="91427" marT="45693" marB="45693"/>
                </a:tc>
              </a:tr>
              <a:tr h="370840">
                <a:tc>
                  <a:txBody>
                    <a:bodyPr/>
                    <a:lstStyle/>
                    <a:p>
                      <a:pPr algn="just"/>
                      <a:r>
                        <a:rPr lang="en-US" sz="1400" kern="1200" dirty="0" smtClean="0">
                          <a:solidFill>
                            <a:schemeClr val="dk1"/>
                          </a:solidFill>
                          <a:effectLst/>
                          <a:latin typeface="+mn-lt"/>
                          <a:ea typeface="+mn-ea"/>
                          <a:cs typeface="+mn-cs"/>
                        </a:rPr>
                        <a:t>Need to improve the PDUs budgets to cater for its operational expenses like printing services, allowances for CCs and Evaluation Committees. </a:t>
                      </a:r>
                    </a:p>
                  </a:txBody>
                  <a:tcPr marL="91427" marR="91427" marT="45693" marB="45693"/>
                </a:tc>
                <a:tc>
                  <a:txBody>
                    <a:bodyPr/>
                    <a:lstStyle/>
                    <a:p>
                      <a:pPr algn="just"/>
                      <a:r>
                        <a:rPr lang="en-US" sz="1400" dirty="0" smtClean="0">
                          <a:solidFill>
                            <a:schemeClr val="tx1"/>
                          </a:solidFill>
                        </a:rPr>
                        <a:t>Audit reports have been highlighting this challenge of facilitation, these</a:t>
                      </a:r>
                      <a:r>
                        <a:rPr lang="en-US" sz="1400" baseline="0" dirty="0" smtClean="0">
                          <a:solidFill>
                            <a:schemeClr val="tx1"/>
                          </a:solidFill>
                        </a:rPr>
                        <a:t> reports are copied to the PS/ST and Accountant General.</a:t>
                      </a:r>
                    </a:p>
                    <a:p>
                      <a:pPr algn="just"/>
                      <a:r>
                        <a:rPr lang="en-US" sz="1400" baseline="0" dirty="0" smtClean="0">
                          <a:solidFill>
                            <a:schemeClr val="tx1"/>
                          </a:solidFill>
                        </a:rPr>
                        <a:t>Entities are advised to utilize monies obtained from sale of bids to run some of PDU activities as required in the PPDA Act and Regulations </a:t>
                      </a:r>
                      <a:endParaRPr lang="en-US" sz="1400" dirty="0">
                        <a:solidFill>
                          <a:schemeClr val="tx1"/>
                        </a:solidFill>
                      </a:endParaRPr>
                    </a:p>
                  </a:txBody>
                  <a:tcPr marL="91427" marR="91427" marT="45693" marB="45693"/>
                </a:tc>
              </a:tr>
            </a:tbl>
          </a:graphicData>
        </a:graphic>
      </p:graphicFrame>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5</a:t>
            </a:fld>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002060"/>
                </a:solidFill>
                <a:latin typeface="Times New Roman" pitchFamily="18" charset="0"/>
                <a:cs typeface="Times New Roman" pitchFamily="18" charset="0"/>
              </a:rPr>
              <a:t>Previous recommendations and progress on implementation Cont’d</a:t>
            </a:r>
            <a:endParaRPr lang="en-US" sz="2400" dirty="0"/>
          </a:p>
        </p:txBody>
      </p:sp>
      <p:graphicFrame>
        <p:nvGraphicFramePr>
          <p:cNvPr id="6" name="Content Placeholder 5"/>
          <p:cNvGraphicFramePr>
            <a:graphicFrameLocks noGrp="1"/>
          </p:cNvGraphicFramePr>
          <p:nvPr>
            <p:ph idx="1"/>
          </p:nvPr>
        </p:nvGraphicFramePr>
        <p:xfrm>
          <a:off x="609600" y="1752600"/>
          <a:ext cx="8153400" cy="2450666"/>
        </p:xfrm>
        <a:graphic>
          <a:graphicData uri="http://schemas.openxmlformats.org/drawingml/2006/table">
            <a:tbl>
              <a:tblPr firstRow="1" bandRow="1">
                <a:tableStyleId>{5C22544A-7EE6-4342-B048-85BDC9FD1C3A}</a:tableStyleId>
              </a:tblPr>
              <a:tblGrid>
                <a:gridCol w="4076700"/>
                <a:gridCol w="4076700"/>
              </a:tblGrid>
              <a:tr h="458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Recommendations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Status</a:t>
                      </a:r>
                    </a:p>
                    <a:p>
                      <a:endParaRPr lang="en-US" dirty="0"/>
                    </a:p>
                  </a:txBody>
                  <a:tcPr/>
                </a:tc>
              </a:tr>
              <a:tr h="1810586">
                <a:tc>
                  <a:txBody>
                    <a:bodyPr/>
                    <a:lstStyle/>
                    <a:p>
                      <a:pPr algn="just"/>
                      <a:r>
                        <a:rPr lang="en-US" sz="1800" kern="1200" dirty="0" smtClean="0">
                          <a:solidFill>
                            <a:schemeClr val="tx1"/>
                          </a:solidFill>
                          <a:effectLst/>
                          <a:latin typeface="+mn-lt"/>
                          <a:ea typeface="+mn-ea"/>
                          <a:cs typeface="+mn-cs"/>
                        </a:rPr>
                        <a:t>LGs should encourage collaboration among technical and political leaders in implementation of Government </a:t>
                      </a:r>
                      <a:r>
                        <a:rPr lang="en-US" sz="1800" kern="1200" dirty="0" err="1" smtClean="0">
                          <a:solidFill>
                            <a:schemeClr val="tx1"/>
                          </a:solidFill>
                          <a:effectLst/>
                          <a:latin typeface="+mn-lt"/>
                          <a:ea typeface="+mn-ea"/>
                          <a:cs typeface="+mn-cs"/>
                        </a:rPr>
                        <a:t>programmes</a:t>
                      </a:r>
                      <a:r>
                        <a:rPr lang="en-US" sz="1800" kern="1200" dirty="0" smtClean="0">
                          <a:solidFill>
                            <a:schemeClr val="tx1"/>
                          </a:solidFill>
                          <a:effectLst/>
                          <a:latin typeface="+mn-lt"/>
                          <a:ea typeface="+mn-ea"/>
                          <a:cs typeface="+mn-cs"/>
                        </a:rPr>
                        <a:t> within the law.</a:t>
                      </a:r>
                      <a:endParaRPr lang="en-US" sz="1800" dirty="0">
                        <a:solidFill>
                          <a:schemeClr val="tx1"/>
                        </a:solidFill>
                      </a:endParaRPr>
                    </a:p>
                  </a:txBody>
                  <a:tcPr marT="45710" marB="45710"/>
                </a:tc>
                <a:tc>
                  <a:txBody>
                    <a:bodyPr/>
                    <a:lstStyle/>
                    <a:p>
                      <a:r>
                        <a:rPr lang="en-US" sz="1800" kern="1200" dirty="0" smtClean="0">
                          <a:solidFill>
                            <a:schemeClr val="dk1"/>
                          </a:solidFill>
                          <a:effectLst/>
                          <a:latin typeface="+mn-lt"/>
                          <a:ea typeface="+mn-ea"/>
                          <a:cs typeface="+mn-cs"/>
                        </a:rPr>
                        <a:t>Political leaders are only required to approve the procurement plans and monitor implementation as provided in the law.</a:t>
                      </a:r>
                      <a:endParaRPr lang="en-US" sz="1800" dirty="0"/>
                    </a:p>
                  </a:txBody>
                  <a:tcPr marT="45710" marB="45710"/>
                </a:tc>
              </a:tr>
            </a:tbl>
          </a:graphicData>
        </a:graphic>
      </p:graphicFrame>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6</a:t>
            </a:fld>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477000" cy="736600"/>
          </a:xfrm>
        </p:spPr>
        <p:txBody>
          <a:bodyPr/>
          <a:lstStyle/>
          <a:p>
            <a:r>
              <a:rPr lang="en-US" sz="2800" b="1" dirty="0" smtClean="0">
                <a:solidFill>
                  <a:srgbClr val="002060"/>
                </a:solidFill>
                <a:latin typeface="Times New Roman" pitchFamily="18" charset="0"/>
                <a:cs typeface="Times New Roman" pitchFamily="18" charset="0"/>
              </a:rPr>
              <a:t>Overall performance of LGs in FY16/17</a:t>
            </a:r>
            <a:r>
              <a:rPr lang="en-US" sz="2800" dirty="0" smtClean="0">
                <a:solidFill>
                  <a:srgbClr val="002060"/>
                </a:solidFill>
                <a:latin typeface="Times New Roman" pitchFamily="18" charset="0"/>
                <a:cs typeface="Times New Roman" pitchFamily="18" charset="0"/>
              </a:rPr>
              <a:t/>
            </a:r>
            <a:br>
              <a:rPr lang="en-US" sz="2800" dirty="0" smtClean="0">
                <a:solidFill>
                  <a:srgbClr val="002060"/>
                </a:solidFill>
                <a:latin typeface="Times New Roman" pitchFamily="18" charset="0"/>
                <a:cs typeface="Times New Roman" pitchFamily="18" charset="0"/>
              </a:rPr>
            </a:br>
            <a:endParaRPr lang="en-US" sz="2800" dirty="0"/>
          </a:p>
        </p:txBody>
      </p:sp>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7</a:t>
            </a:fld>
            <a:endParaRPr lang="en-GB" dirty="0"/>
          </a:p>
        </p:txBody>
      </p:sp>
      <p:pic>
        <p:nvPicPr>
          <p:cNvPr id="1026" name="Picture 2"/>
          <p:cNvPicPr>
            <a:picLocks noGrp="1" noChangeAspect="1" noChangeArrowheads="1"/>
          </p:cNvPicPr>
          <p:nvPr>
            <p:ph idx="1"/>
          </p:nvPr>
        </p:nvPicPr>
        <p:blipFill>
          <a:blip r:embed="rId2"/>
          <a:srcRect/>
          <a:stretch>
            <a:fillRect/>
          </a:stretch>
        </p:blipFill>
        <p:spPr bwMode="auto">
          <a:xfrm>
            <a:off x="623031" y="1600200"/>
            <a:ext cx="7911369" cy="4572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Overall Performance of Entities by Value </a:t>
            </a:r>
            <a:endParaRPr lang="en-US" dirty="0"/>
          </a:p>
        </p:txBody>
      </p:sp>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8</a:t>
            </a:fld>
            <a:endParaRPr lang="en-GB" dirty="0"/>
          </a:p>
        </p:txBody>
      </p:sp>
      <p:pic>
        <p:nvPicPr>
          <p:cNvPr id="2050" name="Picture 2"/>
          <p:cNvPicPr>
            <a:picLocks noGrp="1" noChangeAspect="1" noChangeArrowheads="1"/>
          </p:cNvPicPr>
          <p:nvPr>
            <p:ph idx="1"/>
          </p:nvPr>
        </p:nvPicPr>
        <p:blipFill>
          <a:blip r:embed="rId2"/>
          <a:srcRect/>
          <a:stretch>
            <a:fillRect/>
          </a:stretch>
        </p:blipFill>
        <p:spPr bwMode="auto">
          <a:xfrm>
            <a:off x="378950" y="1676400"/>
            <a:ext cx="8157499" cy="4800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Overall Performance of Entities by Number</a:t>
            </a:r>
            <a:endParaRPr lang="en-US" dirty="0"/>
          </a:p>
        </p:txBody>
      </p:sp>
      <p:sp>
        <p:nvSpPr>
          <p:cNvPr id="4" name="Footer Placeholder 3"/>
          <p:cNvSpPr>
            <a:spLocks noGrp="1"/>
          </p:cNvSpPr>
          <p:nvPr>
            <p:ph type="ftr" sz="quarter" idx="3"/>
          </p:nvPr>
        </p:nvSpPr>
        <p:spPr/>
        <p:txBody>
          <a:bodyPr/>
          <a:lstStyle/>
          <a:p>
            <a:r>
              <a:rPr lang="en-GB" smtClean="0"/>
              <a:t>Web: www.ppda.go.ug; Email: info@ppda.go.ug</a:t>
            </a:r>
            <a:endParaRPr lang="en-GB" dirty="0"/>
          </a:p>
        </p:txBody>
      </p:sp>
      <p:sp>
        <p:nvSpPr>
          <p:cNvPr id="5" name="Slide Number Placeholder 4"/>
          <p:cNvSpPr>
            <a:spLocks noGrp="1"/>
          </p:cNvSpPr>
          <p:nvPr>
            <p:ph type="sldNum" sz="quarter" idx="12"/>
          </p:nvPr>
        </p:nvSpPr>
        <p:spPr/>
        <p:txBody>
          <a:bodyPr/>
          <a:lstStyle/>
          <a:p>
            <a:fld id="{D7C5D169-BD29-4F8A-8F6A-7478E6F2D93F}" type="slidenum">
              <a:rPr lang="en-GB" smtClean="0"/>
              <a:pPr/>
              <a:t>9</a:t>
            </a:fld>
            <a:endParaRPr lang="en-GB" dirty="0"/>
          </a:p>
        </p:txBody>
      </p:sp>
      <p:pic>
        <p:nvPicPr>
          <p:cNvPr id="3074" name="Picture 2"/>
          <p:cNvPicPr>
            <a:picLocks noGrp="1" noChangeAspect="1" noChangeArrowheads="1"/>
          </p:cNvPicPr>
          <p:nvPr>
            <p:ph idx="1"/>
          </p:nvPr>
        </p:nvPicPr>
        <p:blipFill>
          <a:blip r:embed="rId2"/>
          <a:srcRect/>
          <a:stretch>
            <a:fillRect/>
          </a:stretch>
        </p:blipFill>
        <p:spPr bwMode="auto">
          <a:xfrm>
            <a:off x="580925" y="1600200"/>
            <a:ext cx="7877275" cy="40687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plate">
  <a:themeElements>
    <a:clrScheme name="template 8">
      <a:dk1>
        <a:srgbClr val="4D4D4D"/>
      </a:dk1>
      <a:lt1>
        <a:srgbClr val="FFFFFF"/>
      </a:lt1>
      <a:dk2>
        <a:srgbClr val="4D4D4D"/>
      </a:dk2>
      <a:lt2>
        <a:srgbClr val="1D47B2"/>
      </a:lt2>
      <a:accent1>
        <a:srgbClr val="4880D6"/>
      </a:accent1>
      <a:accent2>
        <a:srgbClr val="7F9FE5"/>
      </a:accent2>
      <a:accent3>
        <a:srgbClr val="FFFFFF"/>
      </a:accent3>
      <a:accent4>
        <a:srgbClr val="404040"/>
      </a:accent4>
      <a:accent5>
        <a:srgbClr val="B1C0E8"/>
      </a:accent5>
      <a:accent6>
        <a:srgbClr val="7290CF"/>
      </a:accent6>
      <a:hlink>
        <a:srgbClr val="A2B5F2"/>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FF66CC"/>
        </a:accent1>
        <a:accent2>
          <a:srgbClr val="6699FF"/>
        </a:accent2>
        <a:accent3>
          <a:srgbClr val="FFFFFF"/>
        </a:accent3>
        <a:accent4>
          <a:srgbClr val="404040"/>
        </a:accent4>
        <a:accent5>
          <a:srgbClr val="FFB8E2"/>
        </a:accent5>
        <a:accent6>
          <a:srgbClr val="5C8AE7"/>
        </a:accent6>
        <a:hlink>
          <a:srgbClr val="FFCC99"/>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33CCFF"/>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057D6"/>
        </a:lt2>
        <a:accent1>
          <a:srgbClr val="3D99F0"/>
        </a:accent1>
        <a:accent2>
          <a:srgbClr val="1280E4"/>
        </a:accent2>
        <a:accent3>
          <a:srgbClr val="FFFFFF"/>
        </a:accent3>
        <a:accent4>
          <a:srgbClr val="404040"/>
        </a:accent4>
        <a:accent5>
          <a:srgbClr val="AFCAF6"/>
        </a:accent5>
        <a:accent6>
          <a:srgbClr val="0F73CF"/>
        </a:accent6>
        <a:hlink>
          <a:srgbClr val="63AEF3"/>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2057D6"/>
        </a:lt2>
        <a:accent1>
          <a:srgbClr val="3D99F0"/>
        </a:accent1>
        <a:accent2>
          <a:srgbClr val="1280E4"/>
        </a:accent2>
        <a:accent3>
          <a:srgbClr val="FFFFFF"/>
        </a:accent3>
        <a:accent4>
          <a:srgbClr val="404040"/>
        </a:accent4>
        <a:accent5>
          <a:srgbClr val="AFCAF6"/>
        </a:accent5>
        <a:accent6>
          <a:srgbClr val="0F73CF"/>
        </a:accent6>
        <a:hlink>
          <a:srgbClr val="63AEF3"/>
        </a:hlink>
        <a:folHlink>
          <a:srgbClr val="99CCFF"/>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1D47B2"/>
        </a:lt2>
        <a:accent1>
          <a:srgbClr val="4880D6"/>
        </a:accent1>
        <a:accent2>
          <a:srgbClr val="7FACE4"/>
        </a:accent2>
        <a:accent3>
          <a:srgbClr val="FFFFFF"/>
        </a:accent3>
        <a:accent4>
          <a:srgbClr val="404040"/>
        </a:accent4>
        <a:accent5>
          <a:srgbClr val="B1C0E8"/>
        </a:accent5>
        <a:accent6>
          <a:srgbClr val="729BCF"/>
        </a:accent6>
        <a:hlink>
          <a:srgbClr val="A3C4F1"/>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1D47B2"/>
        </a:lt2>
        <a:accent1>
          <a:srgbClr val="4880D6"/>
        </a:accent1>
        <a:accent2>
          <a:srgbClr val="7F9FE5"/>
        </a:accent2>
        <a:accent3>
          <a:srgbClr val="FFFFFF"/>
        </a:accent3>
        <a:accent4>
          <a:srgbClr val="404040"/>
        </a:accent4>
        <a:accent5>
          <a:srgbClr val="B1C0E8"/>
        </a:accent5>
        <a:accent6>
          <a:srgbClr val="7290CF"/>
        </a:accent6>
        <a:hlink>
          <a:srgbClr val="A2B5F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template-17</Template>
  <TotalTime>514</TotalTime>
  <Words>1423</Words>
  <Application>Microsoft Office PowerPoint</Application>
  <PresentationFormat>On-screen Show (4:3)</PresentationFormat>
  <Paragraphs>176</Paragraphs>
  <Slides>20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 Unicode MS</vt:lpstr>
      <vt:lpstr>Gulim</vt:lpstr>
      <vt:lpstr>Aharoni</vt:lpstr>
      <vt:lpstr>Arial</vt:lpstr>
      <vt:lpstr>Bell MT</vt:lpstr>
      <vt:lpstr>Calibri</vt:lpstr>
      <vt:lpstr>Century Schoolbook</vt:lpstr>
      <vt:lpstr>Segoe UI</vt:lpstr>
      <vt:lpstr>Segoe UI Black</vt:lpstr>
      <vt:lpstr>Times New Roman</vt:lpstr>
      <vt:lpstr>Wingdings</vt:lpstr>
      <vt:lpstr>Wingdings 2</vt:lpstr>
      <vt:lpstr>template</vt:lpstr>
      <vt:lpstr>CONSULTATIVE WORKSHOPS ON LOCAL GOVERNMENT BUDGET FRAMEWORK PAPER</vt:lpstr>
      <vt:lpstr>Presentation outline</vt:lpstr>
      <vt:lpstr> </vt:lpstr>
      <vt:lpstr>Previous recommendations and progress on implementation </vt:lpstr>
      <vt:lpstr>Previous recommendations and progress on implementation Cont’d</vt:lpstr>
      <vt:lpstr>Previous recommendations and progress on implementation Cont’d</vt:lpstr>
      <vt:lpstr>Overall performance of LGs in FY16/17 </vt:lpstr>
      <vt:lpstr>Overall Performance of Entities by Value </vt:lpstr>
      <vt:lpstr>Overall Performance of Entities by Number</vt:lpstr>
      <vt:lpstr>Key Implementation Challenges to Service Delivery in LGs  </vt:lpstr>
      <vt:lpstr>Research  findings </vt:lpstr>
      <vt:lpstr>Causes of low bidder participation</vt:lpstr>
      <vt:lpstr>Figure for low bidder participation</vt:lpstr>
      <vt:lpstr>Research  findings  Cont’d</vt:lpstr>
      <vt:lpstr>Research  findings  Cont’d</vt:lpstr>
      <vt:lpstr>Recent Guidelines </vt:lpstr>
      <vt:lpstr>Electronic Government Procurement (EGP) </vt:lpstr>
      <vt:lpstr>eGP to improve service delivery</vt:lpstr>
      <vt:lpstr>Way forward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PPDA PowerPoint Presentation</dc:title>
  <dc:creator>Miroslav Alilovic</dc:creator>
  <cp:lastModifiedBy>Esther Ayebare</cp:lastModifiedBy>
  <cp:revision>51</cp:revision>
  <cp:lastPrinted>2018-09-14T14:10:31Z</cp:lastPrinted>
  <dcterms:created xsi:type="dcterms:W3CDTF">2017-02-16T05:49:45Z</dcterms:created>
  <dcterms:modified xsi:type="dcterms:W3CDTF">2018-09-14T14:10:47Z</dcterms:modified>
</cp:coreProperties>
</file>