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41" r:id="rId3"/>
    <p:sldId id="297" r:id="rId4"/>
    <p:sldId id="321" r:id="rId5"/>
    <p:sldId id="323" r:id="rId6"/>
    <p:sldId id="324" r:id="rId7"/>
    <p:sldId id="325" r:id="rId8"/>
    <p:sldId id="326" r:id="rId9"/>
    <p:sldId id="327" r:id="rId10"/>
    <p:sldId id="328" r:id="rId11"/>
    <p:sldId id="329" r:id="rId12"/>
    <p:sldId id="330" r:id="rId13"/>
    <p:sldId id="331" r:id="rId14"/>
    <p:sldId id="335" r:id="rId15"/>
    <p:sldId id="336" r:id="rId16"/>
    <p:sldId id="276" r:id="rId17"/>
    <p:sldId id="292" r:id="rId18"/>
    <p:sldId id="277" r:id="rId19"/>
    <p:sldId id="278" r:id="rId20"/>
    <p:sldId id="279" r:id="rId21"/>
    <p:sldId id="318" r:id="rId22"/>
    <p:sldId id="285" r:id="rId23"/>
    <p:sldId id="294" r:id="rId24"/>
    <p:sldId id="315" r:id="rId25"/>
    <p:sldId id="289" r:id="rId26"/>
    <p:sldId id="296" r:id="rId27"/>
    <p:sldId id="268"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3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AA8894-8F67-475F-BCBE-102C3A0CC5ED}"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8B04BE1B-AF90-403F-BB08-6F80582E667F}">
      <dgm:prSet phldrT="[Text]"/>
      <dgm:spPr/>
      <dgm:t>
        <a:bodyPr/>
        <a:lstStyle/>
        <a:p>
          <a:r>
            <a:rPr lang="en-US" dirty="0">
              <a:solidFill>
                <a:srgbClr val="FFFF00"/>
              </a:solidFill>
            </a:rPr>
            <a:t>You</a:t>
          </a:r>
        </a:p>
      </dgm:t>
    </dgm:pt>
    <dgm:pt modelId="{462169DE-BCF4-4D57-8ADB-D618A80FE73E}" type="parTrans" cxnId="{290018E8-4F93-43DE-8257-0C4E287D08E3}">
      <dgm:prSet/>
      <dgm:spPr/>
      <dgm:t>
        <a:bodyPr/>
        <a:lstStyle/>
        <a:p>
          <a:endParaRPr lang="en-US"/>
        </a:p>
      </dgm:t>
    </dgm:pt>
    <dgm:pt modelId="{24371ED9-FEC3-4FC4-9C71-115913D3D505}" type="sibTrans" cxnId="{290018E8-4F93-43DE-8257-0C4E287D08E3}">
      <dgm:prSet/>
      <dgm:spPr/>
      <dgm:t>
        <a:bodyPr/>
        <a:lstStyle/>
        <a:p>
          <a:endParaRPr lang="en-US"/>
        </a:p>
      </dgm:t>
    </dgm:pt>
    <dgm:pt modelId="{B3E47865-227E-4DE8-A6B9-9AE0180C9B8E}">
      <dgm:prSet phldrT="[Text]"/>
      <dgm:spPr/>
      <dgm:t>
        <a:bodyPr/>
        <a:lstStyle/>
        <a:p>
          <a:r>
            <a:rPr lang="en-US" dirty="0">
              <a:solidFill>
                <a:schemeClr val="accent6">
                  <a:lumMod val="50000"/>
                </a:schemeClr>
              </a:solidFill>
            </a:rPr>
            <a:t>Thank</a:t>
          </a:r>
        </a:p>
      </dgm:t>
    </dgm:pt>
    <dgm:pt modelId="{71D21BB3-0CAE-4277-AF46-B7DAC3F4562C}" type="parTrans" cxnId="{FA63CE6C-7431-4737-9170-B14E684C07F1}">
      <dgm:prSet/>
      <dgm:spPr/>
      <dgm:t>
        <a:bodyPr/>
        <a:lstStyle/>
        <a:p>
          <a:endParaRPr lang="en-US"/>
        </a:p>
      </dgm:t>
    </dgm:pt>
    <dgm:pt modelId="{BB981925-EE38-4932-9130-2B0F2A2D0059}" type="sibTrans" cxnId="{FA63CE6C-7431-4737-9170-B14E684C07F1}">
      <dgm:prSet/>
      <dgm:spPr/>
      <dgm:t>
        <a:bodyPr/>
        <a:lstStyle/>
        <a:p>
          <a:endParaRPr lang="en-US"/>
        </a:p>
      </dgm:t>
    </dgm:pt>
    <dgm:pt modelId="{60A955B5-34F8-43F8-8401-16FA0080FD0C}">
      <dgm:prSet phldrT="[Text]"/>
      <dgm:spPr/>
      <dgm:t>
        <a:bodyPr/>
        <a:lstStyle/>
        <a:p>
          <a:r>
            <a:rPr lang="en-US" dirty="0"/>
            <a:t>For </a:t>
          </a:r>
        </a:p>
      </dgm:t>
    </dgm:pt>
    <dgm:pt modelId="{6E18E122-45E7-47D5-9293-80BFC19C69D5}" type="parTrans" cxnId="{6D525527-CB8F-4D62-9525-CFC3BD998A2C}">
      <dgm:prSet/>
      <dgm:spPr/>
      <dgm:t>
        <a:bodyPr/>
        <a:lstStyle/>
        <a:p>
          <a:endParaRPr lang="en-US"/>
        </a:p>
      </dgm:t>
    </dgm:pt>
    <dgm:pt modelId="{7EEA249B-D649-49D5-83EE-A09FD7AE6A3A}" type="sibTrans" cxnId="{6D525527-CB8F-4D62-9525-CFC3BD998A2C}">
      <dgm:prSet/>
      <dgm:spPr/>
      <dgm:t>
        <a:bodyPr/>
        <a:lstStyle/>
        <a:p>
          <a:endParaRPr lang="en-US"/>
        </a:p>
      </dgm:t>
    </dgm:pt>
    <dgm:pt modelId="{108B5A92-CFD4-4197-A159-54D2D573F195}">
      <dgm:prSet phldrT="[Text]"/>
      <dgm:spPr/>
      <dgm:t>
        <a:bodyPr/>
        <a:lstStyle/>
        <a:p>
          <a:r>
            <a:rPr lang="en-US" dirty="0">
              <a:solidFill>
                <a:srgbClr val="FF0000"/>
              </a:solidFill>
            </a:rPr>
            <a:t>Your Attention</a:t>
          </a:r>
        </a:p>
      </dgm:t>
    </dgm:pt>
    <dgm:pt modelId="{31C0A183-B88B-4E16-A9CE-D7B93FD53D92}" type="parTrans" cxnId="{ECBB0BBE-894A-4020-B6D1-9F5DA0C2AA63}">
      <dgm:prSet/>
      <dgm:spPr/>
      <dgm:t>
        <a:bodyPr/>
        <a:lstStyle/>
        <a:p>
          <a:endParaRPr lang="en-US"/>
        </a:p>
      </dgm:t>
    </dgm:pt>
    <dgm:pt modelId="{CB40D148-A3C9-421F-819C-8EBCD37652C2}" type="sibTrans" cxnId="{ECBB0BBE-894A-4020-B6D1-9F5DA0C2AA63}">
      <dgm:prSet/>
      <dgm:spPr/>
      <dgm:t>
        <a:bodyPr/>
        <a:lstStyle/>
        <a:p>
          <a:endParaRPr lang="en-US"/>
        </a:p>
      </dgm:t>
    </dgm:pt>
    <dgm:pt modelId="{0706A4FE-783B-470D-8FAA-21965E7E4463}" type="pres">
      <dgm:prSet presAssocID="{EAAA8894-8F67-475F-BCBE-102C3A0CC5ED}" presName="Name0" presStyleCnt="0">
        <dgm:presLayoutVars>
          <dgm:chMax val="4"/>
          <dgm:resizeHandles val="exact"/>
        </dgm:presLayoutVars>
      </dgm:prSet>
      <dgm:spPr/>
      <dgm:t>
        <a:bodyPr/>
        <a:lstStyle/>
        <a:p>
          <a:endParaRPr lang="en-US"/>
        </a:p>
      </dgm:t>
    </dgm:pt>
    <dgm:pt modelId="{E2FE08B4-082E-403D-B9FC-BD014C06451F}" type="pres">
      <dgm:prSet presAssocID="{EAAA8894-8F67-475F-BCBE-102C3A0CC5ED}" presName="ellipse" presStyleLbl="trBgShp" presStyleIdx="0" presStyleCnt="1"/>
      <dgm:spPr/>
    </dgm:pt>
    <dgm:pt modelId="{6E0B3103-B41A-4615-98BD-DAE66D3E5FC7}" type="pres">
      <dgm:prSet presAssocID="{EAAA8894-8F67-475F-BCBE-102C3A0CC5ED}" presName="arrow1" presStyleLbl="fgShp" presStyleIdx="0" presStyleCnt="1"/>
      <dgm:spPr/>
    </dgm:pt>
    <dgm:pt modelId="{89B25E51-7F31-437A-AA93-45C256967068}" type="pres">
      <dgm:prSet presAssocID="{EAAA8894-8F67-475F-BCBE-102C3A0CC5ED}" presName="rectangle" presStyleLbl="revTx" presStyleIdx="0" presStyleCnt="1">
        <dgm:presLayoutVars>
          <dgm:bulletEnabled val="1"/>
        </dgm:presLayoutVars>
      </dgm:prSet>
      <dgm:spPr/>
      <dgm:t>
        <a:bodyPr/>
        <a:lstStyle/>
        <a:p>
          <a:endParaRPr lang="en-US"/>
        </a:p>
      </dgm:t>
    </dgm:pt>
    <dgm:pt modelId="{4FE46235-C1CD-4161-B6F6-C9F570C32FF5}" type="pres">
      <dgm:prSet presAssocID="{B3E47865-227E-4DE8-A6B9-9AE0180C9B8E}" presName="item1" presStyleLbl="node1" presStyleIdx="0" presStyleCnt="3">
        <dgm:presLayoutVars>
          <dgm:bulletEnabled val="1"/>
        </dgm:presLayoutVars>
      </dgm:prSet>
      <dgm:spPr/>
      <dgm:t>
        <a:bodyPr/>
        <a:lstStyle/>
        <a:p>
          <a:endParaRPr lang="en-US"/>
        </a:p>
      </dgm:t>
    </dgm:pt>
    <dgm:pt modelId="{A629DE6C-EFB6-4C15-8E63-9B70EA2F589B}" type="pres">
      <dgm:prSet presAssocID="{60A955B5-34F8-43F8-8401-16FA0080FD0C}" presName="item2" presStyleLbl="node1" presStyleIdx="1" presStyleCnt="3">
        <dgm:presLayoutVars>
          <dgm:bulletEnabled val="1"/>
        </dgm:presLayoutVars>
      </dgm:prSet>
      <dgm:spPr/>
      <dgm:t>
        <a:bodyPr/>
        <a:lstStyle/>
        <a:p>
          <a:endParaRPr lang="en-US"/>
        </a:p>
      </dgm:t>
    </dgm:pt>
    <dgm:pt modelId="{EB241CC2-18C8-4856-8E9F-ADFF4E5F88AA}" type="pres">
      <dgm:prSet presAssocID="{108B5A92-CFD4-4197-A159-54D2D573F195}" presName="item3" presStyleLbl="node1" presStyleIdx="2" presStyleCnt="3">
        <dgm:presLayoutVars>
          <dgm:bulletEnabled val="1"/>
        </dgm:presLayoutVars>
      </dgm:prSet>
      <dgm:spPr/>
      <dgm:t>
        <a:bodyPr/>
        <a:lstStyle/>
        <a:p>
          <a:endParaRPr lang="en-US"/>
        </a:p>
      </dgm:t>
    </dgm:pt>
    <dgm:pt modelId="{E2F1445F-97C9-4050-8D8C-EDE27F41BE9D}" type="pres">
      <dgm:prSet presAssocID="{EAAA8894-8F67-475F-BCBE-102C3A0CC5ED}" presName="funnel" presStyleLbl="trAlignAcc1" presStyleIdx="0" presStyleCnt="1"/>
      <dgm:spPr/>
    </dgm:pt>
  </dgm:ptLst>
  <dgm:cxnLst>
    <dgm:cxn modelId="{083B83D3-1461-4075-A9EF-C2B321737956}" type="presOf" srcId="{60A955B5-34F8-43F8-8401-16FA0080FD0C}" destId="{4FE46235-C1CD-4161-B6F6-C9F570C32FF5}" srcOrd="0" destOrd="0" presId="urn:microsoft.com/office/officeart/2005/8/layout/funnel1"/>
    <dgm:cxn modelId="{290018E8-4F93-43DE-8257-0C4E287D08E3}" srcId="{EAAA8894-8F67-475F-BCBE-102C3A0CC5ED}" destId="{8B04BE1B-AF90-403F-BB08-6F80582E667F}" srcOrd="0" destOrd="0" parTransId="{462169DE-BCF4-4D57-8ADB-D618A80FE73E}" sibTransId="{24371ED9-FEC3-4FC4-9C71-115913D3D505}"/>
    <dgm:cxn modelId="{95D49E1C-6354-419E-A0CA-122A5B2B6E7D}" type="presOf" srcId="{B3E47865-227E-4DE8-A6B9-9AE0180C9B8E}" destId="{A629DE6C-EFB6-4C15-8E63-9B70EA2F589B}" srcOrd="0" destOrd="0" presId="urn:microsoft.com/office/officeart/2005/8/layout/funnel1"/>
    <dgm:cxn modelId="{9E0D3408-D38D-4E45-A006-949866AD3AF4}" type="presOf" srcId="{8B04BE1B-AF90-403F-BB08-6F80582E667F}" destId="{EB241CC2-18C8-4856-8E9F-ADFF4E5F88AA}" srcOrd="0" destOrd="0" presId="urn:microsoft.com/office/officeart/2005/8/layout/funnel1"/>
    <dgm:cxn modelId="{6D525527-CB8F-4D62-9525-CFC3BD998A2C}" srcId="{EAAA8894-8F67-475F-BCBE-102C3A0CC5ED}" destId="{60A955B5-34F8-43F8-8401-16FA0080FD0C}" srcOrd="2" destOrd="0" parTransId="{6E18E122-45E7-47D5-9293-80BFC19C69D5}" sibTransId="{7EEA249B-D649-49D5-83EE-A09FD7AE6A3A}"/>
    <dgm:cxn modelId="{ECBB0BBE-894A-4020-B6D1-9F5DA0C2AA63}" srcId="{EAAA8894-8F67-475F-BCBE-102C3A0CC5ED}" destId="{108B5A92-CFD4-4197-A159-54D2D573F195}" srcOrd="3" destOrd="0" parTransId="{31C0A183-B88B-4E16-A9CE-D7B93FD53D92}" sibTransId="{CB40D148-A3C9-421F-819C-8EBCD37652C2}"/>
    <dgm:cxn modelId="{6887DFE7-3742-4BE4-91CC-DAAE267B0FDB}" type="presOf" srcId="{108B5A92-CFD4-4197-A159-54D2D573F195}" destId="{89B25E51-7F31-437A-AA93-45C256967068}" srcOrd="0" destOrd="0" presId="urn:microsoft.com/office/officeart/2005/8/layout/funnel1"/>
    <dgm:cxn modelId="{6901B6FF-A4B9-46DE-805D-B543453D7523}" type="presOf" srcId="{EAAA8894-8F67-475F-BCBE-102C3A0CC5ED}" destId="{0706A4FE-783B-470D-8FAA-21965E7E4463}" srcOrd="0" destOrd="0" presId="urn:microsoft.com/office/officeart/2005/8/layout/funnel1"/>
    <dgm:cxn modelId="{FA63CE6C-7431-4737-9170-B14E684C07F1}" srcId="{EAAA8894-8F67-475F-BCBE-102C3A0CC5ED}" destId="{B3E47865-227E-4DE8-A6B9-9AE0180C9B8E}" srcOrd="1" destOrd="0" parTransId="{71D21BB3-0CAE-4277-AF46-B7DAC3F4562C}" sibTransId="{BB981925-EE38-4932-9130-2B0F2A2D0059}"/>
    <dgm:cxn modelId="{6215BB68-AA67-4B5A-8C12-5F28921E8973}" type="presParOf" srcId="{0706A4FE-783B-470D-8FAA-21965E7E4463}" destId="{E2FE08B4-082E-403D-B9FC-BD014C06451F}" srcOrd="0" destOrd="0" presId="urn:microsoft.com/office/officeart/2005/8/layout/funnel1"/>
    <dgm:cxn modelId="{823FD965-3FC0-4A7C-BD21-D25EA15ED99B}" type="presParOf" srcId="{0706A4FE-783B-470D-8FAA-21965E7E4463}" destId="{6E0B3103-B41A-4615-98BD-DAE66D3E5FC7}" srcOrd="1" destOrd="0" presId="urn:microsoft.com/office/officeart/2005/8/layout/funnel1"/>
    <dgm:cxn modelId="{2EB5A09C-6B93-4C96-A082-14538ED36784}" type="presParOf" srcId="{0706A4FE-783B-470D-8FAA-21965E7E4463}" destId="{89B25E51-7F31-437A-AA93-45C256967068}" srcOrd="2" destOrd="0" presId="urn:microsoft.com/office/officeart/2005/8/layout/funnel1"/>
    <dgm:cxn modelId="{5800D689-C03A-4BA2-85DA-52A02FAC83FB}" type="presParOf" srcId="{0706A4FE-783B-470D-8FAA-21965E7E4463}" destId="{4FE46235-C1CD-4161-B6F6-C9F570C32FF5}" srcOrd="3" destOrd="0" presId="urn:microsoft.com/office/officeart/2005/8/layout/funnel1"/>
    <dgm:cxn modelId="{484313FA-5F5A-4D0A-8909-B10007C8AA0B}" type="presParOf" srcId="{0706A4FE-783B-470D-8FAA-21965E7E4463}" destId="{A629DE6C-EFB6-4C15-8E63-9B70EA2F589B}" srcOrd="4" destOrd="0" presId="urn:microsoft.com/office/officeart/2005/8/layout/funnel1"/>
    <dgm:cxn modelId="{4FB1B6DE-C344-4111-A4B4-AA9E5520E10A}" type="presParOf" srcId="{0706A4FE-783B-470D-8FAA-21965E7E4463}" destId="{EB241CC2-18C8-4856-8E9F-ADFF4E5F88AA}" srcOrd="5" destOrd="0" presId="urn:microsoft.com/office/officeart/2005/8/layout/funnel1"/>
    <dgm:cxn modelId="{4794CC76-CC4E-49E3-91B5-E5110226DCAC}" type="presParOf" srcId="{0706A4FE-783B-470D-8FAA-21965E7E4463}" destId="{E2F1445F-97C9-4050-8D8C-EDE27F41BE9D}"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2678141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118391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4197282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C8F59-B0D3-4400-9625-94426918DB58}" type="slidenum">
              <a:rPr lang="en-US" smtClean="0"/>
              <a:pPr/>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11547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3100901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2945027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561407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3505404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3729557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39028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969061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3389532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174750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4009721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16557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281065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8FA7E7-9683-43CE-A07A-29D25B406572}" type="datetimeFigureOut">
              <a:rPr lang="en-US" smtClean="0"/>
              <a:pPr/>
              <a:t>09/16/2018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C8F59-B0D3-4400-9625-94426918DB58}" type="slidenum">
              <a:rPr lang="en-US" smtClean="0"/>
              <a:pPr/>
              <a:t>‹#›</a:t>
            </a:fld>
            <a:endParaRPr lang="en-US"/>
          </a:p>
        </p:txBody>
      </p:sp>
    </p:spTree>
    <p:extLst>
      <p:ext uri="{BB962C8B-B14F-4D97-AF65-F5344CB8AC3E}">
        <p14:creationId xmlns:p14="http://schemas.microsoft.com/office/powerpoint/2010/main" val="8185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D8FA7E7-9683-43CE-A07A-29D25B406572}" type="datetimeFigureOut">
              <a:rPr lang="en-US" smtClean="0"/>
              <a:pPr/>
              <a:t>09/16/2018</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BFC8F59-B0D3-4400-9625-94426918DB58}" type="slidenum">
              <a:rPr lang="en-US" smtClean="0"/>
              <a:pPr/>
              <a:t>‹#›</a:t>
            </a:fld>
            <a:endParaRPr lang="en-US"/>
          </a:p>
        </p:txBody>
      </p:sp>
    </p:spTree>
    <p:extLst>
      <p:ext uri="{BB962C8B-B14F-4D97-AF65-F5344CB8AC3E}">
        <p14:creationId xmlns:p14="http://schemas.microsoft.com/office/powerpoint/2010/main" val="1023157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639741"/>
          </a:xfrm>
        </p:spPr>
        <p:txBody>
          <a:bodyPr>
            <a:noAutofit/>
          </a:bodyPr>
          <a:lstStyle/>
          <a:p>
            <a:r>
              <a:rPr lang="en-GB" sz="5400" b="1" dirty="0"/>
              <a:t/>
            </a:r>
            <a:br>
              <a:rPr lang="en-GB" sz="5400" b="1" dirty="0"/>
            </a:br>
            <a:r>
              <a:rPr lang="en-GB" sz="5400" b="1" dirty="0"/>
              <a:t/>
            </a:r>
            <a:br>
              <a:rPr lang="en-GB" sz="5400" b="1" dirty="0"/>
            </a:br>
            <a:r>
              <a:rPr lang="en-GB" sz="5400" b="1" dirty="0"/>
              <a:t/>
            </a:r>
            <a:br>
              <a:rPr lang="en-GB" sz="5400" b="1" dirty="0"/>
            </a:br>
            <a:r>
              <a:rPr lang="en-GB" sz="5400" b="1" dirty="0"/>
              <a:t/>
            </a:r>
            <a:br>
              <a:rPr lang="en-GB" sz="5400" b="1" dirty="0"/>
            </a:br>
            <a:r>
              <a:rPr lang="en-GB" sz="5400" b="1" dirty="0"/>
              <a:t/>
            </a:r>
            <a:br>
              <a:rPr lang="en-GB" sz="5400" b="1" dirty="0"/>
            </a:br>
            <a:r>
              <a:rPr lang="en-GB" sz="5400" b="1" dirty="0" smtClean="0"/>
              <a:t/>
            </a:r>
            <a:br>
              <a:rPr lang="en-GB" sz="5400" b="1" dirty="0" smtClean="0"/>
            </a:br>
            <a:r>
              <a:rPr lang="en-GB" sz="5400" b="1" dirty="0"/>
              <a:t/>
            </a:r>
            <a:br>
              <a:rPr lang="en-GB" sz="5400" b="1" dirty="0"/>
            </a:br>
            <a:r>
              <a:rPr lang="en-GB" sz="5400" b="1" dirty="0" smtClean="0"/>
              <a:t/>
            </a:r>
            <a:br>
              <a:rPr lang="en-GB" sz="5400" b="1" dirty="0" smtClean="0"/>
            </a:br>
            <a:r>
              <a:rPr lang="en-GB" sz="5400" b="1" dirty="0"/>
              <a:t/>
            </a:r>
            <a:br>
              <a:rPr lang="en-GB" sz="5400" b="1" dirty="0"/>
            </a:br>
            <a:r>
              <a:rPr lang="en-GB" sz="5400" b="1" dirty="0" smtClean="0"/>
              <a:t/>
            </a:r>
            <a:br>
              <a:rPr lang="en-GB" sz="5400" b="1" dirty="0" smtClean="0"/>
            </a:br>
            <a:r>
              <a:rPr lang="en-GB" sz="5400" b="1" dirty="0"/>
              <a:t/>
            </a:r>
            <a:br>
              <a:rPr lang="en-GB" sz="5400" b="1" dirty="0"/>
            </a:br>
            <a:r>
              <a:rPr lang="en-GB" sz="5400" b="1" dirty="0" smtClean="0"/>
              <a:t/>
            </a:r>
            <a:br>
              <a:rPr lang="en-GB" sz="5400" b="1" dirty="0" smtClean="0"/>
            </a:br>
            <a:r>
              <a:rPr lang="en-GB" sz="5400" b="1" dirty="0"/>
              <a:t/>
            </a:r>
            <a:br>
              <a:rPr lang="en-GB" sz="5400" b="1" dirty="0"/>
            </a:br>
            <a:r>
              <a:rPr lang="en-GB" sz="5400" b="1" dirty="0" smtClean="0"/>
              <a:t/>
            </a:r>
            <a:br>
              <a:rPr lang="en-GB" sz="5400" b="1" dirty="0" smtClean="0"/>
            </a:br>
            <a:r>
              <a:rPr lang="en-GB" sz="5400" b="1" dirty="0"/>
              <a:t/>
            </a:r>
            <a:br>
              <a:rPr lang="en-GB" sz="5400" b="1" dirty="0"/>
            </a:br>
            <a:r>
              <a:rPr lang="en-GB" sz="5400" b="1" dirty="0" smtClean="0"/>
              <a:t/>
            </a:r>
            <a:br>
              <a:rPr lang="en-GB" sz="5400" b="1" dirty="0" smtClean="0"/>
            </a:br>
            <a:r>
              <a:rPr lang="en-US" sz="7200" dirty="0" smtClean="0"/>
              <a:t>DRAFT </a:t>
            </a:r>
            <a:r>
              <a:rPr lang="en-US" sz="7200" dirty="0"/>
              <a:t>HEALTH SECTOR GRANT &amp; BUDGET GUIDELINES FY 2019/20</a:t>
            </a:r>
            <a:endParaRPr lang="en-US" sz="7200" b="1" dirty="0"/>
          </a:p>
        </p:txBody>
      </p:sp>
      <p:sp>
        <p:nvSpPr>
          <p:cNvPr id="3" name="Subtitle 2"/>
          <p:cNvSpPr>
            <a:spLocks noGrp="1"/>
          </p:cNvSpPr>
          <p:nvPr>
            <p:ph type="subTitle" idx="1"/>
          </p:nvPr>
        </p:nvSpPr>
        <p:spPr>
          <a:xfrm>
            <a:off x="1524000" y="4490313"/>
            <a:ext cx="9144000" cy="1655762"/>
          </a:xfrm>
        </p:spPr>
        <p:txBody>
          <a:bodyPr>
            <a:normAutofit fontScale="77500" lnSpcReduction="20000"/>
          </a:bodyPr>
          <a:lstStyle/>
          <a:p>
            <a:endParaRPr lang="en-US" sz="1050" dirty="0"/>
          </a:p>
          <a:p>
            <a:endParaRPr lang="en-US" sz="4800" dirty="0"/>
          </a:p>
          <a:p>
            <a:r>
              <a:rPr lang="en-GB" sz="4800" dirty="0"/>
              <a:t>Ministry of Health</a:t>
            </a:r>
            <a:endParaRPr lang="en-US" sz="4800" dirty="0"/>
          </a:p>
        </p:txBody>
      </p:sp>
      <p:pic>
        <p:nvPicPr>
          <p:cNvPr id="1026" name="Picture 2" descr="Coat of arms of the Republic of Uganda.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163" y="93663"/>
            <a:ext cx="11128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10673680" y="169939"/>
            <a:ext cx="1511300" cy="834877"/>
          </a:xfrm>
          <a:prstGeom prst="rect">
            <a:avLst/>
          </a:prstGeom>
        </p:spPr>
      </p:pic>
    </p:spTree>
    <p:extLst>
      <p:ext uri="{BB962C8B-B14F-4D97-AF65-F5344CB8AC3E}">
        <p14:creationId xmlns:p14="http://schemas.microsoft.com/office/powerpoint/2010/main" val="3793972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322"/>
            <a:ext cx="10178322" cy="1492132"/>
          </a:xfrm>
        </p:spPr>
        <p:txBody>
          <a:bodyPr/>
          <a:lstStyle/>
          <a:p>
            <a:r>
              <a:rPr lang="en-US" dirty="0" smtClean="0"/>
              <a:t>Sector Priorities for FY 2019/20 </a:t>
            </a:r>
            <a:endParaRPr lang="en-US" dirty="0"/>
          </a:p>
        </p:txBody>
      </p:sp>
      <p:sp>
        <p:nvSpPr>
          <p:cNvPr id="3" name="Content Placeholder 2"/>
          <p:cNvSpPr>
            <a:spLocks noGrp="1"/>
          </p:cNvSpPr>
          <p:nvPr>
            <p:ph idx="4294967295"/>
          </p:nvPr>
        </p:nvSpPr>
        <p:spPr>
          <a:xfrm>
            <a:off x="838200" y="1463040"/>
            <a:ext cx="10515600" cy="4713923"/>
          </a:xfrm>
          <a:prstGeom prst="rect">
            <a:avLst/>
          </a:prstGeom>
        </p:spPr>
        <p:txBody>
          <a:bodyPr>
            <a:noAutofit/>
          </a:bodyPr>
          <a:lstStyle/>
          <a:p>
            <a:r>
              <a:rPr lang="en-US" sz="3200" dirty="0"/>
              <a:t>Scaling up interventions to address the high burden of </a:t>
            </a:r>
            <a:r>
              <a:rPr lang="en-US" sz="3200" dirty="0" smtClean="0"/>
              <a:t>HIV/AIDS, TB</a:t>
            </a:r>
            <a:r>
              <a:rPr lang="en-US" sz="3200" dirty="0"/>
              <a:t>, malaria, </a:t>
            </a:r>
            <a:r>
              <a:rPr lang="en-US" sz="3200" dirty="0" smtClean="0"/>
              <a:t>Nutritional challenges</a:t>
            </a:r>
            <a:r>
              <a:rPr lang="en-US" sz="3200" dirty="0"/>
              <a:t>, Environmental Sanitation and Hygiene, Immunization, Hepatitis B and </a:t>
            </a:r>
            <a:r>
              <a:rPr lang="en-US" sz="3200" dirty="0" smtClean="0"/>
              <a:t>Non Communicable Diseases</a:t>
            </a:r>
          </a:p>
          <a:p>
            <a:pPr lvl="1"/>
            <a:r>
              <a:rPr lang="en-US" sz="2800" dirty="0" smtClean="0"/>
              <a:t>GFTAM</a:t>
            </a:r>
          </a:p>
          <a:p>
            <a:pPr lvl="1"/>
            <a:r>
              <a:rPr lang="en-US" sz="2800" dirty="0" smtClean="0"/>
              <a:t>GAVI</a:t>
            </a:r>
          </a:p>
          <a:p>
            <a:pPr lvl="1"/>
            <a:r>
              <a:rPr lang="en-US" sz="2800" dirty="0" smtClean="0"/>
              <a:t>District Health Sanitation Grant</a:t>
            </a:r>
            <a:endParaRPr lang="en-US" sz="2800" dirty="0"/>
          </a:p>
        </p:txBody>
      </p:sp>
      <p:pic>
        <p:nvPicPr>
          <p:cNvPr id="4" name="Picture 3"/>
          <p:cNvPicPr>
            <a:picLocks noChangeAspect="1"/>
          </p:cNvPicPr>
          <p:nvPr/>
        </p:nvPicPr>
        <p:blipFill>
          <a:blip r:embed="rId2"/>
          <a:stretch>
            <a:fillRect/>
          </a:stretch>
        </p:blipFill>
        <p:spPr>
          <a:xfrm>
            <a:off x="10622341" y="127238"/>
            <a:ext cx="1462918" cy="808150"/>
          </a:xfrm>
          <a:prstGeom prst="rect">
            <a:avLst/>
          </a:prstGeom>
        </p:spPr>
      </p:pic>
    </p:spTree>
    <p:extLst>
      <p:ext uri="{BB962C8B-B14F-4D97-AF65-F5344CB8AC3E}">
        <p14:creationId xmlns:p14="http://schemas.microsoft.com/office/powerpoint/2010/main" val="970188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322"/>
            <a:ext cx="10178322" cy="1492132"/>
          </a:xfrm>
        </p:spPr>
        <p:txBody>
          <a:bodyPr/>
          <a:lstStyle/>
          <a:p>
            <a:r>
              <a:rPr lang="en-US" dirty="0" smtClean="0"/>
              <a:t>Sector Priorities for FY 2019/20</a:t>
            </a:r>
            <a:endParaRPr lang="en-US" dirty="0"/>
          </a:p>
        </p:txBody>
      </p:sp>
      <p:sp>
        <p:nvSpPr>
          <p:cNvPr id="3" name="Content Placeholder 2"/>
          <p:cNvSpPr>
            <a:spLocks noGrp="1"/>
          </p:cNvSpPr>
          <p:nvPr>
            <p:ph idx="4294967295"/>
          </p:nvPr>
        </p:nvSpPr>
        <p:spPr>
          <a:xfrm>
            <a:off x="838200" y="1463040"/>
            <a:ext cx="10515600" cy="4713923"/>
          </a:xfrm>
          <a:prstGeom prst="rect">
            <a:avLst/>
          </a:prstGeom>
        </p:spPr>
        <p:txBody>
          <a:bodyPr>
            <a:noAutofit/>
          </a:bodyPr>
          <a:lstStyle/>
          <a:p>
            <a:r>
              <a:rPr lang="en-US" sz="2800" dirty="0"/>
              <a:t>Enhancing blood collection by the Uganda Blood Transfusion </a:t>
            </a:r>
            <a:r>
              <a:rPr lang="en-US" sz="2800" dirty="0" smtClean="0"/>
              <a:t>Services.</a:t>
            </a:r>
          </a:p>
          <a:p>
            <a:pPr lvl="1"/>
            <a:r>
              <a:rPr lang="en-US" sz="2400" dirty="0" smtClean="0"/>
              <a:t>Strengthen </a:t>
            </a:r>
            <a:r>
              <a:rPr lang="en-US" sz="2400" dirty="0"/>
              <a:t>the community resource program through enhance blood donor education to scale up donor </a:t>
            </a:r>
            <a:r>
              <a:rPr lang="en-US" sz="2400" dirty="0" smtClean="0"/>
              <a:t>bases</a:t>
            </a:r>
          </a:p>
          <a:p>
            <a:pPr lvl="1"/>
            <a:r>
              <a:rPr lang="en-US" sz="2400" dirty="0" smtClean="0"/>
              <a:t>Create </a:t>
            </a:r>
            <a:r>
              <a:rPr lang="en-US" sz="2400" dirty="0"/>
              <a:t>a blood collection/ Blood Distribution </a:t>
            </a:r>
            <a:r>
              <a:rPr lang="en-US" sz="2400" dirty="0" smtClean="0"/>
              <a:t>facility </a:t>
            </a:r>
            <a:r>
              <a:rPr lang="en-US" sz="2400" dirty="0"/>
              <a:t>in </a:t>
            </a:r>
            <a:r>
              <a:rPr lang="en-US" sz="2400" dirty="0" err="1" smtClean="0"/>
              <a:t>Moroto</a:t>
            </a:r>
            <a:endParaRPr lang="en-US" sz="2400" dirty="0" smtClean="0"/>
          </a:p>
          <a:p>
            <a:pPr lvl="1"/>
            <a:r>
              <a:rPr lang="en-US" sz="2400" dirty="0" smtClean="0"/>
              <a:t>Remodel </a:t>
            </a:r>
            <a:r>
              <a:rPr lang="en-US" sz="2400" dirty="0"/>
              <a:t>and expand the cold room for </a:t>
            </a:r>
            <a:r>
              <a:rPr lang="en-US" sz="2400" dirty="0" smtClean="0"/>
              <a:t>blood </a:t>
            </a:r>
            <a:r>
              <a:rPr lang="en-US" sz="2400" dirty="0"/>
              <a:t>storage to </a:t>
            </a:r>
            <a:r>
              <a:rPr lang="en-US" sz="2400" dirty="0" smtClean="0"/>
              <a:t>accommodate </a:t>
            </a:r>
            <a:r>
              <a:rPr lang="en-US" sz="2400" dirty="0"/>
              <a:t>9,200 units and stores for Medical </a:t>
            </a:r>
            <a:r>
              <a:rPr lang="en-US" sz="2400" dirty="0" smtClean="0"/>
              <a:t>supplies.</a:t>
            </a:r>
          </a:p>
          <a:p>
            <a:pPr lvl="1"/>
            <a:r>
              <a:rPr lang="en-US" sz="2400" dirty="0" smtClean="0"/>
              <a:t>Procure </a:t>
            </a:r>
            <a:r>
              <a:rPr lang="en-US" sz="2400" dirty="0"/>
              <a:t>4 </a:t>
            </a:r>
            <a:r>
              <a:rPr lang="en-US" sz="2400" dirty="0" smtClean="0"/>
              <a:t>blood </a:t>
            </a:r>
            <a:r>
              <a:rPr lang="en-US" sz="2400" dirty="0"/>
              <a:t>collection vans</a:t>
            </a:r>
            <a:endParaRPr lang="en-US" sz="8800" dirty="0" smtClean="0"/>
          </a:p>
        </p:txBody>
      </p:sp>
      <p:pic>
        <p:nvPicPr>
          <p:cNvPr id="4" name="Picture 3"/>
          <p:cNvPicPr>
            <a:picLocks noChangeAspect="1"/>
          </p:cNvPicPr>
          <p:nvPr/>
        </p:nvPicPr>
        <p:blipFill>
          <a:blip r:embed="rId2"/>
          <a:stretch>
            <a:fillRect/>
          </a:stretch>
        </p:blipFill>
        <p:spPr>
          <a:xfrm>
            <a:off x="10622341" y="127238"/>
            <a:ext cx="1462918" cy="808150"/>
          </a:xfrm>
          <a:prstGeom prst="rect">
            <a:avLst/>
          </a:prstGeom>
        </p:spPr>
      </p:pic>
    </p:spTree>
    <p:extLst>
      <p:ext uri="{BB962C8B-B14F-4D97-AF65-F5344CB8AC3E}">
        <p14:creationId xmlns:p14="http://schemas.microsoft.com/office/powerpoint/2010/main" val="2398058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259"/>
            <a:ext cx="10178322" cy="1492132"/>
          </a:xfrm>
        </p:spPr>
        <p:txBody>
          <a:bodyPr/>
          <a:lstStyle/>
          <a:p>
            <a:r>
              <a:rPr lang="en-US" dirty="0" smtClean="0"/>
              <a:t>Sector Priorities for FY 2019/20</a:t>
            </a:r>
            <a:endParaRPr lang="en-US" dirty="0"/>
          </a:p>
        </p:txBody>
      </p:sp>
      <p:sp>
        <p:nvSpPr>
          <p:cNvPr id="3" name="Content Placeholder 2"/>
          <p:cNvSpPr>
            <a:spLocks noGrp="1"/>
          </p:cNvSpPr>
          <p:nvPr>
            <p:ph idx="4294967295"/>
          </p:nvPr>
        </p:nvSpPr>
        <p:spPr>
          <a:xfrm>
            <a:off x="838200" y="1690688"/>
            <a:ext cx="10515600" cy="4713923"/>
          </a:xfrm>
          <a:prstGeom prst="rect">
            <a:avLst/>
          </a:prstGeom>
        </p:spPr>
        <p:txBody>
          <a:bodyPr>
            <a:noAutofit/>
          </a:bodyPr>
          <a:lstStyle/>
          <a:p>
            <a:r>
              <a:rPr lang="en-US" sz="3200" dirty="0"/>
              <a:t>Effective and well-structured Support Supervision to the Local Governments harmonized </a:t>
            </a:r>
            <a:r>
              <a:rPr lang="en-US" sz="3200" dirty="0" smtClean="0"/>
              <a:t>with the </a:t>
            </a:r>
            <a:r>
              <a:rPr lang="en-US" sz="3200" dirty="0"/>
              <a:t>Regulatory Authorities including the Professional </a:t>
            </a:r>
            <a:r>
              <a:rPr lang="en-US" sz="3200" dirty="0" smtClean="0"/>
              <a:t>Councils</a:t>
            </a:r>
          </a:p>
          <a:p>
            <a:pPr lvl="1"/>
            <a:r>
              <a:rPr lang="en-US" sz="2800" dirty="0" smtClean="0"/>
              <a:t> implementation of a support supervision strategy based </a:t>
            </a:r>
            <a:r>
              <a:rPr lang="en-US" sz="2800" dirty="0"/>
              <a:t>on the six </a:t>
            </a:r>
            <a:r>
              <a:rPr lang="en-US" sz="2800" dirty="0" smtClean="0"/>
              <a:t>building blocks</a:t>
            </a:r>
          </a:p>
          <a:p>
            <a:pPr lvl="1"/>
            <a:r>
              <a:rPr lang="en-US" sz="2800" dirty="0" smtClean="0"/>
              <a:t>Continuous Quality Improvement </a:t>
            </a:r>
            <a:endParaRPr lang="en-US" sz="2800" dirty="0"/>
          </a:p>
        </p:txBody>
      </p:sp>
      <p:pic>
        <p:nvPicPr>
          <p:cNvPr id="4" name="Picture 3"/>
          <p:cNvPicPr>
            <a:picLocks noChangeAspect="1"/>
          </p:cNvPicPr>
          <p:nvPr/>
        </p:nvPicPr>
        <p:blipFill>
          <a:blip r:embed="rId2"/>
          <a:stretch>
            <a:fillRect/>
          </a:stretch>
        </p:blipFill>
        <p:spPr>
          <a:xfrm>
            <a:off x="10622341" y="127238"/>
            <a:ext cx="1462918" cy="808150"/>
          </a:xfrm>
          <a:prstGeom prst="rect">
            <a:avLst/>
          </a:prstGeom>
        </p:spPr>
      </p:pic>
    </p:spTree>
    <p:extLst>
      <p:ext uri="{BB962C8B-B14F-4D97-AF65-F5344CB8AC3E}">
        <p14:creationId xmlns:p14="http://schemas.microsoft.com/office/powerpoint/2010/main" val="528121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6443"/>
            <a:ext cx="10178322" cy="1492132"/>
          </a:xfrm>
        </p:spPr>
        <p:txBody>
          <a:bodyPr/>
          <a:lstStyle/>
          <a:p>
            <a:r>
              <a:rPr lang="en-US" dirty="0" smtClean="0"/>
              <a:t>Sector Priorities for FY 2019/20 </a:t>
            </a:r>
            <a:endParaRPr lang="en-US" dirty="0"/>
          </a:p>
        </p:txBody>
      </p:sp>
      <p:sp>
        <p:nvSpPr>
          <p:cNvPr id="3" name="Content Placeholder 2"/>
          <p:cNvSpPr>
            <a:spLocks noGrp="1"/>
          </p:cNvSpPr>
          <p:nvPr>
            <p:ph idx="4294967295"/>
          </p:nvPr>
        </p:nvSpPr>
        <p:spPr>
          <a:xfrm>
            <a:off x="838200" y="1928575"/>
            <a:ext cx="10515600" cy="4248388"/>
          </a:xfrm>
          <a:prstGeom prst="rect">
            <a:avLst/>
          </a:prstGeom>
        </p:spPr>
        <p:txBody>
          <a:bodyPr>
            <a:noAutofit/>
          </a:bodyPr>
          <a:lstStyle/>
          <a:p>
            <a:r>
              <a:rPr lang="en-US" sz="3200" dirty="0" smtClean="0"/>
              <a:t>Control / preparedness </a:t>
            </a:r>
            <a:r>
              <a:rPr lang="en-US" sz="3200" dirty="0"/>
              <a:t>for disease outbreaks including </a:t>
            </a:r>
            <a:r>
              <a:rPr lang="en-US" sz="3200" dirty="0" smtClean="0"/>
              <a:t>surveillance</a:t>
            </a:r>
          </a:p>
          <a:p>
            <a:pPr lvl="1"/>
            <a:r>
              <a:rPr lang="en-US" sz="2800" dirty="0" smtClean="0"/>
              <a:t>Weekly disease surveillance &amp; reporting </a:t>
            </a:r>
          </a:p>
          <a:p>
            <a:pPr lvl="1"/>
            <a:r>
              <a:rPr lang="en-US" sz="2800" dirty="0" smtClean="0"/>
              <a:t>Timely response to disease outbreaks </a:t>
            </a:r>
          </a:p>
        </p:txBody>
      </p:sp>
      <p:pic>
        <p:nvPicPr>
          <p:cNvPr id="4" name="Picture 3"/>
          <p:cNvPicPr>
            <a:picLocks noChangeAspect="1"/>
          </p:cNvPicPr>
          <p:nvPr/>
        </p:nvPicPr>
        <p:blipFill>
          <a:blip r:embed="rId2"/>
          <a:stretch>
            <a:fillRect/>
          </a:stretch>
        </p:blipFill>
        <p:spPr>
          <a:xfrm>
            <a:off x="10622341" y="127238"/>
            <a:ext cx="1462918" cy="808150"/>
          </a:xfrm>
          <a:prstGeom prst="rect">
            <a:avLst/>
          </a:prstGeom>
        </p:spPr>
      </p:pic>
    </p:spTree>
    <p:extLst>
      <p:ext uri="{BB962C8B-B14F-4D97-AF65-F5344CB8AC3E}">
        <p14:creationId xmlns:p14="http://schemas.microsoft.com/office/powerpoint/2010/main" val="2457393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5"/>
            <a:ext cx="10178322" cy="1492132"/>
          </a:xfrm>
        </p:spPr>
        <p:txBody>
          <a:bodyPr/>
          <a:lstStyle/>
          <a:p>
            <a:r>
              <a:rPr lang="en-US" dirty="0" smtClean="0"/>
              <a:t>Sector Priorities for FY 2019/20 </a:t>
            </a:r>
            <a:endParaRPr lang="en-US" dirty="0"/>
          </a:p>
        </p:txBody>
      </p:sp>
      <p:sp>
        <p:nvSpPr>
          <p:cNvPr id="3" name="Content Placeholder 2"/>
          <p:cNvSpPr>
            <a:spLocks noGrp="1"/>
          </p:cNvSpPr>
          <p:nvPr>
            <p:ph idx="4294967295"/>
          </p:nvPr>
        </p:nvSpPr>
        <p:spPr>
          <a:xfrm>
            <a:off x="838200" y="1190535"/>
            <a:ext cx="10515600" cy="5081451"/>
          </a:xfrm>
          <a:prstGeom prst="rect">
            <a:avLst/>
          </a:prstGeom>
        </p:spPr>
        <p:txBody>
          <a:bodyPr>
            <a:noAutofit/>
          </a:bodyPr>
          <a:lstStyle/>
          <a:p>
            <a:r>
              <a:rPr lang="en-US" sz="2800" dirty="0" smtClean="0"/>
              <a:t>Mobilizing </a:t>
            </a:r>
            <a:r>
              <a:rPr lang="en-US" sz="2800" dirty="0"/>
              <a:t>sufficient financial resources to fund the health sector </a:t>
            </a:r>
            <a:r>
              <a:rPr lang="en-US" sz="2800" dirty="0" smtClean="0"/>
              <a:t>programs </a:t>
            </a:r>
            <a:r>
              <a:rPr lang="en-US" sz="2800" dirty="0"/>
              <a:t>while </a:t>
            </a:r>
            <a:r>
              <a:rPr lang="en-US" sz="2800" dirty="0" smtClean="0"/>
              <a:t>ensuring equity</a:t>
            </a:r>
            <a:r>
              <a:rPr lang="en-US" sz="2800" dirty="0"/>
              <a:t>, efficiency, transparency and mutual accountability</a:t>
            </a:r>
            <a:r>
              <a:rPr lang="en-US" sz="2800" dirty="0" smtClean="0"/>
              <a:t>.</a:t>
            </a:r>
          </a:p>
          <a:p>
            <a:r>
              <a:rPr lang="en-US" sz="2400" dirty="0" smtClean="0"/>
              <a:t>Strengthening partner coordination and establishing efficient resource mapping &amp; tracking mechanisms</a:t>
            </a:r>
          </a:p>
          <a:p>
            <a:pPr marL="0" indent="0">
              <a:buNone/>
            </a:pPr>
            <a:endParaRPr lang="en-US" sz="2800" dirty="0"/>
          </a:p>
        </p:txBody>
      </p:sp>
      <p:pic>
        <p:nvPicPr>
          <p:cNvPr id="5" name="Picture 4"/>
          <p:cNvPicPr>
            <a:picLocks noChangeAspect="1"/>
          </p:cNvPicPr>
          <p:nvPr/>
        </p:nvPicPr>
        <p:blipFill>
          <a:blip r:embed="rId2"/>
          <a:stretch>
            <a:fillRect/>
          </a:stretch>
        </p:blipFill>
        <p:spPr>
          <a:xfrm>
            <a:off x="10622341" y="127238"/>
            <a:ext cx="1462918" cy="808150"/>
          </a:xfrm>
          <a:prstGeom prst="rect">
            <a:avLst/>
          </a:prstGeom>
        </p:spPr>
      </p:pic>
    </p:spTree>
    <p:extLst>
      <p:ext uri="{BB962C8B-B14F-4D97-AF65-F5344CB8AC3E}">
        <p14:creationId xmlns:p14="http://schemas.microsoft.com/office/powerpoint/2010/main" val="3052149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5"/>
            <a:ext cx="10178322" cy="1492132"/>
          </a:xfrm>
        </p:spPr>
        <p:txBody>
          <a:bodyPr/>
          <a:lstStyle/>
          <a:p>
            <a:r>
              <a:rPr lang="en-US" dirty="0" smtClean="0"/>
              <a:t>Sector Priorities for FY 2019/20 </a:t>
            </a:r>
            <a:endParaRPr lang="en-US" dirty="0"/>
          </a:p>
        </p:txBody>
      </p:sp>
      <p:sp>
        <p:nvSpPr>
          <p:cNvPr id="3" name="Content Placeholder 2"/>
          <p:cNvSpPr>
            <a:spLocks noGrp="1"/>
          </p:cNvSpPr>
          <p:nvPr>
            <p:ph idx="4294967295"/>
          </p:nvPr>
        </p:nvSpPr>
        <p:spPr>
          <a:xfrm>
            <a:off x="838200" y="1190535"/>
            <a:ext cx="10515600" cy="5081451"/>
          </a:xfrm>
          <a:prstGeom prst="rect">
            <a:avLst/>
          </a:prstGeom>
        </p:spPr>
        <p:txBody>
          <a:bodyPr>
            <a:noAutofit/>
          </a:bodyPr>
          <a:lstStyle/>
          <a:p>
            <a:r>
              <a:rPr lang="en-US" sz="3200" dirty="0" smtClean="0"/>
              <a:t>Establishment of the National Health Insurance Scheme </a:t>
            </a:r>
          </a:p>
          <a:p>
            <a:pPr lvl="1"/>
            <a:r>
              <a:rPr lang="en-US" sz="2800" dirty="0" smtClean="0"/>
              <a:t>IMPLEMENTATION OF THE NHIS ACT</a:t>
            </a:r>
          </a:p>
          <a:p>
            <a:pPr lvl="1"/>
            <a:r>
              <a:rPr lang="en-US" sz="2800" dirty="0" smtClean="0"/>
              <a:t>Development of the Regulations</a:t>
            </a:r>
          </a:p>
          <a:p>
            <a:pPr lvl="1"/>
            <a:r>
              <a:rPr lang="en-US" sz="2800" dirty="0" smtClean="0"/>
              <a:t>Establishment of the management structure</a:t>
            </a:r>
          </a:p>
          <a:p>
            <a:pPr lvl="1"/>
            <a:r>
              <a:rPr lang="en-US" sz="2800" dirty="0" smtClean="0"/>
              <a:t>Advocacy and community awareness creation</a:t>
            </a:r>
          </a:p>
          <a:p>
            <a:pPr lvl="1"/>
            <a:r>
              <a:rPr lang="en-US" sz="2800" dirty="0" smtClean="0"/>
              <a:t>Costing of the benefits package </a:t>
            </a:r>
          </a:p>
          <a:p>
            <a:pPr lvl="1"/>
            <a:endParaRPr lang="en-US" sz="2800" dirty="0" smtClean="0"/>
          </a:p>
          <a:p>
            <a:pPr marL="0" indent="0">
              <a:buNone/>
            </a:pPr>
            <a:endParaRPr lang="en-US" sz="3200" dirty="0"/>
          </a:p>
        </p:txBody>
      </p:sp>
      <p:pic>
        <p:nvPicPr>
          <p:cNvPr id="5" name="Picture 4"/>
          <p:cNvPicPr>
            <a:picLocks noChangeAspect="1"/>
          </p:cNvPicPr>
          <p:nvPr/>
        </p:nvPicPr>
        <p:blipFill>
          <a:blip r:embed="rId2"/>
          <a:stretch>
            <a:fillRect/>
          </a:stretch>
        </p:blipFill>
        <p:spPr>
          <a:xfrm>
            <a:off x="10622341" y="127238"/>
            <a:ext cx="1462918" cy="808150"/>
          </a:xfrm>
          <a:prstGeom prst="rect">
            <a:avLst/>
          </a:prstGeom>
        </p:spPr>
      </p:pic>
    </p:spTree>
    <p:extLst>
      <p:ext uri="{BB962C8B-B14F-4D97-AF65-F5344CB8AC3E}">
        <p14:creationId xmlns:p14="http://schemas.microsoft.com/office/powerpoint/2010/main" val="1670819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322" y="365125"/>
            <a:ext cx="8981358" cy="600075"/>
          </a:xfrm>
        </p:spPr>
        <p:txBody>
          <a:bodyPr>
            <a:noAutofit/>
          </a:bodyPr>
          <a:lstStyle/>
          <a:p>
            <a:pPr algn="ctr"/>
            <a:r>
              <a:rPr lang="en-US" b="1" dirty="0"/>
              <a:t>Structure and Purpose of Health Grants </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864241772"/>
              </p:ext>
            </p:extLst>
          </p:nvPr>
        </p:nvGraphicFramePr>
        <p:xfrm>
          <a:off x="215900" y="1041400"/>
          <a:ext cx="11798299" cy="5040695"/>
        </p:xfrm>
        <a:graphic>
          <a:graphicData uri="http://schemas.openxmlformats.org/drawingml/2006/table">
            <a:tbl>
              <a:tblPr firstRow="1" bandRow="1">
                <a:tableStyleId>{5C22544A-7EE6-4342-B048-85BDC9FD1C3A}</a:tableStyleId>
              </a:tblPr>
              <a:tblGrid>
                <a:gridCol w="2066127">
                  <a:extLst>
                    <a:ext uri="{9D8B030D-6E8A-4147-A177-3AD203B41FA5}">
                      <a16:colId xmlns:a16="http://schemas.microsoft.com/office/drawing/2014/main" xmlns="" val="1684501789"/>
                    </a:ext>
                  </a:extLst>
                </a:gridCol>
                <a:gridCol w="1667151">
                  <a:extLst>
                    <a:ext uri="{9D8B030D-6E8A-4147-A177-3AD203B41FA5}">
                      <a16:colId xmlns:a16="http://schemas.microsoft.com/office/drawing/2014/main" xmlns="" val="1598735965"/>
                    </a:ext>
                  </a:extLst>
                </a:gridCol>
                <a:gridCol w="8065021">
                  <a:extLst>
                    <a:ext uri="{9D8B030D-6E8A-4147-A177-3AD203B41FA5}">
                      <a16:colId xmlns:a16="http://schemas.microsoft.com/office/drawing/2014/main" xmlns="" val="1911083800"/>
                    </a:ext>
                  </a:extLst>
                </a:gridCol>
              </a:tblGrid>
              <a:tr h="596872">
                <a:tc gridSpan="2">
                  <a:txBody>
                    <a:bodyPr/>
                    <a:lstStyle/>
                    <a:p>
                      <a:pPr marL="0" marR="0">
                        <a:lnSpc>
                          <a:spcPct val="107000"/>
                        </a:lnSpc>
                        <a:spcBef>
                          <a:spcPts val="0"/>
                        </a:spcBef>
                        <a:spcAft>
                          <a:spcPts val="0"/>
                        </a:spcAft>
                        <a:tabLst>
                          <a:tab pos="278130" algn="l"/>
                        </a:tabLst>
                      </a:pPr>
                      <a:r>
                        <a:rPr lang="en-GB" sz="1800" b="1" dirty="0">
                          <a:effectLst/>
                          <a:latin typeface="Bookman Old Style" panose="02050604050505020204" pitchFamily="18" charset="0"/>
                          <a:ea typeface="Calibri" panose="020F0502020204030204" pitchFamily="34" charset="0"/>
                          <a:cs typeface="Times New Roman" panose="02020603050405020304" pitchFamily="18" charset="0"/>
                        </a:rPr>
                        <a:t>Grant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nSpc>
                          <a:spcPct val="107000"/>
                        </a:lnSpc>
                        <a:spcBef>
                          <a:spcPts val="0"/>
                        </a:spcBef>
                        <a:spcAft>
                          <a:spcPts val="0"/>
                        </a:spcAft>
                        <a:tabLst>
                          <a:tab pos="278130" algn="l"/>
                        </a:tabLst>
                      </a:pPr>
                      <a:r>
                        <a:rPr lang="en-GB" sz="1800" b="1" dirty="0">
                          <a:effectLst/>
                          <a:latin typeface="Bookman Old Style" panose="02050604050505020204" pitchFamily="18" charset="0"/>
                          <a:ea typeface="Calibri" panose="020F0502020204030204" pitchFamily="34" charset="0"/>
                          <a:cs typeface="Times New Roman" panose="02020603050405020304" pitchFamily="18" charset="0"/>
                        </a:rPr>
                        <a:t>Purpose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78130" algn="l"/>
                        </a:tabLst>
                      </a:pPr>
                      <a:r>
                        <a:rPr lang="en-GB" sz="1800" b="1"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58834624"/>
                  </a:ext>
                </a:extLst>
              </a:tr>
              <a:tr h="597336">
                <a:tc gridSpan="2">
                  <a:txBody>
                    <a:bodyPr/>
                    <a:lstStyle/>
                    <a:p>
                      <a:pPr marL="0" marR="0">
                        <a:lnSpc>
                          <a:spcPct val="107000"/>
                        </a:lnSpc>
                        <a:spcBef>
                          <a:spcPts val="0"/>
                        </a:spcBef>
                        <a:spcAft>
                          <a:spcPts val="0"/>
                        </a:spcAft>
                        <a:tabLst>
                          <a:tab pos="278130" algn="l"/>
                        </a:tabLst>
                      </a:pPr>
                      <a:r>
                        <a:rPr lang="en-GB" sz="1800" b="1" dirty="0">
                          <a:effectLst/>
                          <a:latin typeface="Bookman Old Style" panose="02050604050505020204" pitchFamily="18" charset="0"/>
                          <a:ea typeface="Calibri" panose="020F0502020204030204" pitchFamily="34" charset="0"/>
                          <a:cs typeface="Times New Roman" panose="02020603050405020304" pitchFamily="18" charset="0"/>
                        </a:rPr>
                        <a:t>PHC Wage Conditional Grant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To pay salaries for all health workers in the district health service including health facilities,</a:t>
                      </a:r>
                      <a:r>
                        <a:rPr lang="en-GB" sz="1800" baseline="0" dirty="0">
                          <a:effectLst/>
                          <a:latin typeface="Bookman Old Style" panose="02050604050505020204" pitchFamily="18" charset="0"/>
                          <a:ea typeface="Calibri" panose="020F0502020204030204" pitchFamily="34" charset="0"/>
                          <a:cs typeface="Times New Roman" panose="02020603050405020304" pitchFamily="18" charset="0"/>
                        </a:rPr>
                        <a:t> </a:t>
                      </a: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District</a:t>
                      </a:r>
                      <a:r>
                        <a:rPr lang="en-GB" sz="1800" baseline="0" dirty="0">
                          <a:effectLst/>
                          <a:latin typeface="Bookman Old Style" panose="02050604050505020204" pitchFamily="18" charset="0"/>
                          <a:ea typeface="Calibri" panose="020F0502020204030204" pitchFamily="34" charset="0"/>
                          <a:cs typeface="Times New Roman" panose="02020603050405020304" pitchFamily="18" charset="0"/>
                        </a:rPr>
                        <a:t> </a:t>
                      </a: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&amp; Municipal</a:t>
                      </a:r>
                      <a:r>
                        <a:rPr lang="en-GB" sz="1800" baseline="0" dirty="0">
                          <a:effectLst/>
                          <a:latin typeface="Bookman Old Style" panose="02050604050505020204" pitchFamily="18" charset="0"/>
                          <a:ea typeface="Calibri" panose="020F0502020204030204" pitchFamily="34" charset="0"/>
                          <a:cs typeface="Times New Roman" panose="02020603050405020304" pitchFamily="18" charset="0"/>
                        </a:rPr>
                        <a:t> health </a:t>
                      </a: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offices.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41854489"/>
                  </a:ext>
                </a:extLst>
              </a:tr>
              <a:tr h="690472">
                <a:tc rowSpan="3">
                  <a:txBody>
                    <a:bodyPr/>
                    <a:lstStyle/>
                    <a:p>
                      <a:pPr marL="0" marR="0" algn="l">
                        <a:lnSpc>
                          <a:spcPct val="107000"/>
                        </a:lnSpc>
                        <a:spcBef>
                          <a:spcPts val="0"/>
                        </a:spcBef>
                        <a:spcAft>
                          <a:spcPts val="0"/>
                        </a:spcAft>
                        <a:tabLst>
                          <a:tab pos="278130" algn="l"/>
                        </a:tabLst>
                      </a:pPr>
                      <a:r>
                        <a:rPr lang="en-GB" sz="1800" b="1" dirty="0">
                          <a:effectLst/>
                          <a:latin typeface="Bookman Old Style" panose="02050604050505020204" pitchFamily="18" charset="0"/>
                          <a:ea typeface="Calibri" panose="020F0502020204030204" pitchFamily="34" charset="0"/>
                          <a:cs typeface="Times New Roman" panose="02020603050405020304" pitchFamily="18" charset="0"/>
                        </a:rPr>
                        <a:t>PHC Non-Wage Conditional Grant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tabLst>
                          <a:tab pos="278130" algn="l"/>
                        </a:tabLst>
                      </a:pPr>
                      <a:r>
                        <a:rPr lang="en-GB" sz="1800" b="1"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District &amp; Municipal Health Office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To fund service delivery operations by the health department   supervision, management, and epidemic preparedness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74442079"/>
                  </a:ext>
                </a:extLst>
              </a:tr>
              <a:tr h="810550">
                <a:tc vMerge="1">
                  <a:txBody>
                    <a:bodyPr/>
                    <a:lstStyle/>
                    <a:p>
                      <a:endParaRPr lang="en-US"/>
                    </a:p>
                  </a:txBody>
                  <a:tcPr/>
                </a:tc>
                <a:tc>
                  <a:txBody>
                    <a:bodyPr/>
                    <a:lstStyle/>
                    <a:p>
                      <a:pPr marL="0" marR="0">
                        <a:lnSpc>
                          <a:spcPct val="107000"/>
                        </a:lnSpc>
                        <a:spcBef>
                          <a:spcPts val="0"/>
                        </a:spcBef>
                        <a:spcAft>
                          <a:spcPts val="0"/>
                        </a:spcAf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PHC Health Centres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To fund service delivery operations by the health centres, both government and Private Not For Profit (PNFP</a:t>
                      </a:r>
                      <a:r>
                        <a:rPr lang="en-GB" sz="1800" dirty="0" smtClean="0">
                          <a:effectLst/>
                          <a:latin typeface="Bookman Old Style" panose="02050604050505020204" pitchFamily="18" charset="0"/>
                          <a:ea typeface="Calibri" panose="020F0502020204030204" pitchFamily="34" charset="0"/>
                          <a:cs typeface="Times New Roman" panose="02020603050405020304" pitchFamily="18" charset="0"/>
                        </a:rPr>
                        <a:t>) </a:t>
                      </a:r>
                      <a:endParaRPr lang="en-GB"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06472297"/>
                  </a:ext>
                </a:extLst>
              </a:tr>
              <a:tr h="597336">
                <a:tc vMerge="1">
                  <a:txBody>
                    <a:bodyPr/>
                    <a:lstStyle/>
                    <a:p>
                      <a:endParaRPr lang="en-US"/>
                    </a:p>
                  </a:txBody>
                  <a:tcPr/>
                </a:tc>
                <a:tc>
                  <a:txBody>
                    <a:bodyPr/>
                    <a:lstStyle/>
                    <a:p>
                      <a:pPr marL="0" marR="0">
                        <a:lnSpc>
                          <a:spcPct val="107000"/>
                        </a:lnSpc>
                        <a:spcBef>
                          <a:spcPts val="0"/>
                        </a:spcBef>
                        <a:spcAft>
                          <a:spcPts val="0"/>
                        </a:spcAf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Hospital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To fund service delivery operations by hospitals both government and PNFP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44794244"/>
                  </a:ext>
                </a:extLst>
              </a:tr>
              <a:tr h="597336">
                <a:tc gridSpan="2">
                  <a:txBody>
                    <a:bodyPr/>
                    <a:lstStyle/>
                    <a:p>
                      <a:pPr marL="0" marR="0">
                        <a:lnSpc>
                          <a:spcPct val="107000"/>
                        </a:lnSpc>
                        <a:spcBef>
                          <a:spcPts val="0"/>
                        </a:spcBef>
                        <a:spcAft>
                          <a:spcPts val="0"/>
                        </a:spcAft>
                      </a:pPr>
                      <a:r>
                        <a:rPr lang="en-GB" sz="1800" b="1" dirty="0">
                          <a:effectLst/>
                          <a:latin typeface="Bookman Old Style" panose="02050604050505020204" pitchFamily="18" charset="0"/>
                          <a:ea typeface="Calibri" panose="020F0502020204030204" pitchFamily="34" charset="0"/>
                          <a:cs typeface="Times New Roman" panose="02020603050405020304" pitchFamily="18" charset="0"/>
                        </a:rPr>
                        <a:t>Transitional Development – Sanitation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nSpc>
                          <a:spcPct val="107000"/>
                        </a:lnSpc>
                        <a:spcBef>
                          <a:spcPts val="0"/>
                        </a:spcBef>
                        <a:spcAft>
                          <a:spcPts val="0"/>
                        </a:spcAft>
                      </a:pPr>
                      <a:r>
                        <a:rPr lang="en-GB" sz="1800" dirty="0">
                          <a:effectLst/>
                          <a:latin typeface="Bookman Old Style" panose="02050604050505020204" pitchFamily="18" charset="0"/>
                          <a:ea typeface="Times New Roman" panose="02020603050405020304" pitchFamily="18" charset="0"/>
                          <a:cs typeface="Calibri" panose="020F0502020204030204" pitchFamily="34" charset="0"/>
                        </a:rPr>
                        <a:t>To fund sanitation related </a:t>
                      </a:r>
                      <a:r>
                        <a:rPr lang="en-GB" sz="1800" dirty="0">
                          <a:effectLst/>
                          <a:latin typeface="Bookman Old Style" panose="02050604050505020204" pitchFamily="18" charset="0"/>
                          <a:ea typeface="Calibri" panose="020F0502020204030204" pitchFamily="34" charset="0"/>
                          <a:cs typeface="Calibri" panose="020F0502020204030204" pitchFamily="34" charset="0"/>
                        </a:rPr>
                        <a:t>activities such as community sensitizations and advocacy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30795296"/>
                  </a:ext>
                </a:extLst>
              </a:tr>
              <a:tr h="597336">
                <a:tc gridSpan="2">
                  <a:txBody>
                    <a:bodyPr/>
                    <a:lstStyle/>
                    <a:p>
                      <a:pPr marL="0" marR="0">
                        <a:lnSpc>
                          <a:spcPct val="107000"/>
                        </a:lnSpc>
                        <a:spcBef>
                          <a:spcPts val="0"/>
                        </a:spcBef>
                        <a:spcAft>
                          <a:spcPts val="0"/>
                        </a:spcAft>
                      </a:pPr>
                      <a:r>
                        <a:rPr lang="en-GB" sz="1800" b="1" dirty="0">
                          <a:effectLst/>
                          <a:latin typeface="Bookman Old Style" panose="02050604050505020204" pitchFamily="18" charset="0"/>
                          <a:ea typeface="Calibri" panose="020F0502020204030204" pitchFamily="34" charset="0"/>
                          <a:cs typeface="Times New Roman" panose="02020603050405020304" pitchFamily="18" charset="0"/>
                        </a:rPr>
                        <a:t>Health Development (IGFT) Grant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nSpc>
                          <a:spcPct val="107000"/>
                        </a:lnSpc>
                        <a:spcBef>
                          <a:spcPts val="0"/>
                        </a:spcBef>
                        <a:spcAft>
                          <a:spcPts val="0"/>
                        </a:spcAft>
                      </a:pPr>
                      <a:r>
                        <a:rPr lang="en-US" sz="1800" dirty="0">
                          <a:effectLst/>
                          <a:latin typeface="Bookman Old Style" panose="02050604050505020204" pitchFamily="18" charset="0"/>
                          <a:ea typeface="Times New Roman" panose="02020603050405020304" pitchFamily="18" charset="0"/>
                          <a:cs typeface="Calibri" panose="020F0502020204030204" pitchFamily="34" charset="0"/>
                        </a:rPr>
                        <a:t>In FY </a:t>
                      </a:r>
                      <a:r>
                        <a:rPr lang="en-US" sz="1800" dirty="0" smtClean="0">
                          <a:effectLst/>
                          <a:latin typeface="Bookman Old Style" panose="02050604050505020204" pitchFamily="18" charset="0"/>
                          <a:ea typeface="Times New Roman" panose="02020603050405020304" pitchFamily="18" charset="0"/>
                          <a:cs typeface="Calibri" panose="020F0502020204030204" pitchFamily="34" charset="0"/>
                        </a:rPr>
                        <a:t>2019/20, </a:t>
                      </a:r>
                      <a:r>
                        <a:rPr lang="en-US" sz="1800" dirty="0">
                          <a:effectLst/>
                          <a:latin typeface="Bookman Old Style" panose="02050604050505020204" pitchFamily="18" charset="0"/>
                          <a:ea typeface="Times New Roman" panose="02020603050405020304" pitchFamily="18" charset="0"/>
                          <a:cs typeface="Calibri" panose="020F0502020204030204" pitchFamily="34" charset="0"/>
                        </a:rPr>
                        <a:t>this will fund the Upgrading of HC IIs to IIIs,</a:t>
                      </a:r>
                      <a:r>
                        <a:rPr lang="en-US" sz="1800" baseline="0" dirty="0">
                          <a:effectLst/>
                          <a:latin typeface="Bookman Old Style" panose="02050604050505020204" pitchFamily="18" charset="0"/>
                          <a:ea typeface="Times New Roman" panose="02020603050405020304" pitchFamily="18" charset="0"/>
                          <a:cs typeface="Calibri" panose="020F0502020204030204" pitchFamily="34" charset="0"/>
                        </a:rPr>
                        <a:t> general </a:t>
                      </a:r>
                      <a:r>
                        <a:rPr lang="en-US" sz="1800" dirty="0">
                          <a:effectLst/>
                          <a:latin typeface="Bookman Old Style" panose="02050604050505020204" pitchFamily="18" charset="0"/>
                          <a:ea typeface="Times New Roman" panose="02020603050405020304" pitchFamily="18" charset="0"/>
                          <a:cs typeface="Calibri" panose="020F0502020204030204" pitchFamily="34" charset="0"/>
                        </a:rPr>
                        <a:t>operation &amp; maintenance of health infrastructure &amp; equipment.</a:t>
                      </a:r>
                      <a:r>
                        <a:rPr lang="en-GB" sz="1800" dirty="0">
                          <a:effectLst/>
                          <a:latin typeface="Bookman Old Style" panose="02050604050505020204" pitchFamily="18"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26100551"/>
                  </a:ext>
                </a:extLst>
              </a:tr>
            </a:tbl>
          </a:graphicData>
        </a:graphic>
      </p:graphicFrame>
      <p:pic>
        <p:nvPicPr>
          <p:cNvPr id="1026" name="Picture 2" descr="Coat of arms of the Republic of Uganda.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163" y="93663"/>
            <a:ext cx="11128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10673680" y="169939"/>
            <a:ext cx="1511300" cy="834877"/>
          </a:xfrm>
          <a:prstGeom prst="rect">
            <a:avLst/>
          </a:prstGeom>
        </p:spPr>
      </p:pic>
    </p:spTree>
    <p:extLst>
      <p:ext uri="{BB962C8B-B14F-4D97-AF65-F5344CB8AC3E}">
        <p14:creationId xmlns:p14="http://schemas.microsoft.com/office/powerpoint/2010/main" val="4233165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278291" cy="714375"/>
          </a:xfrm>
        </p:spPr>
        <p:txBody>
          <a:bodyPr>
            <a:noAutofit/>
          </a:bodyPr>
          <a:lstStyle/>
          <a:p>
            <a:pPr lvl="2" algn="ctr" rtl="0">
              <a:lnSpc>
                <a:spcPct val="90000"/>
              </a:lnSpc>
              <a:spcBef>
                <a:spcPct val="0"/>
              </a:spcBef>
            </a:pPr>
            <a:r>
              <a:rPr lang="en-US" sz="2800" dirty="0"/>
              <a:t/>
            </a:r>
            <a:br>
              <a:rPr lang="en-US" sz="2800" dirty="0"/>
            </a:br>
            <a:r>
              <a:rPr lang="en-US" sz="2800" dirty="0"/>
              <a:t/>
            </a:r>
            <a:br>
              <a:rPr lang="en-US" sz="2800" dirty="0"/>
            </a:br>
            <a:r>
              <a:rPr lang="en-US" sz="4000" dirty="0"/>
              <a:t>PHC </a:t>
            </a:r>
            <a:r>
              <a:rPr lang="x-none" sz="4000" dirty="0"/>
              <a:t>Wage</a:t>
            </a:r>
            <a:r>
              <a:rPr lang="en-US" sz="4000" dirty="0"/>
              <a:t> Conditional Grant</a:t>
            </a:r>
            <a:r>
              <a:rPr lang="en-US" sz="2800" dirty="0"/>
              <a:t/>
            </a:r>
            <a:br>
              <a:rPr lang="en-US" sz="2800" dirty="0"/>
            </a:br>
            <a:endParaRPr lang="en-US" sz="5400" dirty="0">
              <a:solidFill>
                <a:srgbClr val="FF0000"/>
              </a:solidFill>
              <a:latin typeface="+mj-lt"/>
            </a:endParaRPr>
          </a:p>
        </p:txBody>
      </p:sp>
      <p:sp>
        <p:nvSpPr>
          <p:cNvPr id="3" name="Content Placeholder 2"/>
          <p:cNvSpPr>
            <a:spLocks noGrp="1"/>
          </p:cNvSpPr>
          <p:nvPr>
            <p:ph sz="quarter" idx="13"/>
          </p:nvPr>
        </p:nvSpPr>
        <p:spPr>
          <a:xfrm>
            <a:off x="838199" y="1193800"/>
            <a:ext cx="10879183" cy="5397500"/>
          </a:xfrm>
        </p:spPr>
        <p:txBody>
          <a:bodyPr>
            <a:normAutofit/>
          </a:bodyPr>
          <a:lstStyle/>
          <a:p>
            <a:r>
              <a:rPr lang="en-GB" sz="2400" dirty="0"/>
              <a:t>Staff of the District/ Municipal Health Office and health care service delivery staff should be paid from the Sector Conditional Wage Grant.</a:t>
            </a:r>
          </a:p>
          <a:p>
            <a:r>
              <a:rPr lang="en-GB" sz="2400" dirty="0"/>
              <a:t>Salary allocations to health facilities must be according to the filled posts within the approved structure, recruitment plan and salary scales.</a:t>
            </a:r>
            <a:endParaRPr lang="en-US" sz="2400" dirty="0"/>
          </a:p>
          <a:p>
            <a:r>
              <a:rPr lang="en-GB" sz="2400" dirty="0"/>
              <a:t>The hard-to-reach allowance equivalent to 30% of a member of staff’s salary must be provided for staff in the hard-to-reach areas, in line with the Hard-to-Reach Framework &amp; schedule designated by the Ministry of Public Service.</a:t>
            </a:r>
          </a:p>
          <a:p>
            <a:r>
              <a:rPr lang="en-GB" sz="2400" dirty="0"/>
              <a:t>The Health Department must prepare a recruitment plan and submit it to the CAO / Town Clerk for the vacant positions. </a:t>
            </a:r>
            <a:endParaRPr lang="en-US" sz="2400" dirty="0"/>
          </a:p>
          <a:p>
            <a:pPr marL="406400" indent="-406400">
              <a:buFont typeface="+mj-lt"/>
              <a:buAutoNum type="arabicParenR"/>
            </a:pPr>
            <a:endParaRPr lang="en-US" sz="2400" dirty="0"/>
          </a:p>
        </p:txBody>
      </p:sp>
      <p:pic>
        <p:nvPicPr>
          <p:cNvPr id="1026" name="Picture 2" descr="Coat of arms of the Republic of Uganda.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163" y="93663"/>
            <a:ext cx="11128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10680700" y="137392"/>
            <a:ext cx="1511300" cy="834877"/>
          </a:xfrm>
          <a:prstGeom prst="rect">
            <a:avLst/>
          </a:prstGeom>
        </p:spPr>
      </p:pic>
    </p:spTree>
    <p:extLst>
      <p:ext uri="{BB962C8B-B14F-4D97-AF65-F5344CB8AC3E}">
        <p14:creationId xmlns:p14="http://schemas.microsoft.com/office/powerpoint/2010/main" val="27314847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587377"/>
            <a:ext cx="9088846" cy="1254669"/>
          </a:xfrm>
        </p:spPr>
        <p:txBody>
          <a:bodyPr>
            <a:noAutofit/>
          </a:bodyPr>
          <a:lstStyle/>
          <a:p>
            <a:pPr lvl="0" algn="ctr"/>
            <a:r>
              <a:rPr lang="en-US" b="1" dirty="0"/>
              <a:t/>
            </a:r>
            <a:br>
              <a:rPr lang="en-US" b="1" dirty="0"/>
            </a:br>
            <a:r>
              <a:rPr lang="en-GB" b="1" dirty="0"/>
              <a:t>Allocation Formula for NWR Grants </a:t>
            </a:r>
            <a:br>
              <a:rPr lang="en-GB" b="1" dirty="0"/>
            </a:br>
            <a:r>
              <a:rPr lang="en-GB" b="1" dirty="0"/>
              <a:t>in 2019/20 FY</a:t>
            </a:r>
            <a:r>
              <a:rPr lang="en-US" b="1" dirty="0"/>
              <a:t/>
            </a:r>
            <a:br>
              <a:rPr lang="en-US" b="1" dirty="0"/>
            </a:br>
            <a:endParaRPr lang="en-US" dirty="0">
              <a:solidFill>
                <a:srgbClr val="FF0000"/>
              </a:solidFill>
            </a:endParaRPr>
          </a:p>
        </p:txBody>
      </p:sp>
      <p:sp>
        <p:nvSpPr>
          <p:cNvPr id="3" name="Content Placeholder 2"/>
          <p:cNvSpPr>
            <a:spLocks noGrp="1"/>
          </p:cNvSpPr>
          <p:nvPr>
            <p:ph sz="quarter" idx="13"/>
          </p:nvPr>
        </p:nvSpPr>
        <p:spPr>
          <a:xfrm>
            <a:off x="838200" y="1998616"/>
            <a:ext cx="10515600" cy="4374887"/>
          </a:xfrm>
        </p:spPr>
        <p:txBody>
          <a:bodyPr>
            <a:normAutofit/>
          </a:bodyPr>
          <a:lstStyle/>
          <a:p>
            <a:pPr marL="0" indent="0">
              <a:buNone/>
            </a:pPr>
            <a:endParaRPr lang="en-GB" sz="3200" dirty="0"/>
          </a:p>
          <a:p>
            <a:r>
              <a:rPr lang="en-GB" sz="3200" dirty="0"/>
              <a:t>In FY 2019/20, the IPFs for PHC Non-Wage Recurrent Grants for Hospitals and PHC facilities shall be based on a new allocation formula dependant on the availability of additional resources under the IGFTR Program</a:t>
            </a:r>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GB" sz="3200" dirty="0"/>
          </a:p>
          <a:p>
            <a:endParaRPr lang="en-US" sz="3200" dirty="0"/>
          </a:p>
          <a:p>
            <a:endParaRPr lang="en-US" sz="3200" dirty="0"/>
          </a:p>
        </p:txBody>
      </p:sp>
      <p:pic>
        <p:nvPicPr>
          <p:cNvPr id="1026" name="Picture 2" descr="Coat of arms of the Republic of Uganda.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163" y="93663"/>
            <a:ext cx="11128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10673680" y="169939"/>
            <a:ext cx="1511300" cy="834877"/>
          </a:xfrm>
          <a:prstGeom prst="rect">
            <a:avLst/>
          </a:prstGeom>
        </p:spPr>
      </p:pic>
    </p:spTree>
    <p:extLst>
      <p:ext uri="{BB962C8B-B14F-4D97-AF65-F5344CB8AC3E}">
        <p14:creationId xmlns:p14="http://schemas.microsoft.com/office/powerpoint/2010/main" val="688771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424" y="365125"/>
            <a:ext cx="9163302" cy="600075"/>
          </a:xfrm>
        </p:spPr>
        <p:txBody>
          <a:bodyPr>
            <a:noAutofit/>
          </a:bodyPr>
          <a:lstStyle/>
          <a:p>
            <a:r>
              <a:rPr lang="en-US" sz="6600" b="1" dirty="0"/>
              <a:t/>
            </a:r>
            <a:br>
              <a:rPr lang="en-US" sz="6600" b="1" dirty="0"/>
            </a:br>
            <a:r>
              <a:rPr lang="en-US" sz="6600" b="1" dirty="0"/>
              <a:t/>
            </a:r>
            <a:br>
              <a:rPr lang="en-US" sz="6600" b="1" dirty="0"/>
            </a:br>
            <a:r>
              <a:rPr lang="en-GB" sz="3200" b="1" dirty="0"/>
              <a:t>Allocation Formula for PHC NWR Grants for FY 2019/20 </a:t>
            </a:r>
            <a:r>
              <a:rPr lang="en-US" sz="6600" b="1" dirty="0"/>
              <a:t/>
            </a:r>
            <a:br>
              <a:rPr lang="en-US" sz="6600" b="1" dirty="0"/>
            </a:br>
            <a:r>
              <a:rPr lang="en-US" sz="6600" b="1" dirty="0"/>
              <a:t/>
            </a:r>
            <a:br>
              <a:rPr lang="en-US" sz="6600" b="1" dirty="0"/>
            </a:br>
            <a:endParaRPr lang="en-US" sz="6600" dirty="0">
              <a:solidFill>
                <a:srgbClr val="FF0000"/>
              </a:solidFill>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500899209"/>
              </p:ext>
            </p:extLst>
          </p:nvPr>
        </p:nvGraphicFramePr>
        <p:xfrm>
          <a:off x="520698" y="1104900"/>
          <a:ext cx="11087101" cy="5360289"/>
        </p:xfrm>
        <a:graphic>
          <a:graphicData uri="http://schemas.openxmlformats.org/drawingml/2006/table">
            <a:tbl>
              <a:tblPr firstRow="1" bandRow="1">
                <a:tableStyleId>{5C22544A-7EE6-4342-B048-85BDC9FD1C3A}</a:tableStyleId>
              </a:tblPr>
              <a:tblGrid>
                <a:gridCol w="2779252">
                  <a:extLst>
                    <a:ext uri="{9D8B030D-6E8A-4147-A177-3AD203B41FA5}">
                      <a16:colId xmlns:a16="http://schemas.microsoft.com/office/drawing/2014/main" xmlns="" val="535056035"/>
                    </a:ext>
                  </a:extLst>
                </a:gridCol>
                <a:gridCol w="1292156">
                  <a:extLst>
                    <a:ext uri="{9D8B030D-6E8A-4147-A177-3AD203B41FA5}">
                      <a16:colId xmlns:a16="http://schemas.microsoft.com/office/drawing/2014/main" xmlns="" val="2847801415"/>
                    </a:ext>
                  </a:extLst>
                </a:gridCol>
                <a:gridCol w="7015693">
                  <a:extLst>
                    <a:ext uri="{9D8B030D-6E8A-4147-A177-3AD203B41FA5}">
                      <a16:colId xmlns:a16="http://schemas.microsoft.com/office/drawing/2014/main" xmlns="" val="297773900"/>
                    </a:ext>
                  </a:extLst>
                </a:gridCol>
              </a:tblGrid>
              <a:tr h="370840">
                <a:tc>
                  <a:txBody>
                    <a:bodyPr/>
                    <a:lstStyle/>
                    <a:p>
                      <a:pPr marL="0" marR="0" algn="ctr">
                        <a:lnSpc>
                          <a:spcPct val="107000"/>
                        </a:lnSpc>
                        <a:spcBef>
                          <a:spcPts val="0"/>
                        </a:spcBef>
                        <a:spcAft>
                          <a:spcPts val="0"/>
                        </a:spcAft>
                        <a:tabLst>
                          <a:tab pos="278130" algn="l"/>
                        </a:tabLst>
                      </a:pPr>
                      <a:r>
                        <a:rPr lang="en-GB" sz="1800" b="1" dirty="0">
                          <a:effectLst/>
                          <a:latin typeface="Bookman Old Style" panose="02050604050505020204" pitchFamily="18" charset="0"/>
                          <a:ea typeface="Calibri" panose="020F0502020204030204" pitchFamily="34" charset="0"/>
                          <a:cs typeface="Times New Roman" panose="02020603050405020304" pitchFamily="18" charset="0"/>
                        </a:rPr>
                        <a:t>Variable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78130" algn="l"/>
                        </a:tabLst>
                      </a:pPr>
                      <a:r>
                        <a:rPr lang="en-GB" sz="1600" b="1" dirty="0">
                          <a:effectLst/>
                          <a:latin typeface="Bookman Old Style" panose="02050604050505020204" pitchFamily="18" charset="0"/>
                          <a:ea typeface="Calibri" panose="020F0502020204030204" pitchFamily="34" charset="0"/>
                          <a:cs typeface="Times New Roman" panose="02020603050405020304" pitchFamily="18" charset="0"/>
                        </a:rPr>
                        <a:t>Weighting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78130" algn="l"/>
                        </a:tabLst>
                      </a:pPr>
                      <a:r>
                        <a:rPr lang="en-GB" sz="1800" b="1" dirty="0">
                          <a:effectLst/>
                          <a:latin typeface="Bookman Old Style" panose="02050604050505020204" pitchFamily="18" charset="0"/>
                          <a:ea typeface="Calibri" panose="020F0502020204030204" pitchFamily="34" charset="0"/>
                          <a:cs typeface="Times New Roman" panose="02020603050405020304" pitchFamily="18" charset="0"/>
                        </a:rPr>
                        <a:t>Justification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19943657"/>
                  </a:ext>
                </a:extLst>
              </a:tr>
              <a:tr h="370840">
                <a:tc>
                  <a:txBody>
                    <a:bodyPr/>
                    <a:lstStyle/>
                    <a:p>
                      <a:pPr marL="0" marR="0">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Population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60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Population represents the overall target beneficiaries, and is an indicator of demand for health services and the scale of services required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92439879"/>
                  </a:ext>
                </a:extLst>
              </a:tr>
              <a:tr h="370840">
                <a:tc>
                  <a:txBody>
                    <a:bodyPr/>
                    <a:lstStyle/>
                    <a:p>
                      <a:pPr marL="0" marR="0">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Infant Mortality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Equalizing health outcomes: most of the causes of infant mortality are preventable using already proven interventions. These include immunisation, ORS, nutrition and hygiene. Therefore strengthening the health system will address the causes that enhance disparities in IMR.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96373354"/>
                  </a:ext>
                </a:extLst>
              </a:tr>
              <a:tr h="370840">
                <a:tc>
                  <a:txBody>
                    <a:bodyPr/>
                    <a:lstStyle/>
                    <a:p>
                      <a:pPr marL="0" marR="0">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Poverty Headcount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Approximates socio-economic goal of increasing access for poorer communities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37327726"/>
                  </a:ext>
                </a:extLst>
              </a:tr>
              <a:tr h="370840">
                <a:tc>
                  <a:txBody>
                    <a:bodyPr/>
                    <a:lstStyle/>
                    <a:p>
                      <a:pPr marL="0" marR="0">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Fixed Allocation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A fixed allocation to cover the running of the health department.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66265895"/>
                  </a:ext>
                </a:extLst>
              </a:tr>
              <a:tr h="370840">
                <a:tc>
                  <a:txBody>
                    <a:bodyPr/>
                    <a:lstStyle/>
                    <a:p>
                      <a:pPr marL="0" marR="0">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Number of HC IVs &amp; IIIs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A constant amount to cover the fixed cost of running a HC III and HC IV, with 30% going to HC III and 70% to HC IV.</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80130120"/>
                  </a:ext>
                </a:extLst>
              </a:tr>
              <a:tr h="370840">
                <a:tc>
                  <a:txBody>
                    <a:bodyPr/>
                    <a:lstStyle/>
                    <a:p>
                      <a:pPr marL="0" marR="0">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Population in Hard to Reach Hard to Stay Areas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tabLst>
                          <a:tab pos="278130" algn="l"/>
                        </a:tabLst>
                      </a:pPr>
                      <a:r>
                        <a:rPr lang="en-GB" sz="1800" dirty="0">
                          <a:effectLst/>
                          <a:latin typeface="Bookman Old Style" panose="02050604050505020204" pitchFamily="18" charset="0"/>
                          <a:ea typeface="Calibri" panose="020F0502020204030204" pitchFamily="34" charset="0"/>
                          <a:cs typeface="Times New Roman" panose="02020603050405020304" pitchFamily="18" charset="0"/>
                        </a:rPr>
                        <a:t>Mountainous, islands, rivers etc. have peculiar terrain. Provides greater allocations to areas where costs are likely to be high.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500329955"/>
                  </a:ext>
                </a:extLst>
              </a:tr>
            </a:tbl>
          </a:graphicData>
        </a:graphic>
      </p:graphicFrame>
      <p:pic>
        <p:nvPicPr>
          <p:cNvPr id="1026" name="Picture 2" descr="Coat of arms of the Republic of Uganda.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163" y="93663"/>
            <a:ext cx="11128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10673680" y="169939"/>
            <a:ext cx="1511300" cy="834877"/>
          </a:xfrm>
          <a:prstGeom prst="rect">
            <a:avLst/>
          </a:prstGeom>
        </p:spPr>
      </p:pic>
    </p:spTree>
    <p:extLst>
      <p:ext uri="{BB962C8B-B14F-4D97-AF65-F5344CB8AC3E}">
        <p14:creationId xmlns:p14="http://schemas.microsoft.com/office/powerpoint/2010/main" val="2716386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Mission</a:t>
            </a:r>
            <a:endParaRPr lang="en-US" sz="5400" dirty="0"/>
          </a:p>
        </p:txBody>
      </p:sp>
      <p:sp>
        <p:nvSpPr>
          <p:cNvPr id="3" name="Content Placeholder 2"/>
          <p:cNvSpPr>
            <a:spLocks noGrp="1"/>
          </p:cNvSpPr>
          <p:nvPr>
            <p:ph idx="4294967295"/>
          </p:nvPr>
        </p:nvSpPr>
        <p:spPr>
          <a:xfrm>
            <a:off x="1175478" y="1449978"/>
            <a:ext cx="10178322" cy="3593591"/>
          </a:xfrm>
          <a:prstGeom prst="rect">
            <a:avLst/>
          </a:prstGeom>
        </p:spPr>
        <p:txBody>
          <a:bodyPr>
            <a:noAutofit/>
          </a:bodyPr>
          <a:lstStyle/>
          <a:p>
            <a:r>
              <a:rPr lang="en-US" sz="2400" dirty="0"/>
              <a:t>To provide the highest possible level of health services to all people in Uganda through delivery of </a:t>
            </a:r>
            <a:r>
              <a:rPr lang="en-US" sz="2400" dirty="0" smtClean="0"/>
              <a:t>promotive, preventive</a:t>
            </a:r>
            <a:r>
              <a:rPr lang="en-US" sz="2400" dirty="0"/>
              <a:t>, curative, palliative and rehabilitative health services at all levels</a:t>
            </a:r>
            <a:r>
              <a:rPr lang="en-US" sz="2400" dirty="0" smtClean="0"/>
              <a:t>.</a:t>
            </a:r>
          </a:p>
          <a:p>
            <a:endParaRPr lang="en-US" sz="2400" dirty="0"/>
          </a:p>
          <a:p>
            <a:pPr marL="0" indent="0">
              <a:buNone/>
            </a:pPr>
            <a:r>
              <a:rPr lang="en-US" sz="2400" b="1" dirty="0" smtClean="0"/>
              <a:t>HSDP Goal</a:t>
            </a:r>
          </a:p>
          <a:p>
            <a:r>
              <a:rPr lang="en-US" sz="2400" i="1" dirty="0"/>
              <a:t>Accelerate Movement towards Universal Health Coverage </a:t>
            </a:r>
            <a:r>
              <a:rPr lang="en-GB" sz="2400" i="1" dirty="0"/>
              <a:t>with essential health and related services needed for promotion of a healthy and productive life’</a:t>
            </a:r>
            <a:endParaRPr lang="en-US" sz="2400" i="1" dirty="0"/>
          </a:p>
        </p:txBody>
      </p:sp>
      <p:pic>
        <p:nvPicPr>
          <p:cNvPr id="4" name="Picture 3"/>
          <p:cNvPicPr>
            <a:picLocks noChangeAspect="1"/>
          </p:cNvPicPr>
          <p:nvPr/>
        </p:nvPicPr>
        <p:blipFill>
          <a:blip r:embed="rId2"/>
          <a:stretch>
            <a:fillRect/>
          </a:stretch>
        </p:blipFill>
        <p:spPr>
          <a:xfrm>
            <a:off x="10622341" y="127238"/>
            <a:ext cx="1462918" cy="808150"/>
          </a:xfrm>
          <a:prstGeom prst="rect">
            <a:avLst/>
          </a:prstGeom>
        </p:spPr>
      </p:pic>
    </p:spTree>
    <p:extLst>
      <p:ext uri="{BB962C8B-B14F-4D97-AF65-F5344CB8AC3E}">
        <p14:creationId xmlns:p14="http://schemas.microsoft.com/office/powerpoint/2010/main" val="2308961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7606" y="392421"/>
            <a:ext cx="9186074" cy="600075"/>
          </a:xfrm>
        </p:spPr>
        <p:txBody>
          <a:bodyPr>
            <a:noAutofit/>
          </a:bodyPr>
          <a:lstStyle/>
          <a:p>
            <a:r>
              <a:rPr lang="en-US" sz="6000" b="1" dirty="0"/>
              <a:t/>
            </a:r>
            <a:br>
              <a:rPr lang="en-US" sz="6000" b="1" dirty="0"/>
            </a:br>
            <a:r>
              <a:rPr lang="en-US" sz="6000" b="1" dirty="0"/>
              <a:t/>
            </a:r>
            <a:br>
              <a:rPr lang="en-US" sz="6000" b="1" dirty="0"/>
            </a:br>
            <a:r>
              <a:rPr lang="en-US" sz="6000" b="1" dirty="0"/>
              <a:t/>
            </a:r>
            <a:br>
              <a:rPr lang="en-US" sz="6000" b="1" dirty="0"/>
            </a:br>
            <a:r>
              <a:rPr lang="en-GB" sz="3200" b="1" dirty="0"/>
              <a:t>Allocation Formula for Hospital NWR Grants FY 2019/20</a:t>
            </a:r>
            <a:r>
              <a:rPr lang="en-US" sz="6000" b="1" dirty="0"/>
              <a:t/>
            </a:r>
            <a:br>
              <a:rPr lang="en-US" sz="6000" b="1" dirty="0"/>
            </a:br>
            <a:r>
              <a:rPr lang="en-US" sz="6000" b="1" dirty="0"/>
              <a:t/>
            </a:r>
            <a:br>
              <a:rPr lang="en-US" sz="6000" b="1" dirty="0"/>
            </a:br>
            <a:r>
              <a:rPr lang="en-US" sz="6000" b="1" dirty="0"/>
              <a:t/>
            </a:r>
            <a:br>
              <a:rPr lang="en-US" sz="6000" b="1" dirty="0"/>
            </a:br>
            <a:endParaRPr lang="en-US" sz="6000" dirty="0">
              <a:solidFill>
                <a:srgbClr val="FF0000"/>
              </a:solidFill>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668590513"/>
              </p:ext>
            </p:extLst>
          </p:nvPr>
        </p:nvGraphicFramePr>
        <p:xfrm>
          <a:off x="520698" y="1104900"/>
          <a:ext cx="11087101" cy="5612384"/>
        </p:xfrm>
        <a:graphic>
          <a:graphicData uri="http://schemas.openxmlformats.org/drawingml/2006/table">
            <a:tbl>
              <a:tblPr firstRow="1" bandRow="1">
                <a:tableStyleId>{5C22544A-7EE6-4342-B048-85BDC9FD1C3A}</a:tableStyleId>
              </a:tblPr>
              <a:tblGrid>
                <a:gridCol w="2779252">
                  <a:extLst>
                    <a:ext uri="{9D8B030D-6E8A-4147-A177-3AD203B41FA5}">
                      <a16:colId xmlns:a16="http://schemas.microsoft.com/office/drawing/2014/main" xmlns="" val="535056035"/>
                    </a:ext>
                  </a:extLst>
                </a:gridCol>
                <a:gridCol w="1292156">
                  <a:extLst>
                    <a:ext uri="{9D8B030D-6E8A-4147-A177-3AD203B41FA5}">
                      <a16:colId xmlns:a16="http://schemas.microsoft.com/office/drawing/2014/main" xmlns="" val="2847801415"/>
                    </a:ext>
                  </a:extLst>
                </a:gridCol>
                <a:gridCol w="7015693">
                  <a:extLst>
                    <a:ext uri="{9D8B030D-6E8A-4147-A177-3AD203B41FA5}">
                      <a16:colId xmlns:a16="http://schemas.microsoft.com/office/drawing/2014/main" xmlns="" val="297773900"/>
                    </a:ext>
                  </a:extLst>
                </a:gridCol>
              </a:tblGrid>
              <a:tr h="370840">
                <a:tc>
                  <a:txBody>
                    <a:bodyPr/>
                    <a:lstStyle/>
                    <a:p>
                      <a:pPr marL="0" marR="0" algn="ctr">
                        <a:lnSpc>
                          <a:spcPct val="107000"/>
                        </a:lnSpc>
                        <a:spcBef>
                          <a:spcPts val="0"/>
                        </a:spcBef>
                        <a:spcAft>
                          <a:spcPts val="800"/>
                        </a:spcAft>
                        <a:tabLst>
                          <a:tab pos="278130" algn="l"/>
                        </a:tabLst>
                      </a:pP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Variable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tabLst>
                          <a:tab pos="278130" algn="l"/>
                        </a:tabLst>
                      </a:pPr>
                      <a:r>
                        <a:rPr lang="en-GB" sz="1600" b="1" dirty="0">
                          <a:effectLst/>
                          <a:latin typeface="Bookman Old Style" panose="02050604050505020204" pitchFamily="18" charset="0"/>
                          <a:ea typeface="Calibri" panose="020F0502020204030204" pitchFamily="34" charset="0"/>
                          <a:cs typeface="Times New Roman" panose="02020603050405020304" pitchFamily="18" charset="0"/>
                        </a:rPr>
                        <a:t>Weighting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tabLst>
                          <a:tab pos="278130" algn="l"/>
                        </a:tabLst>
                      </a:pPr>
                      <a:r>
                        <a:rPr lang="en-GB" sz="2000" b="1" dirty="0">
                          <a:effectLst/>
                          <a:latin typeface="Bookman Old Style" panose="02050604050505020204" pitchFamily="18" charset="0"/>
                          <a:ea typeface="Calibri" panose="020F0502020204030204" pitchFamily="34" charset="0"/>
                          <a:cs typeface="Times New Roman" panose="02020603050405020304" pitchFamily="18" charset="0"/>
                        </a:rPr>
                        <a:t>Justification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19943657"/>
                  </a:ext>
                </a:extLst>
              </a:tr>
              <a:tr h="370840">
                <a:tc>
                  <a:txBody>
                    <a:bodyPr/>
                    <a:lstStyle/>
                    <a:p>
                      <a:pPr marL="0" marR="0">
                        <a:lnSpc>
                          <a:spcPct val="107000"/>
                        </a:lnSpc>
                        <a:spcBef>
                          <a:spcPts val="0"/>
                        </a:spcBef>
                        <a:spcAft>
                          <a:spcPts val="800"/>
                        </a:spcAft>
                        <a:tabLst>
                          <a:tab pos="278130"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Population of HLGs with Public or PNFP Hospitals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tabLst>
                          <a:tab pos="278130"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82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tabLst>
                          <a:tab pos="278130"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Population of districts with hospitals represents a proxy for demand for hospital services and the scale of services required.</a:t>
                      </a:r>
                    </a:p>
                    <a:p>
                      <a:pPr marL="0" marR="0" algn="just">
                        <a:lnSpc>
                          <a:spcPct val="107000"/>
                        </a:lnSpc>
                        <a:spcBef>
                          <a:spcPts val="0"/>
                        </a:spcBef>
                        <a:spcAft>
                          <a:spcPts val="800"/>
                        </a:spcAft>
                        <a:tabLst>
                          <a:tab pos="278130"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92439879"/>
                  </a:ext>
                </a:extLst>
              </a:tr>
              <a:tr h="370840">
                <a:tc>
                  <a:txBody>
                    <a:bodyPr/>
                    <a:lstStyle/>
                    <a:p>
                      <a:pPr marL="0" marR="0">
                        <a:lnSpc>
                          <a:spcPct val="107000"/>
                        </a:lnSpc>
                        <a:spcBef>
                          <a:spcPts val="0"/>
                        </a:spcBef>
                        <a:spcAft>
                          <a:spcPts val="800"/>
                        </a:spcAft>
                        <a:tabLst>
                          <a:tab pos="278130"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Infant Mortality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tabLst>
                          <a:tab pos="278130"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tabLst>
                          <a:tab pos="278130"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Equalizing health outcomes: most of the causes of infant mortality are preventable using already proven interventions. These include immunization, ORS, nutrition and hygiene. Therefore strengthening the health system will address the causes that enhance disparities in IMR.</a:t>
                      </a:r>
                    </a:p>
                    <a:p>
                      <a:pPr marL="0" marR="0" algn="just">
                        <a:lnSpc>
                          <a:spcPct val="107000"/>
                        </a:lnSpc>
                        <a:spcBef>
                          <a:spcPts val="0"/>
                        </a:spcBef>
                        <a:spcAft>
                          <a:spcPts val="800"/>
                        </a:spcAft>
                        <a:tabLst>
                          <a:tab pos="278130"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96373354"/>
                  </a:ext>
                </a:extLst>
              </a:tr>
              <a:tr h="370840">
                <a:tc>
                  <a:txBody>
                    <a:bodyPr/>
                    <a:lstStyle/>
                    <a:p>
                      <a:pPr marL="0" marR="0">
                        <a:lnSpc>
                          <a:spcPct val="107000"/>
                        </a:lnSpc>
                        <a:spcBef>
                          <a:spcPts val="0"/>
                        </a:spcBef>
                        <a:spcAft>
                          <a:spcPts val="800"/>
                        </a:spcAft>
                        <a:tabLst>
                          <a:tab pos="278130"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Poverty Headcount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tabLst>
                          <a:tab pos="278130"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tabLst>
                          <a:tab pos="278130"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Approximates socio-economic goal of increasing access for poorer communities.</a:t>
                      </a:r>
                    </a:p>
                    <a:p>
                      <a:pPr marL="0" marR="0" algn="just">
                        <a:lnSpc>
                          <a:spcPct val="107000"/>
                        </a:lnSpc>
                        <a:spcBef>
                          <a:spcPts val="0"/>
                        </a:spcBef>
                        <a:spcAft>
                          <a:spcPts val="800"/>
                        </a:spcAft>
                        <a:tabLst>
                          <a:tab pos="278130"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37327726"/>
                  </a:ext>
                </a:extLst>
              </a:tr>
              <a:tr h="370840">
                <a:tc>
                  <a:txBody>
                    <a:bodyPr/>
                    <a:lstStyle/>
                    <a:p>
                      <a:pPr marL="0" marR="0">
                        <a:lnSpc>
                          <a:spcPct val="107000"/>
                        </a:lnSpc>
                        <a:spcBef>
                          <a:spcPts val="0"/>
                        </a:spcBef>
                        <a:spcAft>
                          <a:spcPts val="800"/>
                        </a:spcAft>
                        <a:tabLst>
                          <a:tab pos="278130"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Fixed Allocation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tabLst>
                          <a:tab pos="278130"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800"/>
                        </a:spcAft>
                        <a:tabLst>
                          <a:tab pos="278130" algn="l"/>
                        </a:tabLst>
                      </a:pPr>
                      <a:r>
                        <a:rPr lang="en-GB" sz="2000" dirty="0">
                          <a:effectLst/>
                          <a:latin typeface="Bookman Old Style" panose="02050604050505020204" pitchFamily="18" charset="0"/>
                          <a:ea typeface="Calibri" panose="020F0502020204030204" pitchFamily="34" charset="0"/>
                          <a:cs typeface="Times New Roman" panose="02020603050405020304" pitchFamily="18" charset="0"/>
                        </a:rPr>
                        <a:t>A fixed allocation to cover the running of the hospital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66265895"/>
                  </a:ext>
                </a:extLst>
              </a:tr>
            </a:tbl>
          </a:graphicData>
        </a:graphic>
      </p:graphicFrame>
      <p:pic>
        <p:nvPicPr>
          <p:cNvPr id="1026" name="Picture 2" descr="Coat of arms of the Republic of Uganda.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163" y="93663"/>
            <a:ext cx="11128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10673680" y="169939"/>
            <a:ext cx="1511300" cy="834877"/>
          </a:xfrm>
          <a:prstGeom prst="rect">
            <a:avLst/>
          </a:prstGeom>
        </p:spPr>
      </p:pic>
    </p:spTree>
    <p:extLst>
      <p:ext uri="{BB962C8B-B14F-4D97-AF65-F5344CB8AC3E}">
        <p14:creationId xmlns:p14="http://schemas.microsoft.com/office/powerpoint/2010/main" val="2957695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based allocation</a:t>
            </a:r>
          </a:p>
        </p:txBody>
      </p:sp>
      <p:sp>
        <p:nvSpPr>
          <p:cNvPr id="3" name="Content Placeholder 2"/>
          <p:cNvSpPr>
            <a:spLocks noGrp="1"/>
          </p:cNvSpPr>
          <p:nvPr>
            <p:ph sz="quarter" idx="13"/>
          </p:nvPr>
        </p:nvSpPr>
        <p:spPr/>
        <p:txBody>
          <a:bodyPr/>
          <a:lstStyle/>
          <a:p>
            <a:pPr marL="342900" lvl="0" indent="-342900">
              <a:lnSpc>
                <a:spcPct val="100000"/>
              </a:lnSpc>
              <a:spcBef>
                <a:spcPct val="20000"/>
              </a:spcBef>
              <a:buClrTx/>
            </a:pPr>
            <a:r>
              <a:rPr lang="en-US" sz="3200" cap="none" dirty="0">
                <a:solidFill>
                  <a:prstClr val="black"/>
                </a:solidFill>
                <a:latin typeface="Calibri"/>
              </a:rPr>
              <a:t>To enhance service delivery outcomes, in FY 2019/20, the allocation to health facilities will depend on their </a:t>
            </a:r>
            <a:r>
              <a:rPr lang="en-US" sz="3200" cap="none" dirty="0" smtClean="0">
                <a:solidFill>
                  <a:prstClr val="black"/>
                </a:solidFill>
                <a:latin typeface="Calibri"/>
              </a:rPr>
              <a:t>standard unit of outputs (aggregate performance). </a:t>
            </a:r>
            <a:r>
              <a:rPr lang="en-US" sz="3200" cap="none" dirty="0">
                <a:solidFill>
                  <a:prstClr val="black"/>
                </a:solidFill>
                <a:latin typeface="Calibri"/>
              </a:rPr>
              <a:t>MoH is coordinating with OPM in developing the system for assessing service delivery results.</a:t>
            </a:r>
          </a:p>
          <a:p>
            <a:endParaRPr lang="en-US" dirty="0"/>
          </a:p>
        </p:txBody>
      </p:sp>
    </p:spTree>
    <p:extLst>
      <p:ext uri="{BB962C8B-B14F-4D97-AF65-F5344CB8AC3E}">
        <p14:creationId xmlns:p14="http://schemas.microsoft.com/office/powerpoint/2010/main" val="2421312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851" y="419716"/>
            <a:ext cx="9586697" cy="964947"/>
          </a:xfrm>
        </p:spPr>
        <p:txBody>
          <a:bodyPr>
            <a:noAutofit/>
          </a:bodyPr>
          <a:lstStyle/>
          <a:p>
            <a:pPr lvl="2" algn="ctr" rtl="0">
              <a:lnSpc>
                <a:spcPct val="90000"/>
              </a:lnSpc>
              <a:spcBef>
                <a:spcPct val="0"/>
              </a:spcBef>
            </a:pPr>
            <a:r>
              <a:rPr lang="en-US" sz="2800" dirty="0"/>
              <a:t/>
            </a:r>
            <a:br>
              <a:rPr lang="en-US" sz="2800" dirty="0"/>
            </a:br>
            <a:r>
              <a:rPr lang="en-US" sz="2800" dirty="0"/>
              <a:t/>
            </a:r>
            <a:br>
              <a:rPr lang="en-US" sz="2800" dirty="0"/>
            </a:br>
            <a:r>
              <a:rPr lang="en-US" sz="2800" dirty="0"/>
              <a:t/>
            </a:r>
            <a:br>
              <a:rPr lang="en-US" sz="2800" dirty="0"/>
            </a:br>
            <a:r>
              <a:rPr lang="en-US" sz="3600" dirty="0"/>
              <a:t>Transitional Development </a:t>
            </a:r>
            <a:br>
              <a:rPr lang="en-US" sz="3600" dirty="0"/>
            </a:br>
            <a:r>
              <a:rPr lang="en-US" sz="3600" dirty="0"/>
              <a:t>Grant – </a:t>
            </a:r>
            <a:r>
              <a:rPr lang="en-US" sz="3600" dirty="0" smtClean="0"/>
              <a:t>Sanitation</a:t>
            </a:r>
            <a:r>
              <a:rPr lang="en-US" sz="3600" dirty="0"/>
              <a:t/>
            </a:r>
            <a:br>
              <a:rPr lang="en-US" sz="3600" dirty="0"/>
            </a:br>
            <a:r>
              <a:rPr lang="en-US" sz="2800" dirty="0"/>
              <a:t/>
            </a:r>
            <a:br>
              <a:rPr lang="en-US" sz="2800" dirty="0"/>
            </a:br>
            <a:endParaRPr lang="en-US" sz="5400" dirty="0">
              <a:solidFill>
                <a:srgbClr val="FF0000"/>
              </a:solidFill>
              <a:latin typeface="+mj-lt"/>
            </a:endParaRPr>
          </a:p>
        </p:txBody>
      </p:sp>
      <p:sp>
        <p:nvSpPr>
          <p:cNvPr id="3" name="Content Placeholder 2"/>
          <p:cNvSpPr>
            <a:spLocks noGrp="1"/>
          </p:cNvSpPr>
          <p:nvPr>
            <p:ph sz="quarter" idx="13"/>
          </p:nvPr>
        </p:nvSpPr>
        <p:spPr>
          <a:xfrm>
            <a:off x="653143" y="1959429"/>
            <a:ext cx="10711544" cy="4631870"/>
          </a:xfrm>
        </p:spPr>
        <p:txBody>
          <a:bodyPr>
            <a:noAutofit/>
          </a:bodyPr>
          <a:lstStyle/>
          <a:p>
            <a:r>
              <a:rPr lang="en-GB" sz="2400" dirty="0"/>
              <a:t>This development grant shall be allocated centrally </a:t>
            </a:r>
            <a:r>
              <a:rPr lang="en-GB" sz="2400" dirty="0" smtClean="0"/>
              <a:t>to LGs </a:t>
            </a:r>
            <a:r>
              <a:rPr lang="en-GB" sz="2400" dirty="0"/>
              <a:t>that are implementing the Uganda Sanitation Fund (USF) programme. </a:t>
            </a:r>
          </a:p>
          <a:p>
            <a:endParaRPr lang="en-US" sz="2800" dirty="0"/>
          </a:p>
          <a:p>
            <a:r>
              <a:rPr lang="en-GB" sz="2400" dirty="0"/>
              <a:t>The grant should fund sanitation related activities such as community sensitizations and advocacy work that contribute to the reduction of morbidity and mortality rates from sanitation-related diseases.</a:t>
            </a:r>
          </a:p>
          <a:p>
            <a:pPr marL="0" indent="0">
              <a:buNone/>
            </a:pPr>
            <a:endParaRPr lang="en-US" sz="2800" dirty="0"/>
          </a:p>
          <a:p>
            <a:endParaRPr lang="en-US" b="1" dirty="0"/>
          </a:p>
          <a:p>
            <a:pPr marL="0" lvl="1" indent="0">
              <a:spcBef>
                <a:spcPts val="1000"/>
              </a:spcBef>
              <a:buNone/>
            </a:pPr>
            <a:endParaRPr lang="en-US" sz="3200" b="1" dirty="0"/>
          </a:p>
          <a:p>
            <a:pPr marL="0" indent="0">
              <a:buNone/>
            </a:pPr>
            <a:endParaRPr lang="en-US" sz="2400" dirty="0"/>
          </a:p>
          <a:p>
            <a:pPr marL="406400" indent="-406400">
              <a:buFont typeface="+mj-lt"/>
              <a:buAutoNum type="arabicParenR"/>
            </a:pPr>
            <a:endParaRPr lang="en-US" sz="2400" dirty="0"/>
          </a:p>
        </p:txBody>
      </p:sp>
      <p:pic>
        <p:nvPicPr>
          <p:cNvPr id="1026" name="Picture 2" descr="Coat of arms of the Republic of Uganda.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1015" y="126208"/>
            <a:ext cx="11128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10673680" y="169939"/>
            <a:ext cx="1511300" cy="834877"/>
          </a:xfrm>
          <a:prstGeom prst="rect">
            <a:avLst/>
          </a:prstGeom>
        </p:spPr>
      </p:pic>
    </p:spTree>
    <p:extLst>
      <p:ext uri="{BB962C8B-B14F-4D97-AF65-F5344CB8AC3E}">
        <p14:creationId xmlns:p14="http://schemas.microsoft.com/office/powerpoint/2010/main" val="35783584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5664"/>
          </a:xfrm>
        </p:spPr>
        <p:txBody>
          <a:bodyPr>
            <a:noAutofit/>
          </a:bodyPr>
          <a:lstStyle/>
          <a:p>
            <a:pPr lvl="1" algn="ctr"/>
            <a:r>
              <a:rPr lang="en-GB" sz="3600" b="1" dirty="0"/>
              <a:t>Health Development Grant – IGFTR </a:t>
            </a:r>
            <a:br>
              <a:rPr lang="en-GB" sz="3600" b="1" dirty="0"/>
            </a:br>
            <a:r>
              <a:rPr lang="en-GB" sz="3600" b="1" dirty="0" smtClean="0"/>
              <a:t> </a:t>
            </a:r>
            <a:endParaRPr lang="en-US" sz="3600" b="1" dirty="0">
              <a:solidFill>
                <a:srgbClr val="FF0000"/>
              </a:solidFill>
              <a:latin typeface="+mj-lt"/>
            </a:endParaRPr>
          </a:p>
        </p:txBody>
      </p:sp>
      <p:sp>
        <p:nvSpPr>
          <p:cNvPr id="9" name="Rectangle 4"/>
          <p:cNvSpPr>
            <a:spLocks noGrp="1" noChangeArrowheads="1"/>
          </p:cNvSpPr>
          <p:nvPr>
            <p:ph sz="quarter" idx="13"/>
          </p:nvPr>
        </p:nvSpPr>
        <p:spPr bwMode="auto">
          <a:xfrm>
            <a:off x="548640" y="1665040"/>
            <a:ext cx="1127506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1613" algn="l"/>
                <a:tab pos="277813" algn="l"/>
              </a:tabLst>
              <a:defRPr>
                <a:solidFill>
                  <a:schemeClr val="tx1"/>
                </a:solidFill>
                <a:latin typeface="Arial" panose="020B0604020202020204" pitchFamily="34" charset="0"/>
              </a:defRPr>
            </a:lvl1pPr>
            <a:lvl2pPr eaLnBrk="0" fontAlgn="base" hangingPunct="0">
              <a:spcBef>
                <a:spcPct val="0"/>
              </a:spcBef>
              <a:spcAft>
                <a:spcPct val="0"/>
              </a:spcAft>
              <a:tabLst>
                <a:tab pos="201613" algn="l"/>
                <a:tab pos="277813" algn="l"/>
              </a:tabLst>
              <a:defRPr>
                <a:solidFill>
                  <a:schemeClr val="tx1"/>
                </a:solidFill>
                <a:latin typeface="Arial" panose="020B0604020202020204" pitchFamily="34" charset="0"/>
              </a:defRPr>
            </a:lvl2pPr>
            <a:lvl3pPr eaLnBrk="0" fontAlgn="base" hangingPunct="0">
              <a:spcBef>
                <a:spcPct val="0"/>
              </a:spcBef>
              <a:spcAft>
                <a:spcPct val="0"/>
              </a:spcAft>
              <a:tabLst>
                <a:tab pos="201613" algn="l"/>
                <a:tab pos="277813" algn="l"/>
              </a:tabLst>
              <a:defRPr>
                <a:solidFill>
                  <a:schemeClr val="tx1"/>
                </a:solidFill>
                <a:latin typeface="Arial" panose="020B0604020202020204" pitchFamily="34" charset="0"/>
              </a:defRPr>
            </a:lvl3pPr>
            <a:lvl4pPr eaLnBrk="0" fontAlgn="base" hangingPunct="0">
              <a:spcBef>
                <a:spcPct val="0"/>
              </a:spcBef>
              <a:spcAft>
                <a:spcPct val="0"/>
              </a:spcAft>
              <a:tabLst>
                <a:tab pos="201613" algn="l"/>
                <a:tab pos="277813" algn="l"/>
              </a:tabLst>
              <a:defRPr>
                <a:solidFill>
                  <a:schemeClr val="tx1"/>
                </a:solidFill>
                <a:latin typeface="Arial" panose="020B0604020202020204" pitchFamily="34" charset="0"/>
              </a:defRPr>
            </a:lvl4pPr>
            <a:lvl5pPr eaLnBrk="0" fontAlgn="base" hangingPunct="0">
              <a:spcBef>
                <a:spcPct val="0"/>
              </a:spcBef>
              <a:spcAft>
                <a:spcPct val="0"/>
              </a:spcAft>
              <a:tabLst>
                <a:tab pos="201613" algn="l"/>
                <a:tab pos="277813" algn="l"/>
              </a:tabLst>
              <a:defRPr>
                <a:solidFill>
                  <a:schemeClr val="tx1"/>
                </a:solidFill>
                <a:latin typeface="Arial" panose="020B0604020202020204" pitchFamily="34" charset="0"/>
              </a:defRPr>
            </a:lvl5pPr>
            <a:lvl6pPr eaLnBrk="0" fontAlgn="base" hangingPunct="0">
              <a:spcBef>
                <a:spcPct val="0"/>
              </a:spcBef>
              <a:spcAft>
                <a:spcPct val="0"/>
              </a:spcAft>
              <a:tabLst>
                <a:tab pos="201613" algn="l"/>
                <a:tab pos="277813" algn="l"/>
              </a:tabLst>
              <a:defRPr>
                <a:solidFill>
                  <a:schemeClr val="tx1"/>
                </a:solidFill>
                <a:latin typeface="Arial" panose="020B0604020202020204" pitchFamily="34" charset="0"/>
              </a:defRPr>
            </a:lvl6pPr>
            <a:lvl7pPr eaLnBrk="0" fontAlgn="base" hangingPunct="0">
              <a:spcBef>
                <a:spcPct val="0"/>
              </a:spcBef>
              <a:spcAft>
                <a:spcPct val="0"/>
              </a:spcAft>
              <a:tabLst>
                <a:tab pos="201613" algn="l"/>
                <a:tab pos="277813" algn="l"/>
              </a:tabLst>
              <a:defRPr>
                <a:solidFill>
                  <a:schemeClr val="tx1"/>
                </a:solidFill>
                <a:latin typeface="Arial" panose="020B0604020202020204" pitchFamily="34" charset="0"/>
              </a:defRPr>
            </a:lvl7pPr>
            <a:lvl8pPr eaLnBrk="0" fontAlgn="base" hangingPunct="0">
              <a:spcBef>
                <a:spcPct val="0"/>
              </a:spcBef>
              <a:spcAft>
                <a:spcPct val="0"/>
              </a:spcAft>
              <a:tabLst>
                <a:tab pos="201613" algn="l"/>
                <a:tab pos="277813" algn="l"/>
              </a:tabLst>
              <a:defRPr>
                <a:solidFill>
                  <a:schemeClr val="tx1"/>
                </a:solidFill>
                <a:latin typeface="Arial" panose="020B0604020202020204" pitchFamily="34" charset="0"/>
              </a:defRPr>
            </a:lvl8pPr>
            <a:lvl9pPr eaLnBrk="0" fontAlgn="base" hangingPunct="0">
              <a:spcBef>
                <a:spcPct val="0"/>
              </a:spcBef>
              <a:spcAft>
                <a:spcPct val="0"/>
              </a:spcAft>
              <a:tabLst>
                <a:tab pos="201613" algn="l"/>
                <a:tab pos="277813" algn="l"/>
              </a:tabLs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tab pos="201613" algn="l"/>
                <a:tab pos="277813" algn="l"/>
              </a:tabLst>
            </a:pPr>
            <a:r>
              <a:rPr kumimoji="0" lang="en-GB" altLang="en-US" sz="2400" b="0" i="0" u="none" strike="noStrike" cap="none" normalizeH="0" baseline="0" dirty="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In line with the second National Health Policy, and as directed by His Excellency the President, the health sector will focus its efforts towards establishing a functional HC III per Sub County across the country in the medium term. </a:t>
            </a:r>
          </a:p>
          <a:p>
            <a:pPr marL="0" marR="0" lvl="0" indent="0" algn="l" defTabSz="914400" rtl="0" eaLnBrk="0" fontAlgn="base" latinLnBrk="0" hangingPunct="0">
              <a:lnSpc>
                <a:spcPct val="100000"/>
              </a:lnSpc>
              <a:spcBef>
                <a:spcPct val="0"/>
              </a:spcBef>
              <a:spcAft>
                <a:spcPct val="0"/>
              </a:spcAft>
              <a:buClrTx/>
              <a:buSzTx/>
              <a:buNone/>
              <a:tabLst>
                <a:tab pos="201613" algn="l"/>
                <a:tab pos="277813" algn="l"/>
              </a:tabLst>
            </a:pPr>
            <a:endParaRPr lang="en-US" altLang="en-US" sz="2400" cap="none" dirty="0"/>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tab pos="201613" algn="l"/>
                <a:tab pos="277813" algn="l"/>
              </a:tabLst>
            </a:pPr>
            <a:r>
              <a:rPr lang="en-US" altLang="en-US" sz="2400" cap="none" dirty="0">
                <a:latin typeface="Bookman Old Style" panose="02050604050505020204" pitchFamily="18" charset="0"/>
                <a:ea typeface="Calibri" panose="020F0502020204030204" pitchFamily="34" charset="0"/>
                <a:cs typeface="Tahoma" panose="020B0604030504040204" pitchFamily="34" charset="0"/>
              </a:rPr>
              <a:t>Currently, there are 331 Subcounties/Town Councils/Divisions with no HC III but have a HC II that can be upgraded</a:t>
            </a:r>
            <a:r>
              <a:rPr lang="en-US" altLang="en-US" sz="2400" cap="none" dirty="0" smtClean="0">
                <a:latin typeface="Bookman Old Style" panose="02050604050505020204" pitchFamily="18" charset="0"/>
                <a:ea typeface="Calibri" panose="020F0502020204030204" pitchFamily="34" charset="0"/>
                <a:cs typeface="Tahoma" panose="020B0604030504040204" pitchFamily="34" charset="0"/>
              </a:rPr>
              <a:t>. 124 HC IIs were allocated funding for upgrade to HC IIIs in FY 2018/19.</a:t>
            </a:r>
            <a:endParaRPr lang="en-GB" altLang="en-US" sz="2400" dirty="0">
              <a:latin typeface="Bookman Old Style" panose="02050604050505020204" pitchFamily="18" charset="0"/>
              <a:ea typeface="Calibri" panose="020F0502020204030204" pitchFamily="34" charset="0"/>
              <a:cs typeface="Tahoma" panose="020B0604030504040204" pitchFamily="34" charset="0"/>
            </a:endParaRPr>
          </a:p>
          <a:p>
            <a:pPr>
              <a:lnSpc>
                <a:spcPct val="100000"/>
              </a:lnSpc>
              <a:buFont typeface="Wingdings" panose="05000000000000000000" pitchFamily="2" charset="2"/>
              <a:buChar char="Ø"/>
            </a:pPr>
            <a:endParaRPr lang="en-GB" altLang="en-US" sz="2400" dirty="0">
              <a:latin typeface="Bookman Old Style" panose="02050604050505020204" pitchFamily="18" charset="0"/>
              <a:ea typeface="Calibri" panose="020F0502020204030204" pitchFamily="34" charset="0"/>
              <a:cs typeface="Tahoma" panose="020B060403050404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tab pos="201613" algn="l"/>
                <a:tab pos="277813" algn="l"/>
              </a:tabLst>
            </a:pPr>
            <a:r>
              <a:rPr kumimoji="0" lang="en-GB" altLang="en-US" sz="2400" b="0"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The</a:t>
            </a:r>
            <a:r>
              <a:rPr kumimoji="0" lang="en-GB" altLang="en-US" sz="2400" b="0" i="0" u="none" strike="noStrike" cap="none" normalizeH="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 remaining health facilities for upgrade will be done in a phased manner in the subsequent years.</a:t>
            </a:r>
            <a:endParaRPr kumimoji="0" lang="en-US" altLang="en-US" sz="2400" b="0" i="0" u="none" strike="noStrike" cap="none" normalizeH="0" baseline="0" dirty="0">
              <a:ln>
                <a:noFill/>
              </a:ln>
              <a:solidFill>
                <a:schemeClr val="tx1"/>
              </a:solidFill>
              <a:effectLst/>
            </a:endParaRPr>
          </a:p>
        </p:txBody>
      </p:sp>
      <p:pic>
        <p:nvPicPr>
          <p:cNvPr id="1026" name="Picture 2" descr="Coat of arms of the Republic of Uganda.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163" y="93663"/>
            <a:ext cx="11128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10673680" y="169939"/>
            <a:ext cx="1511300" cy="834877"/>
          </a:xfrm>
          <a:prstGeom prst="rect">
            <a:avLst/>
          </a:prstGeom>
        </p:spPr>
      </p:pic>
    </p:spTree>
    <p:extLst>
      <p:ext uri="{BB962C8B-B14F-4D97-AF65-F5344CB8AC3E}">
        <p14:creationId xmlns:p14="http://schemas.microsoft.com/office/powerpoint/2010/main" val="2890955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774" y="828564"/>
            <a:ext cx="10351752" cy="1187805"/>
          </a:xfrm>
        </p:spPr>
        <p:txBody>
          <a:bodyPr>
            <a:normAutofit/>
          </a:bodyPr>
          <a:lstStyle/>
          <a:p>
            <a:r>
              <a:rPr lang="en-US" dirty="0" smtClean="0"/>
              <a:t>Health development grant allocation</a:t>
            </a:r>
            <a:endParaRPr lang="en-US" dirty="0"/>
          </a:p>
        </p:txBody>
      </p:sp>
      <p:sp>
        <p:nvSpPr>
          <p:cNvPr id="5" name="Text Placeholder 4"/>
          <p:cNvSpPr>
            <a:spLocks noGrp="1"/>
          </p:cNvSpPr>
          <p:nvPr>
            <p:ph type="body" idx="1"/>
          </p:nvPr>
        </p:nvSpPr>
        <p:spPr>
          <a:xfrm>
            <a:off x="913774" y="2227385"/>
            <a:ext cx="10351752" cy="3575538"/>
          </a:xfrm>
        </p:spPr>
        <p:txBody>
          <a:bodyPr/>
          <a:lstStyle/>
          <a:p>
            <a:pPr marL="342900" indent="-342900" algn="l">
              <a:buFont typeface="Arial" pitchFamily="34" charset="0"/>
              <a:buChar char="•"/>
            </a:pPr>
            <a:r>
              <a:rPr lang="en-US" dirty="0" smtClean="0">
                <a:solidFill>
                  <a:schemeClr val="tx1"/>
                </a:solidFill>
              </a:rPr>
              <a:t>The development grant allocation formula will have two components:</a:t>
            </a:r>
          </a:p>
          <a:p>
            <a:pPr marL="457200" indent="-457200" algn="l">
              <a:buFont typeface="+mj-lt"/>
              <a:buAutoNum type="arabicPeriod"/>
            </a:pPr>
            <a:r>
              <a:rPr lang="en-US" dirty="0" smtClean="0">
                <a:solidFill>
                  <a:schemeClr val="tx1"/>
                </a:solidFill>
              </a:rPr>
              <a:t>The basic component allocated based on the basic allocation criteria i.e. 50% of the grant; and </a:t>
            </a:r>
          </a:p>
          <a:p>
            <a:pPr marL="457200" indent="-457200" algn="l">
              <a:buFont typeface="+mj-lt"/>
              <a:buAutoNum type="arabicPeriod"/>
            </a:pPr>
            <a:r>
              <a:rPr lang="en-US" dirty="0" smtClean="0">
                <a:solidFill>
                  <a:schemeClr val="tx1"/>
                </a:solidFill>
              </a:rPr>
              <a:t>The performance component based on the results of the local government performance assessment system i.e. 50% of the grant</a:t>
            </a:r>
            <a:endParaRPr lang="en-US" dirty="0">
              <a:solidFill>
                <a:schemeClr val="tx1"/>
              </a:solidFill>
            </a:endParaRPr>
          </a:p>
        </p:txBody>
      </p:sp>
    </p:spTree>
    <p:extLst>
      <p:ext uri="{BB962C8B-B14F-4D97-AF65-F5344CB8AC3E}">
        <p14:creationId xmlns:p14="http://schemas.microsoft.com/office/powerpoint/2010/main" val="328222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9274"/>
            <a:ext cx="8844880" cy="714375"/>
          </a:xfrm>
        </p:spPr>
        <p:txBody>
          <a:bodyPr>
            <a:noAutofit/>
          </a:bodyPr>
          <a:lstStyle/>
          <a:p>
            <a:pPr lvl="1" algn="ctr"/>
            <a:r>
              <a:rPr lang="en-GB" sz="3600" b="1" dirty="0"/>
              <a:t>Health Facility Level Budgeting and Implementation Guidelines</a:t>
            </a:r>
            <a:endParaRPr lang="en-US" sz="3600" b="1" dirty="0">
              <a:solidFill>
                <a:srgbClr val="FF0000"/>
              </a:solidFill>
              <a:latin typeface="+mj-lt"/>
            </a:endParaRPr>
          </a:p>
        </p:txBody>
      </p:sp>
      <p:sp>
        <p:nvSpPr>
          <p:cNvPr id="3" name="Content Placeholder 2"/>
          <p:cNvSpPr>
            <a:spLocks noGrp="1"/>
          </p:cNvSpPr>
          <p:nvPr>
            <p:ph sz="quarter" idx="13"/>
          </p:nvPr>
        </p:nvSpPr>
        <p:spPr>
          <a:xfrm>
            <a:off x="496389" y="1745673"/>
            <a:ext cx="10857412" cy="4794826"/>
          </a:xfrm>
        </p:spPr>
        <p:txBody>
          <a:bodyPr>
            <a:normAutofit fontScale="62500" lnSpcReduction="20000"/>
          </a:bodyPr>
          <a:lstStyle/>
          <a:p>
            <a:pPr marL="0" indent="0">
              <a:buNone/>
            </a:pPr>
            <a:r>
              <a:rPr lang="en-GB" sz="3400" dirty="0"/>
              <a:t>Each health facility is required to prepare a detailed annual work plan and budget for the new FY by the 30</a:t>
            </a:r>
            <a:r>
              <a:rPr lang="en-GB" sz="3400" baseline="30000" dirty="0"/>
              <a:t>th</a:t>
            </a:r>
            <a:r>
              <a:rPr lang="en-GB" sz="3400" dirty="0"/>
              <a:t> July in line with the MoH Guidelines for the LG planning process for the health sector LGs that shows;</a:t>
            </a:r>
          </a:p>
          <a:p>
            <a:pPr lvl="1"/>
            <a:r>
              <a:rPr lang="en-GB" sz="3400" dirty="0"/>
              <a:t>All planned activities</a:t>
            </a:r>
            <a:endParaRPr lang="en-GB" sz="3400" dirty="0">
              <a:solidFill>
                <a:srgbClr val="FF0000"/>
              </a:solidFill>
            </a:endParaRPr>
          </a:p>
          <a:p>
            <a:pPr lvl="1"/>
            <a:r>
              <a:rPr lang="en-GB" sz="3400" dirty="0"/>
              <a:t>Inputs</a:t>
            </a:r>
          </a:p>
          <a:p>
            <a:pPr lvl="1"/>
            <a:r>
              <a:rPr lang="en-GB" sz="3400" dirty="0"/>
              <a:t>Key outputs and indicators</a:t>
            </a:r>
          </a:p>
          <a:p>
            <a:pPr lvl="1"/>
            <a:r>
              <a:rPr lang="en-GB" sz="3400" dirty="0"/>
              <a:t>Time frame</a:t>
            </a:r>
          </a:p>
          <a:p>
            <a:pPr lvl="1"/>
            <a:r>
              <a:rPr lang="en-GB" sz="3400" dirty="0"/>
              <a:t>Source of funds</a:t>
            </a:r>
          </a:p>
          <a:p>
            <a:pPr lvl="1"/>
            <a:r>
              <a:rPr lang="en-GB" sz="3400" dirty="0"/>
              <a:t>Responsible persons and assumptions </a:t>
            </a:r>
            <a:endParaRPr lang="en-US" sz="3400" dirty="0"/>
          </a:p>
          <a:p>
            <a:pPr lvl="1"/>
            <a:r>
              <a:rPr lang="en-GB" sz="3400" dirty="0"/>
              <a:t>All expected revenues</a:t>
            </a:r>
            <a:endParaRPr lang="en-US" sz="3400" dirty="0"/>
          </a:p>
          <a:p>
            <a:pPr lvl="1"/>
            <a:r>
              <a:rPr lang="en-GB" sz="3400" dirty="0"/>
              <a:t>Funds received </a:t>
            </a:r>
            <a:r>
              <a:rPr lang="en-GB" sz="3000" dirty="0"/>
              <a:t>and actual expenditures/ activities for the previous FY.</a:t>
            </a:r>
            <a:endParaRPr lang="en-US" sz="3000" dirty="0"/>
          </a:p>
          <a:p>
            <a:endParaRPr lang="en-GB" sz="3600" dirty="0"/>
          </a:p>
          <a:p>
            <a:endParaRPr lang="en-GB" sz="3600" dirty="0"/>
          </a:p>
          <a:p>
            <a:endParaRPr lang="en-GB" sz="3600" dirty="0"/>
          </a:p>
          <a:p>
            <a:endParaRPr lang="en-GB" sz="3600" dirty="0"/>
          </a:p>
          <a:p>
            <a:endParaRPr lang="en-GB" sz="3600" dirty="0"/>
          </a:p>
          <a:p>
            <a:endParaRPr lang="en-US" sz="3600" dirty="0"/>
          </a:p>
        </p:txBody>
      </p:sp>
      <p:pic>
        <p:nvPicPr>
          <p:cNvPr id="1026" name="Picture 2" descr="Coat of arms of the Republic of Uganda.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163" y="93663"/>
            <a:ext cx="11128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10673680" y="169939"/>
            <a:ext cx="1511300" cy="834877"/>
          </a:xfrm>
          <a:prstGeom prst="rect">
            <a:avLst/>
          </a:prstGeom>
        </p:spPr>
      </p:pic>
    </p:spTree>
    <p:extLst>
      <p:ext uri="{BB962C8B-B14F-4D97-AF65-F5344CB8AC3E}">
        <p14:creationId xmlns:p14="http://schemas.microsoft.com/office/powerpoint/2010/main" val="3329789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15404"/>
            <a:ext cx="8844880" cy="714375"/>
          </a:xfrm>
        </p:spPr>
        <p:txBody>
          <a:bodyPr>
            <a:noAutofit/>
          </a:bodyPr>
          <a:lstStyle/>
          <a:p>
            <a:pPr lvl="1" algn="ctr"/>
            <a:r>
              <a:rPr lang="en-GB" sz="3600" b="1" dirty="0"/>
              <a:t>Health Facility Level Budgeting and Implementation Guidelines</a:t>
            </a:r>
            <a:endParaRPr lang="en-US" sz="3600" b="1" dirty="0">
              <a:solidFill>
                <a:srgbClr val="FF0000"/>
              </a:solidFill>
              <a:latin typeface="+mj-lt"/>
            </a:endParaRPr>
          </a:p>
        </p:txBody>
      </p:sp>
      <p:sp>
        <p:nvSpPr>
          <p:cNvPr id="3" name="Content Placeholder 2"/>
          <p:cNvSpPr>
            <a:spLocks noGrp="1"/>
          </p:cNvSpPr>
          <p:nvPr>
            <p:ph sz="quarter" idx="13"/>
          </p:nvPr>
        </p:nvSpPr>
        <p:spPr>
          <a:xfrm>
            <a:off x="496389" y="1870364"/>
            <a:ext cx="10857412" cy="4670135"/>
          </a:xfrm>
        </p:spPr>
        <p:txBody>
          <a:bodyPr>
            <a:normAutofit fontScale="77500" lnSpcReduction="20000"/>
          </a:bodyPr>
          <a:lstStyle/>
          <a:p>
            <a:pPr marL="0" indent="0">
              <a:buNone/>
            </a:pPr>
            <a:r>
              <a:rPr lang="en-GB" sz="3200" dirty="0"/>
              <a:t>The Budget and Annual Financial Statement must include funds from; </a:t>
            </a:r>
          </a:p>
          <a:p>
            <a:pPr marL="514350" indent="-514350">
              <a:buAutoNum type="alphaLcParenR"/>
            </a:pPr>
            <a:r>
              <a:rPr lang="en-GB" sz="3200" dirty="0" smtClean="0"/>
              <a:t>NWR </a:t>
            </a:r>
            <a:r>
              <a:rPr lang="en-GB" sz="3200" dirty="0"/>
              <a:t>grant for the new FY </a:t>
            </a:r>
          </a:p>
          <a:p>
            <a:pPr marL="514350" indent="-514350">
              <a:buFont typeface="Arial" panose="020B0604020202020204" pitchFamily="34" charset="0"/>
              <a:buAutoNum type="alphaLcParenR"/>
            </a:pPr>
            <a:r>
              <a:rPr lang="en-GB" sz="3200" dirty="0"/>
              <a:t>Revenue and expenditure from centrally coordinated programs / projects directly to health facilities </a:t>
            </a:r>
          </a:p>
          <a:p>
            <a:pPr marL="514350" indent="-514350">
              <a:buAutoNum type="alphaLcParenR"/>
            </a:pPr>
            <a:r>
              <a:rPr lang="en-GB" sz="3200" dirty="0"/>
              <a:t>Revenue and expenditure funded by donors directly to health facilities and </a:t>
            </a:r>
          </a:p>
          <a:p>
            <a:pPr marL="514350" indent="-514350">
              <a:buAutoNum type="alphaLcParenR"/>
            </a:pPr>
            <a:r>
              <a:rPr lang="en-GB" sz="3200" dirty="0"/>
              <a:t>All other sources, if any. This includes donations received from well-wishers both in cash, in kind (values to be imputed), from fundraising efforts, etc. </a:t>
            </a:r>
            <a:endParaRPr lang="en-US" sz="3200" dirty="0"/>
          </a:p>
          <a:p>
            <a:endParaRPr lang="en-GB" sz="3600" dirty="0"/>
          </a:p>
          <a:p>
            <a:endParaRPr lang="en-GB" sz="3600" dirty="0"/>
          </a:p>
          <a:p>
            <a:endParaRPr lang="en-GB" sz="3600" dirty="0"/>
          </a:p>
          <a:p>
            <a:endParaRPr lang="en-GB" sz="3600" dirty="0"/>
          </a:p>
          <a:p>
            <a:endParaRPr lang="en-GB" sz="3600" dirty="0"/>
          </a:p>
          <a:p>
            <a:endParaRPr lang="en-US" sz="3600" dirty="0"/>
          </a:p>
        </p:txBody>
      </p:sp>
      <p:pic>
        <p:nvPicPr>
          <p:cNvPr id="1026" name="Picture 2" descr="Coat of arms of the Republic of Uganda.sv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163" y="93663"/>
            <a:ext cx="11128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10673680" y="169939"/>
            <a:ext cx="1511300" cy="834877"/>
          </a:xfrm>
          <a:prstGeom prst="rect">
            <a:avLst/>
          </a:prstGeom>
        </p:spPr>
      </p:pic>
    </p:spTree>
    <p:extLst>
      <p:ext uri="{BB962C8B-B14F-4D97-AF65-F5344CB8AC3E}">
        <p14:creationId xmlns:p14="http://schemas.microsoft.com/office/powerpoint/2010/main" val="3701819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2874569213"/>
              </p:ext>
            </p:extLst>
          </p:nvPr>
        </p:nvGraphicFramePr>
        <p:xfrm>
          <a:off x="762000" y="1219200"/>
          <a:ext cx="11430000" cy="532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oat of arms of the Republic of Uganda.sv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7163" y="93663"/>
            <a:ext cx="11128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8"/>
          <a:stretch>
            <a:fillRect/>
          </a:stretch>
        </p:blipFill>
        <p:spPr>
          <a:xfrm>
            <a:off x="10673680" y="169939"/>
            <a:ext cx="1511300" cy="834877"/>
          </a:xfrm>
          <a:prstGeom prst="rect">
            <a:avLst/>
          </a:prstGeom>
        </p:spPr>
      </p:pic>
    </p:spTree>
    <p:extLst>
      <p:ext uri="{BB962C8B-B14F-4D97-AF65-F5344CB8AC3E}">
        <p14:creationId xmlns:p14="http://schemas.microsoft.com/office/powerpoint/2010/main" val="955175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 OF THE GUIDELINES</a:t>
            </a:r>
          </a:p>
        </p:txBody>
      </p:sp>
      <p:sp>
        <p:nvSpPr>
          <p:cNvPr id="3" name="Content Placeholder 2"/>
          <p:cNvSpPr>
            <a:spLocks noGrp="1"/>
          </p:cNvSpPr>
          <p:nvPr>
            <p:ph sz="quarter" idx="13"/>
          </p:nvPr>
        </p:nvSpPr>
        <p:spPr>
          <a:xfrm>
            <a:off x="809272" y="1870704"/>
            <a:ext cx="10363826" cy="3424107"/>
          </a:xfrm>
        </p:spPr>
        <p:txBody>
          <a:bodyPr>
            <a:noAutofit/>
          </a:bodyPr>
          <a:lstStyle/>
          <a:p>
            <a:r>
              <a:rPr lang="en-GB" sz="2800" dirty="0"/>
              <a:t>To provide guidance for the budgeting and utilization of the Primary Health Care (PHC) grants and other decentralized health grants in Financial Year (FY) </a:t>
            </a:r>
            <a:r>
              <a:rPr lang="en-GB" sz="2800" dirty="0" smtClean="0"/>
              <a:t>2019/20. </a:t>
            </a:r>
            <a:endParaRPr lang="en-GB" sz="2800" dirty="0"/>
          </a:p>
          <a:p>
            <a:endParaRPr lang="en-GB" sz="2800" dirty="0"/>
          </a:p>
          <a:p>
            <a:r>
              <a:rPr lang="en-GB" sz="2800" dirty="0"/>
              <a:t>These guidelines should be used to prepare and implement annual work plans for both Public and Private-Not-For-Profit (PNFP) facilities as well as Private Health Provider facilities where feasible / desirable.</a:t>
            </a:r>
            <a:endParaRPr lang="en-US" sz="2800" dirty="0"/>
          </a:p>
          <a:p>
            <a:endParaRPr lang="en-US" sz="2800" dirty="0"/>
          </a:p>
        </p:txBody>
      </p:sp>
    </p:spTree>
    <p:extLst>
      <p:ext uri="{BB962C8B-B14F-4D97-AF65-F5344CB8AC3E}">
        <p14:creationId xmlns:p14="http://schemas.microsoft.com/office/powerpoint/2010/main" val="146781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7" y="500062"/>
            <a:ext cx="9540419" cy="1325563"/>
          </a:xfrm>
        </p:spPr>
        <p:txBody>
          <a:bodyPr>
            <a:normAutofit/>
          </a:bodyPr>
          <a:lstStyle/>
          <a:p>
            <a:r>
              <a:rPr lang="en-US" dirty="0" smtClean="0"/>
              <a:t>Strategic Objectives HSDP 2015/16 – 2019/20</a:t>
            </a:r>
            <a:endParaRPr lang="en-US" dirty="0"/>
          </a:p>
        </p:txBody>
      </p:sp>
      <p:sp>
        <p:nvSpPr>
          <p:cNvPr id="3" name="Content Placeholder 2"/>
          <p:cNvSpPr>
            <a:spLocks noGrp="1"/>
          </p:cNvSpPr>
          <p:nvPr>
            <p:ph idx="4294967295"/>
          </p:nvPr>
        </p:nvSpPr>
        <p:spPr>
          <a:xfrm>
            <a:off x="1356181" y="2037807"/>
            <a:ext cx="10178322" cy="3593591"/>
          </a:xfrm>
          <a:prstGeom prst="rect">
            <a:avLst/>
          </a:prstGeom>
        </p:spPr>
        <p:txBody>
          <a:bodyPr>
            <a:noAutofit/>
          </a:bodyPr>
          <a:lstStyle/>
          <a:p>
            <a:pPr marL="514350" indent="-514350">
              <a:buFont typeface="+mj-lt"/>
              <a:buAutoNum type="arabicParenR"/>
            </a:pPr>
            <a:r>
              <a:rPr lang="en-US" sz="2400" dirty="0" smtClean="0"/>
              <a:t>To </a:t>
            </a:r>
            <a:r>
              <a:rPr lang="en-US" sz="2400" dirty="0"/>
              <a:t>contribute to production of a healthy human capital for wealth creation through </a:t>
            </a:r>
            <a:r>
              <a:rPr lang="en-US" sz="2400" dirty="0" smtClean="0"/>
              <a:t>provision of </a:t>
            </a:r>
            <a:r>
              <a:rPr lang="en-US" sz="2400" dirty="0"/>
              <a:t>equitable, safe and sustainable health services</a:t>
            </a:r>
            <a:r>
              <a:rPr lang="en-US" sz="2400" dirty="0" smtClean="0"/>
              <a:t>.</a:t>
            </a:r>
            <a:endParaRPr lang="en-US" sz="2400" dirty="0"/>
          </a:p>
          <a:p>
            <a:pPr marL="514350" indent="-514350">
              <a:buFont typeface="+mj-lt"/>
              <a:buAutoNum type="arabicParenR"/>
            </a:pPr>
            <a:r>
              <a:rPr lang="en-US" sz="2400" dirty="0" smtClean="0"/>
              <a:t>To </a:t>
            </a:r>
            <a:r>
              <a:rPr lang="en-US" sz="2400" dirty="0"/>
              <a:t>address the key determinants of health through strengthening intersectional </a:t>
            </a:r>
            <a:r>
              <a:rPr lang="en-US" sz="2400" dirty="0" smtClean="0"/>
              <a:t>collaboration and partnerships.</a:t>
            </a:r>
            <a:endParaRPr lang="en-US" sz="2400" dirty="0"/>
          </a:p>
          <a:p>
            <a:pPr marL="514350" indent="-514350">
              <a:buFont typeface="+mj-lt"/>
              <a:buAutoNum type="arabicParenR"/>
            </a:pPr>
            <a:r>
              <a:rPr lang="en-US" sz="2400" dirty="0" smtClean="0"/>
              <a:t>To </a:t>
            </a:r>
            <a:r>
              <a:rPr lang="en-US" sz="2400" dirty="0"/>
              <a:t>increase financial risk protection of households </a:t>
            </a:r>
            <a:r>
              <a:rPr lang="en-US" sz="2400" dirty="0" smtClean="0"/>
              <a:t>against impoverishment </a:t>
            </a:r>
            <a:r>
              <a:rPr lang="en-US" sz="2400" dirty="0"/>
              <a:t>due to </a:t>
            </a:r>
            <a:r>
              <a:rPr lang="en-US" sz="2400" dirty="0" smtClean="0"/>
              <a:t>health expenditures.</a:t>
            </a:r>
          </a:p>
          <a:p>
            <a:pPr marL="514350" indent="-514350">
              <a:buFont typeface="+mj-lt"/>
              <a:buAutoNum type="arabicParenR"/>
            </a:pPr>
            <a:r>
              <a:rPr lang="en-US" sz="2400" dirty="0" smtClean="0"/>
              <a:t>To </a:t>
            </a:r>
            <a:r>
              <a:rPr lang="en-US" sz="2400" dirty="0"/>
              <a:t>enhance the health sector competitiveness in the region and globally.</a:t>
            </a:r>
          </a:p>
        </p:txBody>
      </p:sp>
      <p:pic>
        <p:nvPicPr>
          <p:cNvPr id="4" name="Picture 3"/>
          <p:cNvPicPr>
            <a:picLocks noChangeAspect="1"/>
          </p:cNvPicPr>
          <p:nvPr/>
        </p:nvPicPr>
        <p:blipFill>
          <a:blip r:embed="rId2"/>
          <a:stretch>
            <a:fillRect/>
          </a:stretch>
        </p:blipFill>
        <p:spPr>
          <a:xfrm>
            <a:off x="10622341" y="127238"/>
            <a:ext cx="1462918" cy="808150"/>
          </a:xfrm>
          <a:prstGeom prst="rect">
            <a:avLst/>
          </a:prstGeom>
        </p:spPr>
      </p:pic>
    </p:spTree>
    <p:extLst>
      <p:ext uri="{BB962C8B-B14F-4D97-AF65-F5344CB8AC3E}">
        <p14:creationId xmlns:p14="http://schemas.microsoft.com/office/powerpoint/2010/main" val="1998742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839" y="304008"/>
            <a:ext cx="10178322" cy="1492132"/>
          </a:xfrm>
        </p:spPr>
        <p:txBody>
          <a:bodyPr/>
          <a:lstStyle/>
          <a:p>
            <a:r>
              <a:rPr lang="en-US" dirty="0" smtClean="0"/>
              <a:t>Sector Priorities for FY 2019/20</a:t>
            </a:r>
            <a:endParaRPr lang="en-US" dirty="0"/>
          </a:p>
        </p:txBody>
      </p:sp>
      <p:sp>
        <p:nvSpPr>
          <p:cNvPr id="3" name="Content Placeholder 2"/>
          <p:cNvSpPr>
            <a:spLocks noGrp="1"/>
          </p:cNvSpPr>
          <p:nvPr>
            <p:ph idx="4294967295"/>
          </p:nvPr>
        </p:nvSpPr>
        <p:spPr>
          <a:xfrm>
            <a:off x="838200" y="1449977"/>
            <a:ext cx="10515600" cy="5003074"/>
          </a:xfrm>
          <a:prstGeom prst="rect">
            <a:avLst/>
          </a:prstGeom>
        </p:spPr>
        <p:txBody>
          <a:bodyPr>
            <a:noAutofit/>
          </a:bodyPr>
          <a:lstStyle/>
          <a:p>
            <a:r>
              <a:rPr lang="en-US" sz="2400" dirty="0"/>
              <a:t>Addressing </a:t>
            </a:r>
            <a:r>
              <a:rPr lang="en-US" sz="2400" dirty="0" smtClean="0"/>
              <a:t>the </a:t>
            </a:r>
            <a:r>
              <a:rPr lang="en-US" sz="2400" b="1" dirty="0" smtClean="0"/>
              <a:t>Human Resource </a:t>
            </a:r>
            <a:r>
              <a:rPr lang="en-US" sz="2400" dirty="0"/>
              <a:t>challenges in the sector (attraction, motivation, retention, </a:t>
            </a:r>
            <a:r>
              <a:rPr lang="en-US" sz="2400" dirty="0" smtClean="0"/>
              <a:t>training and </a:t>
            </a:r>
            <a:r>
              <a:rPr lang="en-US" sz="2400" dirty="0"/>
              <a:t>development</a:t>
            </a:r>
            <a:r>
              <a:rPr lang="en-US" sz="2400" dirty="0" smtClean="0"/>
              <a:t>).</a:t>
            </a:r>
          </a:p>
          <a:p>
            <a:pPr lvl="1"/>
            <a:r>
              <a:rPr lang="en-US" sz="2000" dirty="0" smtClean="0"/>
              <a:t>Staffing level is at 73% i.e. 45,029 out of the 61,796 approved posts filled in the public sector (Source 2016/17 AHSPR). Target is to increase to at least 80% in 2019/20 </a:t>
            </a:r>
          </a:p>
          <a:p>
            <a:pPr lvl="1"/>
            <a:r>
              <a:rPr lang="en-US" sz="2000" dirty="0" smtClean="0"/>
              <a:t>Wage enhancement (150 </a:t>
            </a:r>
            <a:r>
              <a:rPr lang="en-US" sz="2000" dirty="0" err="1" smtClean="0"/>
              <a:t>bn</a:t>
            </a:r>
            <a:r>
              <a:rPr lang="en-US" sz="2000" dirty="0" smtClean="0"/>
              <a:t>) as announced to be effected in 2018/19 </a:t>
            </a:r>
          </a:p>
          <a:p>
            <a:pPr lvl="1"/>
            <a:r>
              <a:rPr lang="en-US" sz="2000" dirty="0" smtClean="0"/>
              <a:t>Scholarships to be awarded for critical cadres e.g. anesthetists, theater assistants, Biomedical Engineers, specialists with focus on Obstetrics &amp; Gynaecology and General Surgery (Currently 182 under URMCHIP)</a:t>
            </a:r>
          </a:p>
          <a:p>
            <a:pPr lvl="1"/>
            <a:r>
              <a:rPr lang="en-US" sz="2000" dirty="0" smtClean="0"/>
              <a:t>Staff accommodation especially at HC IIIs starting with hard to reach areas</a:t>
            </a:r>
          </a:p>
          <a:p>
            <a:pPr lvl="1"/>
            <a:r>
              <a:rPr lang="en-US" sz="2000" dirty="0" smtClean="0"/>
              <a:t>Performance management with focus on reducing absenteeism &amp; actual outputs by introduction of biometric attendance registration and performance agreements for all managers </a:t>
            </a:r>
            <a:endParaRPr lang="en-US" sz="2000" dirty="0"/>
          </a:p>
        </p:txBody>
      </p:sp>
      <p:pic>
        <p:nvPicPr>
          <p:cNvPr id="4" name="Picture 3"/>
          <p:cNvPicPr>
            <a:picLocks noChangeAspect="1"/>
          </p:cNvPicPr>
          <p:nvPr/>
        </p:nvPicPr>
        <p:blipFill>
          <a:blip r:embed="rId2"/>
          <a:stretch>
            <a:fillRect/>
          </a:stretch>
        </p:blipFill>
        <p:spPr>
          <a:xfrm>
            <a:off x="10796573" y="68843"/>
            <a:ext cx="1462918" cy="808150"/>
          </a:xfrm>
          <a:prstGeom prst="rect">
            <a:avLst/>
          </a:prstGeom>
        </p:spPr>
      </p:pic>
    </p:spTree>
    <p:extLst>
      <p:ext uri="{BB962C8B-B14F-4D97-AF65-F5344CB8AC3E}">
        <p14:creationId xmlns:p14="http://schemas.microsoft.com/office/powerpoint/2010/main" val="2424408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322"/>
            <a:ext cx="10178322" cy="1492132"/>
          </a:xfrm>
        </p:spPr>
        <p:txBody>
          <a:bodyPr/>
          <a:lstStyle/>
          <a:p>
            <a:r>
              <a:rPr lang="en-US" dirty="0" smtClean="0"/>
              <a:t>Sector Priorities for FY 2019/20 </a:t>
            </a:r>
            <a:endParaRPr lang="en-US" dirty="0"/>
          </a:p>
        </p:txBody>
      </p:sp>
      <p:sp>
        <p:nvSpPr>
          <p:cNvPr id="3" name="Content Placeholder 2"/>
          <p:cNvSpPr>
            <a:spLocks noGrp="1"/>
          </p:cNvSpPr>
          <p:nvPr>
            <p:ph idx="4294967295"/>
          </p:nvPr>
        </p:nvSpPr>
        <p:spPr>
          <a:xfrm>
            <a:off x="838200" y="997472"/>
            <a:ext cx="11048999" cy="5264331"/>
          </a:xfrm>
          <a:prstGeom prst="rect">
            <a:avLst/>
          </a:prstGeom>
        </p:spPr>
        <p:txBody>
          <a:bodyPr>
            <a:noAutofit/>
          </a:bodyPr>
          <a:lstStyle/>
          <a:p>
            <a:r>
              <a:rPr lang="en-US" sz="2800" dirty="0"/>
              <a:t>Improving </a:t>
            </a:r>
            <a:r>
              <a:rPr lang="en-US" sz="2800" b="1" dirty="0"/>
              <a:t>health infrastructure </a:t>
            </a:r>
            <a:r>
              <a:rPr lang="en-US" sz="2800" dirty="0"/>
              <a:t>with </a:t>
            </a:r>
            <a:r>
              <a:rPr lang="en-US" sz="2800" dirty="0" smtClean="0"/>
              <a:t>key </a:t>
            </a:r>
            <a:r>
              <a:rPr lang="en-US" sz="2800" dirty="0"/>
              <a:t>focus on </a:t>
            </a:r>
            <a:r>
              <a:rPr lang="en-US" sz="2800" b="1" dirty="0" smtClean="0"/>
              <a:t>Health Center III’s </a:t>
            </a:r>
            <a:r>
              <a:rPr lang="en-US" sz="2800" dirty="0"/>
              <a:t>and some General </a:t>
            </a:r>
            <a:r>
              <a:rPr lang="en-US" sz="2800" dirty="0" smtClean="0"/>
              <a:t>Hospitals &amp; HC IVs. By 2020 all Subcounties must have functional HC IIIs</a:t>
            </a:r>
          </a:p>
          <a:p>
            <a:pPr lvl="1"/>
            <a:r>
              <a:rPr lang="en-US" sz="2200" dirty="0" smtClean="0"/>
              <a:t>URMCHIP – </a:t>
            </a:r>
            <a:r>
              <a:rPr lang="en-GB" sz="2200" dirty="0" smtClean="0"/>
              <a:t>Upgrade </a:t>
            </a:r>
            <a:r>
              <a:rPr lang="en-GB" sz="2200" dirty="0"/>
              <a:t>41 HC </a:t>
            </a:r>
            <a:r>
              <a:rPr lang="en-GB" sz="2200" dirty="0" smtClean="0"/>
              <a:t>IIs to HC IIIs </a:t>
            </a:r>
            <a:r>
              <a:rPr lang="en-GB" sz="2200" dirty="0"/>
              <a:t>&amp; </a:t>
            </a:r>
            <a:r>
              <a:rPr lang="en-GB" sz="2200" dirty="0" smtClean="0"/>
              <a:t>functionalise </a:t>
            </a:r>
            <a:r>
              <a:rPr lang="en-GB" sz="2200" dirty="0"/>
              <a:t>40 HC </a:t>
            </a:r>
            <a:r>
              <a:rPr lang="en-GB" sz="2200" dirty="0" smtClean="0"/>
              <a:t>IIIs in 56 districts </a:t>
            </a:r>
            <a:endParaRPr lang="en-GB" sz="2200" dirty="0">
              <a:solidFill>
                <a:srgbClr val="FF0000"/>
              </a:solidFill>
            </a:endParaRPr>
          </a:p>
          <a:p>
            <a:pPr lvl="1"/>
            <a:r>
              <a:rPr lang="en-GB" sz="2200" dirty="0" smtClean="0"/>
              <a:t>Inter Governmental Fiscal Transfer Program – Upgrading HCIIs to IIIs as well as health infrastructure maintenance </a:t>
            </a:r>
          </a:p>
          <a:p>
            <a:pPr lvl="1"/>
            <a:r>
              <a:rPr lang="en-US" sz="2200" dirty="0" smtClean="0"/>
              <a:t>GoU &amp; Spanish </a:t>
            </a:r>
            <a:r>
              <a:rPr lang="en-US" sz="2200" dirty="0"/>
              <a:t>Debt </a:t>
            </a:r>
            <a:r>
              <a:rPr lang="en-US" sz="2200" dirty="0" smtClean="0"/>
              <a:t>Swap – reconstruction &amp; equipping of Kawolo &amp; </a:t>
            </a:r>
            <a:r>
              <a:rPr lang="en-US" sz="2200" dirty="0"/>
              <a:t>Busolwe </a:t>
            </a:r>
            <a:r>
              <a:rPr lang="en-US" sz="2200" dirty="0" smtClean="0"/>
              <a:t>Hospitals.</a:t>
            </a:r>
          </a:p>
          <a:p>
            <a:pPr lvl="1"/>
            <a:r>
              <a:rPr lang="en-US" sz="2200" dirty="0"/>
              <a:t>GoU &amp; Saudi Fund/OFID and </a:t>
            </a:r>
            <a:r>
              <a:rPr lang="en-US" sz="2200" dirty="0" smtClean="0"/>
              <a:t>BADEA - expansion, rehabilitation</a:t>
            </a:r>
            <a:r>
              <a:rPr lang="en-US" sz="2200" dirty="0"/>
              <a:t>, and equipping of Yumbe </a:t>
            </a:r>
            <a:r>
              <a:rPr lang="en-US" sz="2200" dirty="0" smtClean="0"/>
              <a:t>&amp; </a:t>
            </a:r>
            <a:r>
              <a:rPr lang="en-US" sz="2200" dirty="0"/>
              <a:t>Kayunga Hospitals</a:t>
            </a:r>
            <a:endParaRPr lang="en-US" sz="2200" dirty="0" smtClean="0"/>
          </a:p>
        </p:txBody>
      </p:sp>
      <p:pic>
        <p:nvPicPr>
          <p:cNvPr id="4" name="Picture 3"/>
          <p:cNvPicPr>
            <a:picLocks noChangeAspect="1"/>
          </p:cNvPicPr>
          <p:nvPr/>
        </p:nvPicPr>
        <p:blipFill>
          <a:blip r:embed="rId2"/>
          <a:stretch>
            <a:fillRect/>
          </a:stretch>
        </p:blipFill>
        <p:spPr>
          <a:xfrm>
            <a:off x="10622341" y="127238"/>
            <a:ext cx="1462918" cy="808150"/>
          </a:xfrm>
          <a:prstGeom prst="rect">
            <a:avLst/>
          </a:prstGeom>
        </p:spPr>
      </p:pic>
    </p:spTree>
    <p:extLst>
      <p:ext uri="{BB962C8B-B14F-4D97-AF65-F5344CB8AC3E}">
        <p14:creationId xmlns:p14="http://schemas.microsoft.com/office/powerpoint/2010/main" val="3258996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Sector Priorities for FY 2019/20 </a:t>
            </a:r>
            <a:endParaRPr lang="en-US" dirty="0"/>
          </a:p>
        </p:txBody>
      </p:sp>
      <p:sp>
        <p:nvSpPr>
          <p:cNvPr id="3" name="Content Placeholder 2"/>
          <p:cNvSpPr>
            <a:spLocks noGrp="1"/>
          </p:cNvSpPr>
          <p:nvPr>
            <p:ph idx="4294967295"/>
          </p:nvPr>
        </p:nvSpPr>
        <p:spPr>
          <a:xfrm>
            <a:off x="838200" y="1567543"/>
            <a:ext cx="10515600" cy="4713923"/>
          </a:xfrm>
          <a:prstGeom prst="rect">
            <a:avLst/>
          </a:prstGeom>
        </p:spPr>
        <p:txBody>
          <a:bodyPr>
            <a:noAutofit/>
          </a:bodyPr>
          <a:lstStyle/>
          <a:p>
            <a:r>
              <a:rPr lang="en-US" dirty="0" smtClean="0"/>
              <a:t>Enhance </a:t>
            </a:r>
            <a:r>
              <a:rPr lang="en-US" b="1" dirty="0" smtClean="0"/>
              <a:t>Health education and promotion </a:t>
            </a:r>
            <a:r>
              <a:rPr lang="en-US" dirty="0" smtClean="0"/>
              <a:t>to ensure that communities, households and individuals are empowered to play their role and take responsibility for their own health and well-being by linking communities to health facilities using the </a:t>
            </a:r>
            <a:r>
              <a:rPr lang="en-US" b="1" dirty="0" smtClean="0"/>
              <a:t>Community Health Extension Workers </a:t>
            </a:r>
            <a:r>
              <a:rPr lang="en-US" dirty="0" smtClean="0"/>
              <a:t>(CHEWs)</a:t>
            </a:r>
          </a:p>
          <a:p>
            <a:pPr lvl="2"/>
            <a:r>
              <a:rPr lang="en-US" sz="2000" dirty="0" err="1" smtClean="0"/>
              <a:t>Shs</a:t>
            </a:r>
            <a:r>
              <a:rPr lang="en-US" sz="2000" dirty="0" smtClean="0"/>
              <a:t>. 3.2 </a:t>
            </a:r>
            <a:r>
              <a:rPr lang="en-US" sz="2000" dirty="0" err="1" smtClean="0"/>
              <a:t>bn</a:t>
            </a:r>
            <a:r>
              <a:rPr lang="en-US" sz="2000" dirty="0" smtClean="0"/>
              <a:t> has been allocated for payment of honoraria for 1,500 CHEWs in FY 2019/20.</a:t>
            </a:r>
          </a:p>
          <a:p>
            <a:pPr lvl="2"/>
            <a:r>
              <a:rPr lang="en-US" sz="2000" dirty="0" smtClean="0"/>
              <a:t>Training of CHEWs with support from the Health Development Partners </a:t>
            </a:r>
            <a:r>
              <a:rPr lang="en-US" sz="2000" dirty="0"/>
              <a:t>(WHO, UNICEF, UNFPA, SIDA)</a:t>
            </a:r>
          </a:p>
          <a:p>
            <a:pPr lvl="2"/>
            <a:r>
              <a:rPr lang="en-US" sz="2000" dirty="0"/>
              <a:t>Focus on health promotion, prevention and early intervention with focus on improving hygiene and sanitation, integrated community case management of common conditions</a:t>
            </a:r>
          </a:p>
        </p:txBody>
      </p:sp>
      <p:pic>
        <p:nvPicPr>
          <p:cNvPr id="4" name="Picture 3"/>
          <p:cNvPicPr>
            <a:picLocks noChangeAspect="1"/>
          </p:cNvPicPr>
          <p:nvPr/>
        </p:nvPicPr>
        <p:blipFill>
          <a:blip r:embed="rId2"/>
          <a:stretch>
            <a:fillRect/>
          </a:stretch>
        </p:blipFill>
        <p:spPr>
          <a:xfrm>
            <a:off x="10622341" y="127238"/>
            <a:ext cx="1462918" cy="808150"/>
          </a:xfrm>
          <a:prstGeom prst="rect">
            <a:avLst/>
          </a:prstGeom>
        </p:spPr>
      </p:pic>
    </p:spTree>
    <p:extLst>
      <p:ext uri="{BB962C8B-B14F-4D97-AF65-F5344CB8AC3E}">
        <p14:creationId xmlns:p14="http://schemas.microsoft.com/office/powerpoint/2010/main" val="1845568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90945"/>
            <a:ext cx="10178322" cy="1492132"/>
          </a:xfrm>
        </p:spPr>
        <p:txBody>
          <a:bodyPr/>
          <a:lstStyle/>
          <a:p>
            <a:r>
              <a:rPr lang="en-US" dirty="0" smtClean="0"/>
              <a:t>Sector Priorities for FY 2019/20 </a:t>
            </a:r>
            <a:endParaRPr lang="en-US" dirty="0"/>
          </a:p>
        </p:txBody>
      </p:sp>
      <p:sp>
        <p:nvSpPr>
          <p:cNvPr id="3" name="Content Placeholder 2"/>
          <p:cNvSpPr>
            <a:spLocks noGrp="1"/>
          </p:cNvSpPr>
          <p:nvPr>
            <p:ph idx="4294967295"/>
          </p:nvPr>
        </p:nvSpPr>
        <p:spPr>
          <a:xfrm>
            <a:off x="838199" y="1463040"/>
            <a:ext cx="10670177" cy="5120640"/>
          </a:xfrm>
          <a:prstGeom prst="rect">
            <a:avLst/>
          </a:prstGeom>
        </p:spPr>
        <p:txBody>
          <a:bodyPr>
            <a:noAutofit/>
          </a:bodyPr>
          <a:lstStyle/>
          <a:p>
            <a:r>
              <a:rPr lang="en-US" dirty="0"/>
              <a:t>Improvement of Reproductive, Maternal, Neonatal, Child and Adolescent health services </a:t>
            </a:r>
            <a:r>
              <a:rPr lang="en-US" dirty="0" smtClean="0"/>
              <a:t>to reduce mortality </a:t>
            </a:r>
            <a:r>
              <a:rPr lang="en-US" dirty="0"/>
              <a:t>and morbidity and improve </a:t>
            </a:r>
            <a:r>
              <a:rPr lang="en-US" dirty="0" smtClean="0"/>
              <a:t>the </a:t>
            </a:r>
            <a:r>
              <a:rPr lang="en-US" dirty="0"/>
              <a:t>health status</a:t>
            </a:r>
            <a:r>
              <a:rPr lang="en-US" dirty="0" smtClean="0"/>
              <a:t>.</a:t>
            </a:r>
          </a:p>
          <a:p>
            <a:pPr lvl="1"/>
            <a:r>
              <a:rPr lang="en-US" sz="2000" dirty="0" smtClean="0"/>
              <a:t>Implementation of the revised Sharpened Plan for RMNCAH with support from Partners as well as through the URMCHIP </a:t>
            </a:r>
          </a:p>
          <a:p>
            <a:pPr lvl="2"/>
            <a:r>
              <a:rPr lang="en-US" sz="2000" dirty="0" smtClean="0"/>
              <a:t>Scale up the </a:t>
            </a:r>
            <a:r>
              <a:rPr lang="en-US" sz="2000" dirty="0"/>
              <a:t>Results Based Financing approach to incentivize HC IIIs &amp; IVs, </a:t>
            </a:r>
            <a:r>
              <a:rPr lang="en-GB" sz="2000" dirty="0"/>
              <a:t>to expand the provision of quality and cost-effective RMNCAH services.</a:t>
            </a:r>
            <a:r>
              <a:rPr lang="en-US" sz="2000" dirty="0"/>
              <a:t> </a:t>
            </a:r>
            <a:endParaRPr lang="en-US" sz="2000" dirty="0" smtClean="0"/>
          </a:p>
          <a:p>
            <a:pPr lvl="2"/>
            <a:endParaRPr lang="en-US" sz="2400" dirty="0"/>
          </a:p>
          <a:p>
            <a:pPr lvl="2"/>
            <a:r>
              <a:rPr lang="en-US" sz="2400" dirty="0" smtClean="0"/>
              <a:t>Strengthen </a:t>
            </a:r>
            <a:r>
              <a:rPr lang="en-US" sz="2400" dirty="0"/>
              <a:t>institutional capacity to deliver RMNCAH </a:t>
            </a:r>
            <a:r>
              <a:rPr lang="en-US" sz="2400" dirty="0" smtClean="0"/>
              <a:t>services – improved supply of EMHS, availability &amp; management of the workforce, availability &amp; functionality of medical equipment, improved quality of care &amp; supervision </a:t>
            </a:r>
            <a:endParaRPr lang="en-GB" sz="2400" dirty="0"/>
          </a:p>
          <a:p>
            <a:pPr lvl="1"/>
            <a:endParaRPr lang="en-US" dirty="0"/>
          </a:p>
          <a:p>
            <a:pPr lvl="1"/>
            <a:endParaRPr lang="en-US" sz="2800" dirty="0"/>
          </a:p>
        </p:txBody>
      </p:sp>
      <p:pic>
        <p:nvPicPr>
          <p:cNvPr id="4" name="Picture 3"/>
          <p:cNvPicPr>
            <a:picLocks noChangeAspect="1"/>
          </p:cNvPicPr>
          <p:nvPr/>
        </p:nvPicPr>
        <p:blipFill>
          <a:blip r:embed="rId2"/>
          <a:stretch>
            <a:fillRect/>
          </a:stretch>
        </p:blipFill>
        <p:spPr>
          <a:xfrm>
            <a:off x="10622341" y="127238"/>
            <a:ext cx="1462918" cy="808150"/>
          </a:xfrm>
          <a:prstGeom prst="rect">
            <a:avLst/>
          </a:prstGeom>
        </p:spPr>
      </p:pic>
    </p:spTree>
    <p:extLst>
      <p:ext uri="{BB962C8B-B14F-4D97-AF65-F5344CB8AC3E}">
        <p14:creationId xmlns:p14="http://schemas.microsoft.com/office/powerpoint/2010/main" val="1766678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322"/>
            <a:ext cx="10178322" cy="1492132"/>
          </a:xfrm>
        </p:spPr>
        <p:txBody>
          <a:bodyPr/>
          <a:lstStyle/>
          <a:p>
            <a:r>
              <a:rPr lang="en-US" dirty="0" smtClean="0"/>
              <a:t>Sector Priorities for FY 2019/20 </a:t>
            </a:r>
            <a:endParaRPr lang="en-US" dirty="0"/>
          </a:p>
        </p:txBody>
      </p:sp>
      <p:sp>
        <p:nvSpPr>
          <p:cNvPr id="3" name="Content Placeholder 2"/>
          <p:cNvSpPr>
            <a:spLocks noGrp="1"/>
          </p:cNvSpPr>
          <p:nvPr>
            <p:ph idx="4294967295"/>
          </p:nvPr>
        </p:nvSpPr>
        <p:spPr>
          <a:xfrm>
            <a:off x="838200" y="1463040"/>
            <a:ext cx="10515600" cy="4713923"/>
          </a:xfrm>
          <a:prstGeom prst="rect">
            <a:avLst/>
          </a:prstGeom>
        </p:spPr>
        <p:txBody>
          <a:bodyPr>
            <a:noAutofit/>
          </a:bodyPr>
          <a:lstStyle/>
          <a:p>
            <a:r>
              <a:rPr lang="en-US" sz="3200" dirty="0"/>
              <a:t>Reduce stock outs of EMHS </a:t>
            </a:r>
            <a:endParaRPr lang="en-US" sz="2800" dirty="0"/>
          </a:p>
          <a:p>
            <a:pPr lvl="1"/>
            <a:r>
              <a:rPr lang="en-US" sz="2800" dirty="0" smtClean="0"/>
              <a:t>Reduce stocks of expired drugs from facilities by IMPLEMENTING a strategy for minimizing expiry of medicines and mobilizing resources for disposal of expired medicines.</a:t>
            </a:r>
          </a:p>
          <a:p>
            <a:pPr lvl="1"/>
            <a:endParaRPr lang="en-US" sz="2800" dirty="0" smtClean="0"/>
          </a:p>
          <a:p>
            <a:pPr lvl="1"/>
            <a:r>
              <a:rPr lang="en-US" sz="2800" dirty="0" smtClean="0"/>
              <a:t>Advocating for increased allocations for medicines and laboratory supplies and reagents.</a:t>
            </a:r>
            <a:endParaRPr lang="en-US" sz="6600" dirty="0" smtClean="0"/>
          </a:p>
          <a:p>
            <a:pPr lvl="2"/>
            <a:endParaRPr lang="en-US" sz="2800" dirty="0" smtClean="0"/>
          </a:p>
          <a:p>
            <a:pPr lvl="1"/>
            <a:endParaRPr lang="en-US" sz="3200" dirty="0"/>
          </a:p>
        </p:txBody>
      </p:sp>
      <p:pic>
        <p:nvPicPr>
          <p:cNvPr id="4" name="Picture 3"/>
          <p:cNvPicPr>
            <a:picLocks noChangeAspect="1"/>
          </p:cNvPicPr>
          <p:nvPr/>
        </p:nvPicPr>
        <p:blipFill>
          <a:blip r:embed="rId2"/>
          <a:stretch>
            <a:fillRect/>
          </a:stretch>
        </p:blipFill>
        <p:spPr>
          <a:xfrm>
            <a:off x="10622341" y="127238"/>
            <a:ext cx="1462918" cy="808150"/>
          </a:xfrm>
          <a:prstGeom prst="rect">
            <a:avLst/>
          </a:prstGeom>
        </p:spPr>
      </p:pic>
    </p:spTree>
    <p:extLst>
      <p:ext uri="{BB962C8B-B14F-4D97-AF65-F5344CB8AC3E}">
        <p14:creationId xmlns:p14="http://schemas.microsoft.com/office/powerpoint/2010/main" val="1290848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7959</TotalTime>
  <Words>1908</Words>
  <Application>Microsoft Office PowerPoint</Application>
  <PresentationFormat>Widescreen</PresentationFormat>
  <Paragraphs>209</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Bookman Old Style</vt:lpstr>
      <vt:lpstr>Calibri</vt:lpstr>
      <vt:lpstr>Tahoma</vt:lpstr>
      <vt:lpstr>Times New Roman</vt:lpstr>
      <vt:lpstr>Tw Cen MT</vt:lpstr>
      <vt:lpstr>Wingdings</vt:lpstr>
      <vt:lpstr>Droplet</vt:lpstr>
      <vt:lpstr>                DRAFT HEALTH SECTOR GRANT &amp; BUDGET GUIDELINES FY 2019/20</vt:lpstr>
      <vt:lpstr>Mission</vt:lpstr>
      <vt:lpstr>Purpose OF THE GUIDELINES</vt:lpstr>
      <vt:lpstr>Strategic Objectives HSDP 2015/16 – 2019/20</vt:lpstr>
      <vt:lpstr>Sector Priorities for FY 2019/20</vt:lpstr>
      <vt:lpstr>Sector Priorities for FY 2019/20 </vt:lpstr>
      <vt:lpstr>Sector Priorities for FY 2019/20 </vt:lpstr>
      <vt:lpstr>Sector Priorities for FY 2019/20 </vt:lpstr>
      <vt:lpstr>Sector Priorities for FY 2019/20 </vt:lpstr>
      <vt:lpstr>Sector Priorities for FY 2019/20 </vt:lpstr>
      <vt:lpstr>Sector Priorities for FY 2019/20</vt:lpstr>
      <vt:lpstr>Sector Priorities for FY 2019/20</vt:lpstr>
      <vt:lpstr>Sector Priorities for FY 2019/20 </vt:lpstr>
      <vt:lpstr>Sector Priorities for FY 2019/20 </vt:lpstr>
      <vt:lpstr>Sector Priorities for FY 2019/20 </vt:lpstr>
      <vt:lpstr>Structure and Purpose of Health Grants </vt:lpstr>
      <vt:lpstr>  PHC Wage Conditional Grant </vt:lpstr>
      <vt:lpstr> Allocation Formula for NWR Grants  in 2019/20 FY </vt:lpstr>
      <vt:lpstr>  Allocation Formula for PHC NWR Grants for FY 2019/20   </vt:lpstr>
      <vt:lpstr>   Allocation Formula for Hospital NWR Grants FY 2019/20   </vt:lpstr>
      <vt:lpstr>Performance based allocation</vt:lpstr>
      <vt:lpstr>   Transitional Development  Grant – Sanitation  </vt:lpstr>
      <vt:lpstr>Health Development Grant – IGFTR   </vt:lpstr>
      <vt:lpstr>Health development grant allocation</vt:lpstr>
      <vt:lpstr>Health Facility Level Budgeting and Implementation Guidelines</vt:lpstr>
      <vt:lpstr>Health Facility Level Budgeting and Implementation Guidelines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dc:title>
  <dc:creator>Sarah Byakika</dc:creator>
  <cp:lastModifiedBy>Esther Ayebare</cp:lastModifiedBy>
  <cp:revision>135</cp:revision>
  <cp:lastPrinted>2018-07-06T09:09:12Z</cp:lastPrinted>
  <dcterms:created xsi:type="dcterms:W3CDTF">2018-06-04T07:02:24Z</dcterms:created>
  <dcterms:modified xsi:type="dcterms:W3CDTF">2018-09-16T10:10:10Z</dcterms:modified>
</cp:coreProperties>
</file>