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4" r:id="rId1"/>
  </p:sldMasterIdLst>
  <p:notesMasterIdLst>
    <p:notesMasterId r:id="rId22"/>
  </p:notesMasterIdLst>
  <p:handoutMasterIdLst>
    <p:handoutMasterId r:id="rId23"/>
  </p:handoutMasterIdLst>
  <p:sldIdLst>
    <p:sldId id="256" r:id="rId2"/>
    <p:sldId id="304" r:id="rId3"/>
    <p:sldId id="377" r:id="rId4"/>
    <p:sldId id="335" r:id="rId5"/>
    <p:sldId id="342" r:id="rId6"/>
    <p:sldId id="379" r:id="rId7"/>
    <p:sldId id="378" r:id="rId8"/>
    <p:sldId id="348" r:id="rId9"/>
    <p:sldId id="380" r:id="rId10"/>
    <p:sldId id="374" r:id="rId11"/>
    <p:sldId id="375" r:id="rId12"/>
    <p:sldId id="376" r:id="rId13"/>
    <p:sldId id="343" r:id="rId14"/>
    <p:sldId id="258" r:id="rId15"/>
    <p:sldId id="372" r:id="rId16"/>
    <p:sldId id="371" r:id="rId17"/>
    <p:sldId id="288" r:id="rId18"/>
    <p:sldId id="367" r:id="rId19"/>
    <p:sldId id="373" r:id="rId20"/>
    <p:sldId id="37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nyaku R" initials="ER"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56" autoAdjust="0"/>
    <p:restoredTop sz="94660"/>
  </p:normalViewPr>
  <p:slideViewPr>
    <p:cSldViewPr>
      <p:cViewPr>
        <p:scale>
          <a:sx n="71" d="100"/>
          <a:sy n="71" d="100"/>
        </p:scale>
        <p:origin x="-1122"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B3BC64F-2C1C-4BE2-ADE0-6C4E97D98E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3F070C8-2AA1-4043-B40A-E67FD7A855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B8B00AD-AE00-4292-926D-826099C77ED4}" type="slidenum">
              <a:rPr lang="en-US" smtClean="0"/>
              <a:pPr/>
              <a:t>1</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implies the IPFs for FY 2014/15 to all Local Governments may  be in line with the IPFs for FY 2013/14 except for NGO Hospitals and  PHC Development</a:t>
            </a:r>
            <a:endParaRPr lang="en-US" dirty="0"/>
          </a:p>
        </p:txBody>
      </p:sp>
      <p:sp>
        <p:nvSpPr>
          <p:cNvPr id="4" name="Slide Number Placeholder 3"/>
          <p:cNvSpPr>
            <a:spLocks noGrp="1"/>
          </p:cNvSpPr>
          <p:nvPr>
            <p:ph type="sldNum" sz="quarter" idx="10"/>
          </p:nvPr>
        </p:nvSpPr>
        <p:spPr/>
        <p:txBody>
          <a:bodyPr/>
          <a:lstStyle/>
          <a:p>
            <a:pPr>
              <a:defRPr/>
            </a:pPr>
            <a:fld id="{C3F070C8-2AA1-4043-B40A-E67FD7A85527}"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DF58FF9-8C81-40B4-9F63-294840A4BB29}"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D8DD3D-EF47-4A07-824A-C65D68ACDDF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5FDDC5-F229-481D-83AC-A4CB5C110A5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CBF0599-F497-4831-8DCA-2E94D50330A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9C5431-C679-4809-B4F3-AACC47FEF9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5E21B4-FE42-44DD-A910-89C90CB8C5B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237926-28C5-453C-8EF4-0A17F7C3D46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A635C79-7BFC-4FA0-B1F0-3CB1E94A090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D8AEB7E-DBC0-4F43-9B96-5E123C5504D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49B9581-C76D-4CD8-B215-B01BB36D1C5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A850434-4E9C-4602-886C-19365F48AAE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11C2730-1634-46CF-ACD4-7C4BA2FFF3A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FF3CFE9-27A2-488D-B29C-F60E98A5072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895600"/>
            <a:ext cx="7772400" cy="2895600"/>
          </a:xfrm>
        </p:spPr>
        <p:txBody>
          <a:bodyPr>
            <a:normAutofit fontScale="90000"/>
          </a:bodyPr>
          <a:lstStyle/>
          <a:p>
            <a:pPr eaLnBrk="1" hangingPunct="1">
              <a:defRPr/>
            </a:pPr>
            <a:r>
              <a:rPr lang="en-US" sz="5400" b="0" dirty="0" smtClean="0"/>
              <a:t/>
            </a:r>
            <a:br>
              <a:rPr lang="en-US" sz="5400" b="0" dirty="0" smtClean="0"/>
            </a:br>
            <a:r>
              <a:rPr lang="en-US" sz="5400" b="0" dirty="0" smtClean="0"/>
              <a:t>HEALTH SECTOR POLICY ISSUES PAPER  </a:t>
            </a:r>
            <a:br>
              <a:rPr lang="en-US" sz="5400" b="0" dirty="0" smtClean="0"/>
            </a:br>
            <a:r>
              <a:rPr lang="en-US" sz="5400" b="0" dirty="0" smtClean="0"/>
              <a:t> FINANCIAL YEAR 2014/15.</a:t>
            </a:r>
            <a:br>
              <a:rPr lang="en-US" sz="5400" b="0" dirty="0" smtClean="0"/>
            </a:br>
            <a:r>
              <a:rPr lang="en-US" sz="5400" dirty="0" smtClean="0"/>
              <a:t> Local Government Regional Budget workshops for financial year 2014/15</a:t>
            </a:r>
            <a:r>
              <a:rPr lang="en-US" sz="5400" b="0" dirty="0" smtClean="0"/>
              <a:t/>
            </a:r>
            <a:br>
              <a:rPr lang="en-US" sz="5400" b="0" dirty="0" smtClean="0"/>
            </a:br>
            <a:r>
              <a:rPr lang="en-US" sz="5400" b="0" dirty="0" smtClean="0"/>
              <a:t/>
            </a:r>
            <a:br>
              <a:rPr lang="en-US" sz="5400" b="0" dirty="0" smtClean="0"/>
            </a:br>
            <a:r>
              <a:rPr lang="en-US" sz="5400" b="0" dirty="0" smtClean="0"/>
              <a:t/>
            </a:r>
            <a:br>
              <a:rPr lang="en-US" sz="5400" b="0" dirty="0" smtClean="0"/>
            </a:br>
            <a:r>
              <a:rPr lang="en-US" sz="5400" b="0" dirty="0" smtClean="0"/>
              <a:t/>
            </a:r>
            <a:br>
              <a:rPr lang="en-US" sz="5400" b="0" dirty="0" smtClean="0"/>
            </a:br>
            <a:endParaRPr lang="en-US" sz="5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Medicines and Health supplies</a:t>
            </a:r>
            <a:endParaRPr lang="en-US" dirty="0"/>
          </a:p>
        </p:txBody>
      </p:sp>
      <p:sp>
        <p:nvSpPr>
          <p:cNvPr id="3" name="Content Placeholder 2"/>
          <p:cNvSpPr>
            <a:spLocks noGrp="1"/>
          </p:cNvSpPr>
          <p:nvPr>
            <p:ph idx="1"/>
          </p:nvPr>
        </p:nvSpPr>
        <p:spPr/>
        <p:txBody>
          <a:bodyPr/>
          <a:lstStyle/>
          <a:p>
            <a:pPr>
              <a:buNone/>
            </a:pPr>
            <a:r>
              <a:rPr lang="en-GB" dirty="0" smtClean="0"/>
              <a:t>Indicative planning figures</a:t>
            </a:r>
            <a:r>
              <a:rPr lang="en-GB" sz="2800" dirty="0" smtClean="0"/>
              <a:t>(CREDIT LINES per annum) for Health facilities FY 2013/14-2014/15</a:t>
            </a:r>
          </a:p>
          <a:p>
            <a:pPr>
              <a:buNone/>
            </a:pPr>
            <a:r>
              <a:rPr lang="en-GB" dirty="0" smtClean="0"/>
              <a:t>-</a:t>
            </a:r>
            <a:r>
              <a:rPr lang="en-GB" b="1" dirty="0" smtClean="0"/>
              <a:t>General Hospitals- 366,497,131</a:t>
            </a:r>
          </a:p>
          <a:p>
            <a:pPr>
              <a:buNone/>
            </a:pPr>
            <a:r>
              <a:rPr lang="en-GB" b="1" dirty="0" smtClean="0"/>
              <a:t>-Health centre IV’s-     44,648,044</a:t>
            </a:r>
          </a:p>
          <a:p>
            <a:pPr>
              <a:buNone/>
            </a:pPr>
            <a:r>
              <a:rPr lang="en-GB" b="1" dirty="0" smtClean="0"/>
              <a:t>-Health Centre III’s-    19,793,131</a:t>
            </a:r>
          </a:p>
          <a:p>
            <a:pPr>
              <a:buNone/>
            </a:pPr>
            <a:r>
              <a:rPr lang="en-GB" b="1" dirty="0" smtClean="0"/>
              <a:t>-Health centre II’s=       6,502,540  </a:t>
            </a:r>
            <a:endParaRPr lang="en-US" b="1"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Medicines and Health supplies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2 Regional hubs (</a:t>
            </a:r>
            <a:r>
              <a:rPr lang="en-GB" dirty="0" err="1" smtClean="0"/>
              <a:t>Mbarara</a:t>
            </a:r>
            <a:r>
              <a:rPr lang="en-GB" dirty="0" smtClean="0"/>
              <a:t> &amp; </a:t>
            </a:r>
            <a:r>
              <a:rPr lang="en-GB" dirty="0" err="1" smtClean="0"/>
              <a:t>Mbale</a:t>
            </a:r>
            <a:r>
              <a:rPr lang="en-GB" dirty="0" smtClean="0"/>
              <a:t>)  shall be established next FY for storage of life saving items, heavy volume but low value cross docked items and tracer drugs)</a:t>
            </a:r>
          </a:p>
          <a:p>
            <a:pPr algn="just"/>
            <a:r>
              <a:rPr lang="en-GB" dirty="0" smtClean="0"/>
              <a:t>Last mile delivery systems shall further be decentralised  to reduce on lead time, gain Local acceptability and better coordination with the community</a:t>
            </a:r>
          </a:p>
          <a:p>
            <a:pPr algn="just"/>
            <a:r>
              <a:rPr lang="en-GB" dirty="0" smtClean="0"/>
              <a:t>Budget line for handling emergencies has been established and shall be  enhanced in FY 2014/15</a:t>
            </a:r>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Medicines and Health supplies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GB" dirty="0" smtClean="0"/>
              <a:t>Procurement requests should be confined to the  procurement plans approved at the commencement of the FY. NMS shall only honour request for items planned for within the budget limits allocated to each facility</a:t>
            </a:r>
          </a:p>
          <a:p>
            <a:pPr algn="just"/>
            <a:r>
              <a:rPr lang="en-GB" dirty="0" smtClean="0"/>
              <a:t>The value  of the medicines and medical supplies on delivery notes of each consignment shall be deducted by the facilities from the IPFs provided to the facilities at the beginning of the FY in order to ascertain the credit balances in the custody of NMS after every delivery.</a:t>
            </a:r>
          </a:p>
          <a:p>
            <a:pPr algn="just"/>
            <a:r>
              <a:rPr lang="en-GB" dirty="0" smtClean="0"/>
              <a:t>MOH shall make timely communication to LGs  in case of budget cuts  during budget execution.</a:t>
            </a:r>
          </a:p>
          <a:p>
            <a:pPr algn="just"/>
            <a:r>
              <a:rPr lang="en-GB" dirty="0" smtClean="0"/>
              <a:t>As a policy , health facilities should adhere to the initial approved procurement plans at the beginning of the FY.</a:t>
            </a: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and Research</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Review the quality assessment tools and indicators for all health facility levels</a:t>
            </a:r>
          </a:p>
          <a:p>
            <a:pPr algn="just"/>
            <a:r>
              <a:rPr lang="en-US" dirty="0" smtClean="0"/>
              <a:t>Establish the number of staff per level of care to enable assessment of performance</a:t>
            </a:r>
          </a:p>
          <a:p>
            <a:pPr algn="just"/>
            <a:r>
              <a:rPr lang="en-US" dirty="0" smtClean="0"/>
              <a:t>Conduct regular data validation exercises which are coordinated by the MoH Resource Centre.  </a:t>
            </a:r>
          </a:p>
          <a:p>
            <a:pPr algn="just"/>
            <a:r>
              <a:rPr lang="en-GB" dirty="0" smtClean="0"/>
              <a:t>Disseminate the DHIS2 to all Local Governments and continue to revise the reporting tools.</a:t>
            </a:r>
            <a:endParaRPr lang="en-US" dirty="0" smtClean="0"/>
          </a:p>
          <a:p>
            <a:pPr lvl="1" eaLnBrk="1" hangingPunct="1">
              <a:buFont typeface="Verdana" pitchFamily="34" charset="0"/>
              <a:buNone/>
            </a:pPr>
            <a:r>
              <a:rPr lang="en-GB" i="1" dirty="0" smtClean="0"/>
              <a:t>	</a:t>
            </a:r>
          </a:p>
          <a:p>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274638"/>
            <a:ext cx="8229600" cy="792162"/>
          </a:xfrm>
        </p:spPr>
        <p:txBody>
          <a:bodyPr/>
          <a:lstStyle/>
          <a:p>
            <a:pPr eaLnBrk="1" hangingPunct="1">
              <a:defRPr/>
            </a:pPr>
            <a:r>
              <a:rPr lang="en-GB" b="1" dirty="0" smtClean="0"/>
              <a:t>Service Delivery</a:t>
            </a:r>
            <a:endParaRPr lang="en-US" b="1" dirty="0" smtClean="0"/>
          </a:p>
        </p:txBody>
      </p:sp>
      <p:sp>
        <p:nvSpPr>
          <p:cNvPr id="5123" name="Rectangle 3"/>
          <p:cNvSpPr>
            <a:spLocks noGrp="1" noChangeArrowheads="1"/>
          </p:cNvSpPr>
          <p:nvPr>
            <p:ph idx="1"/>
          </p:nvPr>
        </p:nvSpPr>
        <p:spPr>
          <a:xfrm>
            <a:off x="0" y="1143000"/>
            <a:ext cx="9144000" cy="5410200"/>
          </a:xfrm>
        </p:spPr>
        <p:txBody>
          <a:bodyPr>
            <a:normAutofit fontScale="70000" lnSpcReduction="20000"/>
          </a:bodyPr>
          <a:lstStyle/>
          <a:p>
            <a:pPr algn="just"/>
            <a:r>
              <a:rPr lang="en-US" dirty="0" smtClean="0"/>
              <a:t>HIV/AIDS control program –LGs shall focus on the prevention aspects of HIV/AIDS than curative in the medium term.</a:t>
            </a:r>
          </a:p>
          <a:p>
            <a:pPr algn="just"/>
            <a:r>
              <a:rPr lang="en-US" dirty="0" smtClean="0"/>
              <a:t>LGs shall Scale up the Maternal Prenatal Death Notification and Audit as a Quality Improvement Tool and ensure integration in the existing health facility Quality Improvement initiatives</a:t>
            </a:r>
          </a:p>
          <a:p>
            <a:pPr algn="just"/>
            <a:r>
              <a:rPr lang="en-GB" dirty="0" smtClean="0"/>
              <a:t>LGs shall Map and implement targeted Reproductive Health interventions in districts/localities that are performing poorly. Involvement of Anthropologists/social scientists in MNCH is very critical.</a:t>
            </a:r>
            <a:endParaRPr lang="en-US" dirty="0" smtClean="0"/>
          </a:p>
          <a:p>
            <a:pPr algn="just"/>
            <a:r>
              <a:rPr lang="en-GB" dirty="0" smtClean="0"/>
              <a:t>MOH shall functionalize more HC IVs in the next 2 years </a:t>
            </a:r>
            <a:endParaRPr lang="en-US" dirty="0" smtClean="0"/>
          </a:p>
          <a:p>
            <a:pPr algn="just"/>
            <a:r>
              <a:rPr lang="en-GB" dirty="0" smtClean="0"/>
              <a:t>LGs should disseminate and implement Male involvement Strategy in RMNCH services.</a:t>
            </a:r>
            <a:endParaRPr lang="en-US" dirty="0" smtClean="0"/>
          </a:p>
          <a:p>
            <a:pPr algn="just"/>
            <a:r>
              <a:rPr lang="en-GB" dirty="0" smtClean="0"/>
              <a:t>MOH shall Scale up User training for medical equipment and maintain up to date medical equipment inventories</a:t>
            </a:r>
          </a:p>
          <a:p>
            <a:pPr algn="just"/>
            <a:r>
              <a:rPr lang="en-GB" dirty="0" smtClean="0"/>
              <a:t>Support all Local Governments with vehicles for supervision and administration of health service delivery under GAVI and GOU funding.</a:t>
            </a:r>
          </a:p>
          <a:p>
            <a:pPr>
              <a:buNone/>
            </a:pPr>
            <a:endParaRPr lang="en-US" dirty="0" smtClean="0"/>
          </a:p>
          <a:p>
            <a:pPr algn="just" eaLnBrk="1" hangingPunct="1">
              <a:buNone/>
              <a:defRPr/>
            </a:pPr>
            <a:endParaRPr lang="en-US" sz="2800" dirty="0" smtClean="0"/>
          </a:p>
        </p:txBody>
      </p:sp>
      <p:sp>
        <p:nvSpPr>
          <p:cNvPr id="13316" name="Slide Number Placeholder 3"/>
          <p:cNvSpPr>
            <a:spLocks noGrp="1"/>
          </p:cNvSpPr>
          <p:nvPr>
            <p:ph type="sldNum" sz="quarter" idx="12"/>
          </p:nvPr>
        </p:nvSpPr>
        <p:spPr>
          <a:noFill/>
        </p:spPr>
        <p:txBody>
          <a:bodyPr/>
          <a:lstStyle/>
          <a:p>
            <a:fld id="{A5FAD480-834D-4951-8D45-51B01B3BCB64}" type="slidenum">
              <a:rPr lang="en-US" smtClean="0"/>
              <a:pPr/>
              <a:t>14</a:t>
            </a:fld>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Health infrastructure</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GB" dirty="0" smtClean="0"/>
              <a:t>LGs shall Focus  on staff accommodation, functionality of ambulances for referral and maintenance of medical equipments</a:t>
            </a:r>
          </a:p>
          <a:p>
            <a:pPr algn="just"/>
            <a:r>
              <a:rPr lang="en-GB" dirty="0" smtClean="0"/>
              <a:t>Priority shall be Functionality of existing health facilities .Construction of new facilities at all levels or upgrading facilitates  shall be approved where there is an assessed need.</a:t>
            </a:r>
          </a:p>
          <a:p>
            <a:pPr algn="just"/>
            <a:r>
              <a:rPr lang="en-GB" dirty="0" smtClean="0"/>
              <a:t>An accreditation/standards for each health facility level is being revised so that each facility can have an identification number from FY 2014/2015</a:t>
            </a:r>
          </a:p>
          <a:p>
            <a:pPr algn="just"/>
            <a:r>
              <a:rPr lang="en-GB" dirty="0" smtClean="0"/>
              <a:t>Hospital  beds and mattresses shall be procured and distributed to some general hospitals this financial year and next financial year.</a:t>
            </a: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Health investments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GB" dirty="0" smtClean="0"/>
              <a:t>Analyse cost of delivering the UNMHCP at each PHC level in order to inform and guide sector budget requirements taking into consideration SUO.</a:t>
            </a:r>
          </a:p>
          <a:p>
            <a:pPr algn="just"/>
            <a:r>
              <a:rPr lang="en-GB" dirty="0" smtClean="0"/>
              <a:t>Track off budget and on budget funding in the health sector to enhance planning for  sustainable financing through National Health Accounts study.</a:t>
            </a:r>
          </a:p>
          <a:p>
            <a:pPr algn="just"/>
            <a:r>
              <a:rPr lang="en-GB" dirty="0" smtClean="0"/>
              <a:t>A revised resource allocation formula for medicines and grants will be developed taking into consideration actual service delivery outputs</a:t>
            </a:r>
          </a:p>
          <a:p>
            <a:pPr algn="just"/>
            <a:r>
              <a:rPr lang="en-GB" dirty="0" smtClean="0"/>
              <a:t>A comprehensive health financing strategy is being developed with a view to carry out health financing reforms </a:t>
            </a:r>
            <a:r>
              <a:rPr lang="en-GB" dirty="0" err="1" smtClean="0"/>
              <a:t>e.g</a:t>
            </a:r>
            <a:r>
              <a:rPr lang="en-GB" dirty="0" smtClean="0"/>
              <a:t> introduction of RBF and SHI.</a:t>
            </a: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t>Quality and Safety</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2800" dirty="0" smtClean="0"/>
              <a:t>Revise, consolidate and disseminate all service delivery standards i.e. health care services, equipment, infrastructure and staffing.</a:t>
            </a:r>
          </a:p>
          <a:p>
            <a:pPr algn="just"/>
            <a:r>
              <a:rPr lang="en-US" sz="2800" dirty="0" smtClean="0"/>
              <a:t>Develop and disseminate client charters at all RRHs and GHs/HC IVs </a:t>
            </a:r>
          </a:p>
          <a:p>
            <a:pPr algn="just"/>
            <a:r>
              <a:rPr lang="en-US" sz="2800" dirty="0" smtClean="0"/>
              <a:t>Develop and </a:t>
            </a:r>
            <a:r>
              <a:rPr lang="en-US" sz="2800" dirty="0" err="1" smtClean="0"/>
              <a:t>operationalize</a:t>
            </a:r>
            <a:r>
              <a:rPr lang="en-US" sz="2800" dirty="0" smtClean="0"/>
              <a:t> a comprehensive supervision strategy that promotes integration and coordination of the visits.</a:t>
            </a:r>
          </a:p>
          <a:p>
            <a:pPr algn="just"/>
            <a:r>
              <a:rPr lang="en-GB" sz="2800" dirty="0" smtClean="0"/>
              <a:t>Local Governments requiring gas cylinders should submit their requests to MOH for purposes ensuring safety of vaccines.</a:t>
            </a:r>
          </a:p>
          <a:p>
            <a:pPr algn="just"/>
            <a:r>
              <a:rPr lang="en-GB" sz="2800" dirty="0" smtClean="0"/>
              <a:t>Staff uniforms for medical workers shall be procured and distributed effective 2013/14  and all facilities will be covered  in 2014/15</a:t>
            </a:r>
            <a:endParaRPr lang="en-US" sz="2800" dirty="0" smtClean="0"/>
          </a:p>
          <a:p>
            <a:pPr algn="just">
              <a:defRPr/>
            </a:pPr>
            <a:endParaRPr lang="en-US" sz="2800" dirty="0" smtClean="0"/>
          </a:p>
          <a:p>
            <a:pPr algn="just">
              <a:defRPr/>
            </a:pPr>
            <a:endParaRPr lang="en-GB" sz="2800" dirty="0" smtClean="0"/>
          </a:p>
        </p:txBody>
      </p:sp>
      <p:sp>
        <p:nvSpPr>
          <p:cNvPr id="25604" name="Slide Number Placeholder 3"/>
          <p:cNvSpPr>
            <a:spLocks noGrp="1"/>
          </p:cNvSpPr>
          <p:nvPr>
            <p:ph type="sldNum" sz="quarter" idx="12"/>
          </p:nvPr>
        </p:nvSpPr>
        <p:spPr>
          <a:noFill/>
        </p:spPr>
        <p:txBody>
          <a:bodyPr/>
          <a:lstStyle/>
          <a:p>
            <a:fld id="{433A25A2-D1AD-4A6D-A075-7B79EE2C7641}" type="slidenum">
              <a:rPr lang="en-US" smtClean="0"/>
              <a:pPr/>
              <a:t>17</a:t>
            </a:fld>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Budget execution issues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GB" dirty="0" smtClean="0"/>
              <a:t>Some Local Governments do not submit   the quarterly Health sector OBT reports to MOH.</a:t>
            </a:r>
          </a:p>
          <a:p>
            <a:pPr algn="just"/>
            <a:r>
              <a:rPr lang="en-GB" dirty="0" smtClean="0"/>
              <a:t>The sector will undertake costing of service delivery at each level of care  to guide budget allocations in the medium term</a:t>
            </a:r>
          </a:p>
          <a:p>
            <a:pPr algn="just"/>
            <a:r>
              <a:rPr lang="en-GB" dirty="0" smtClean="0"/>
              <a:t>For purposes of reporting the sector in consultation with OPM will create an output for immunisation services and supplies in the OBT to be used by Local Governments for reporting .</a:t>
            </a:r>
          </a:p>
          <a:p>
            <a:pPr algn="just"/>
            <a:r>
              <a:rPr lang="en-GB" dirty="0" smtClean="0"/>
              <a:t>The sector shall disseminate the revised health sector planning guidelines and enhance capacity of Local Governments to plan for health services </a:t>
            </a: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Direct transfers of PHC grants</a:t>
            </a:r>
            <a:endParaRPr lang="en-US" b="1" dirty="0"/>
          </a:p>
        </p:txBody>
      </p:sp>
      <p:sp>
        <p:nvSpPr>
          <p:cNvPr id="3" name="Content Placeholder 2"/>
          <p:cNvSpPr>
            <a:spLocks noGrp="1"/>
          </p:cNvSpPr>
          <p:nvPr>
            <p:ph idx="1"/>
          </p:nvPr>
        </p:nvSpPr>
        <p:spPr/>
        <p:txBody>
          <a:bodyPr>
            <a:noAutofit/>
          </a:bodyPr>
          <a:lstStyle/>
          <a:p>
            <a:pPr algn="just"/>
            <a:r>
              <a:rPr lang="en-US" sz="2000" dirty="0" err="1" smtClean="0"/>
              <a:t>GoU</a:t>
            </a:r>
            <a:r>
              <a:rPr lang="en-US" sz="2000" dirty="0" smtClean="0"/>
              <a:t> has decided to implement the direct remittance of Grants using Straight Through Processing (STP) of grants to all public and private owned health facilities Under  STP arrangement, Government will ensure that the PHC Grants are paid directly by </a:t>
            </a:r>
            <a:r>
              <a:rPr lang="en-US" sz="2000" dirty="0" err="1" smtClean="0"/>
              <a:t>MoFPED</a:t>
            </a:r>
            <a:r>
              <a:rPr lang="en-US" sz="2000" dirty="0" smtClean="0"/>
              <a:t> to health facilities’  (Spending Centers) Commercial Bank accounts using Electronic Funds Transfer (EFT)</a:t>
            </a:r>
          </a:p>
          <a:p>
            <a:pPr algn="just"/>
            <a:r>
              <a:rPr lang="en-US" sz="2000" dirty="0" smtClean="0"/>
              <a:t>Soft and hard copies of the transfers will be sent to accounting officers and the accounting officers shall verify the authenticity of the submissions before it is used for releases </a:t>
            </a:r>
          </a:p>
          <a:p>
            <a:pPr algn="just"/>
            <a:r>
              <a:rPr lang="en-US" sz="2000" dirty="0" smtClean="0"/>
              <a:t>The computation of the Grants will continue to follow the formulae specified in the guidelines for the specific grants .The LGs will undertake the expected planning and budgeting process which among others entails the development of an annual </a:t>
            </a:r>
            <a:r>
              <a:rPr lang="en-US" sz="2000" dirty="0" err="1" smtClean="0"/>
              <a:t>workplan</a:t>
            </a:r>
            <a:r>
              <a:rPr lang="en-US" sz="2000" dirty="0" smtClean="0"/>
              <a:t> for each grant.</a:t>
            </a:r>
          </a:p>
          <a:p>
            <a:pPr algn="just"/>
            <a:r>
              <a:rPr lang="en-GB" sz="2000" dirty="0" smtClean="0"/>
              <a:t>About 7 districts and 13 Municipalities had  not submitted  account numbers of their health facilities by 17</a:t>
            </a:r>
            <a:r>
              <a:rPr lang="en-GB" sz="2000" baseline="30000" dirty="0" smtClean="0"/>
              <a:t>th</a:t>
            </a:r>
            <a:r>
              <a:rPr lang="en-GB" sz="2000" dirty="0" smtClean="0"/>
              <a:t> October 2013.</a:t>
            </a:r>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Key thematic focus areas in FY 2014/15 agreed in the 19</a:t>
            </a:r>
            <a:r>
              <a:rPr lang="en-GB" b="1" baseline="30000" dirty="0" smtClean="0"/>
              <a:t>th</a:t>
            </a:r>
            <a:r>
              <a:rPr lang="en-GB" b="1" dirty="0" smtClean="0"/>
              <a:t> JRM:</a:t>
            </a:r>
            <a:br>
              <a:rPr lang="en-GB" b="1" dirty="0" smtClean="0"/>
            </a:br>
            <a:endParaRPr lang="en-US" dirty="0"/>
          </a:p>
        </p:txBody>
      </p:sp>
      <p:sp>
        <p:nvSpPr>
          <p:cNvPr id="3" name="Content Placeholder 2"/>
          <p:cNvSpPr>
            <a:spLocks noGrp="1"/>
          </p:cNvSpPr>
          <p:nvPr>
            <p:ph idx="1"/>
          </p:nvPr>
        </p:nvSpPr>
        <p:spPr/>
        <p:txBody>
          <a:bodyPr>
            <a:normAutofit/>
          </a:bodyPr>
          <a:lstStyle/>
          <a:p>
            <a:r>
              <a:rPr lang="en-GB" dirty="0" smtClean="0"/>
              <a:t>Leadership / Governance</a:t>
            </a:r>
            <a:endParaRPr lang="en-US" dirty="0" smtClean="0"/>
          </a:p>
          <a:p>
            <a:r>
              <a:rPr lang="en-GB" dirty="0" smtClean="0"/>
              <a:t>Health Investments</a:t>
            </a:r>
            <a:endParaRPr lang="en-US" dirty="0" smtClean="0"/>
          </a:p>
          <a:p>
            <a:r>
              <a:rPr lang="en-GB" dirty="0" smtClean="0"/>
              <a:t>Human Resources for Health</a:t>
            </a:r>
            <a:endParaRPr lang="en-US" dirty="0" smtClean="0"/>
          </a:p>
          <a:p>
            <a:r>
              <a:rPr lang="en-GB" dirty="0" smtClean="0"/>
              <a:t>Medicines and Health Supplies </a:t>
            </a:r>
            <a:endParaRPr lang="en-US" dirty="0" smtClean="0"/>
          </a:p>
          <a:p>
            <a:r>
              <a:rPr lang="en-GB" dirty="0" smtClean="0"/>
              <a:t>Information and Research </a:t>
            </a:r>
            <a:endParaRPr lang="en-US" dirty="0" smtClean="0"/>
          </a:p>
          <a:p>
            <a:r>
              <a:rPr lang="en-GB" dirty="0" smtClean="0"/>
              <a:t>Quality and Safety  </a:t>
            </a:r>
            <a:endParaRPr lang="en-US" dirty="0" smtClean="0"/>
          </a:p>
          <a:p>
            <a:r>
              <a:rPr lang="en-GB" dirty="0" smtClean="0"/>
              <a:t>Service Delivery </a:t>
            </a:r>
            <a:endParaRPr lang="en-US" dirty="0" smtClean="0"/>
          </a:p>
          <a:p>
            <a:pPr>
              <a:buFont typeface="Wingdings" pitchFamily="2" charset="2"/>
              <a:buChar char="Ø"/>
            </a:pPr>
            <a:endParaRPr lang="en-GB" dirty="0" smtClean="0"/>
          </a:p>
          <a:p>
            <a:pPr algn="just">
              <a:buNone/>
            </a:pPr>
            <a:endParaRPr lang="en-US" b="1"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Concluding remarks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GB" dirty="0" smtClean="0"/>
              <a:t>The MOH with support from partners shall organise DHOs meeting/regional health sector planning meetings   to further harmonise the health sector plans for FY 2014/15</a:t>
            </a:r>
          </a:p>
          <a:p>
            <a:pPr algn="just"/>
            <a:r>
              <a:rPr lang="en-GB" dirty="0" smtClean="0"/>
              <a:t>The  objective of the regional planning meeting is to further strengthen  Local Government planning and budgeting in the health sector and provide more detailed  and focused assessment of key priority areas and poor performance areas</a:t>
            </a:r>
          </a:p>
          <a:p>
            <a:pPr algn="just"/>
            <a:r>
              <a:rPr lang="en-GB" dirty="0" smtClean="0"/>
              <a:t>The second objective is to strengthen project selection and prioritization in the health sector.</a:t>
            </a: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1"/>
          <p:cNvSpPr>
            <a:spLocks noGrp="1"/>
          </p:cNvSpPr>
          <p:nvPr>
            <p:ph idx="1"/>
          </p:nvPr>
        </p:nvSpPr>
        <p:spPr>
          <a:xfrm>
            <a:off x="457200" y="1481138"/>
            <a:ext cx="8229600" cy="5072062"/>
          </a:xfrm>
        </p:spPr>
        <p:txBody>
          <a:bodyPr/>
          <a:lstStyle/>
          <a:p>
            <a:r>
              <a:rPr lang="en-GB" sz="1800" dirty="0" smtClean="0"/>
              <a:t>Health Sector MTEF- 2014/15( External Financing EF may change substantially</a:t>
            </a:r>
          </a:p>
          <a:p>
            <a:endParaRPr lang="en-GB" dirty="0" smtClean="0"/>
          </a:p>
          <a:p>
            <a:endParaRPr lang="en-GB" dirty="0" smtClean="0"/>
          </a:p>
          <a:p>
            <a:endParaRPr lang="en-US" dirty="0" smtClean="0"/>
          </a:p>
        </p:txBody>
      </p:sp>
      <p:sp>
        <p:nvSpPr>
          <p:cNvPr id="3" name="Title 2"/>
          <p:cNvSpPr>
            <a:spLocks noGrp="1"/>
          </p:cNvSpPr>
          <p:nvPr>
            <p:ph type="title"/>
          </p:nvPr>
        </p:nvSpPr>
        <p:spPr/>
        <p:txBody>
          <a:bodyPr/>
          <a:lstStyle/>
          <a:p>
            <a:pPr>
              <a:defRPr/>
            </a:pPr>
            <a:r>
              <a:rPr lang="en-GB" dirty="0" smtClean="0"/>
              <a:t>Health Sector MTEF </a:t>
            </a:r>
            <a:endParaRPr lang="en-US" dirty="0"/>
          </a:p>
        </p:txBody>
      </p:sp>
      <p:sp>
        <p:nvSpPr>
          <p:cNvPr id="205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9CBC561-3CE8-4E39-801E-44886A816C46}" type="slidenum">
              <a:rPr lang="en-US" smtClean="0"/>
              <a:pPr/>
              <a:t>3</a:t>
            </a:fld>
            <a:endParaRPr lang="en-US" smtClean="0"/>
          </a:p>
        </p:txBody>
      </p:sp>
      <p:graphicFrame>
        <p:nvGraphicFramePr>
          <p:cNvPr id="2050" name="Object 2"/>
          <p:cNvGraphicFramePr>
            <a:graphicFrameLocks noChangeAspect="1"/>
          </p:cNvGraphicFramePr>
          <p:nvPr/>
        </p:nvGraphicFramePr>
        <p:xfrm>
          <a:off x="533400" y="1855788"/>
          <a:ext cx="7691438" cy="4468812"/>
        </p:xfrm>
        <a:graphic>
          <a:graphicData uri="http://schemas.openxmlformats.org/presentationml/2006/ole">
            <p:oleObj spid="_x0000_s1026" name="Worksheet" r:id="rId4" imgW="5867400" imgH="3247949" progId="Excel.Shee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Leadership / Governance</a:t>
            </a:r>
            <a:r>
              <a:rPr lang="en-GB" b="1" dirty="0" smtClean="0"/>
              <a:t>)</a:t>
            </a:r>
            <a:endParaRPr lang="en-US" b="1" dirty="0"/>
          </a:p>
        </p:txBody>
      </p:sp>
      <p:sp>
        <p:nvSpPr>
          <p:cNvPr id="3" name="Content Placeholder 2"/>
          <p:cNvSpPr>
            <a:spLocks noGrp="1"/>
          </p:cNvSpPr>
          <p:nvPr>
            <p:ph idx="1"/>
          </p:nvPr>
        </p:nvSpPr>
        <p:spPr>
          <a:xfrm>
            <a:off x="457200" y="1600200"/>
            <a:ext cx="8229600" cy="5486400"/>
          </a:xfrm>
        </p:spPr>
        <p:txBody>
          <a:bodyPr>
            <a:noAutofit/>
          </a:bodyPr>
          <a:lstStyle/>
          <a:p>
            <a:pPr algn="just"/>
            <a:r>
              <a:rPr lang="en-US" sz="2400" dirty="0" smtClean="0"/>
              <a:t>Health sector Reforms: The sector shall Expedite the health sector reform process through redefinition of the roles of the different levels of care and central level institutions in FY 2014/15.</a:t>
            </a:r>
          </a:p>
          <a:p>
            <a:pPr algn="just"/>
            <a:r>
              <a:rPr lang="en-US" sz="2400" dirty="0" smtClean="0"/>
              <a:t>The sector shall Finalize and disseminate the implementation guidelines for PPPH to all Local Governments</a:t>
            </a:r>
          </a:p>
          <a:p>
            <a:pPr algn="just"/>
            <a:r>
              <a:rPr lang="en-US" sz="2400" dirty="0" smtClean="0"/>
              <a:t>Revamp and functionalize all the Health sector leadership / governance structures at District Levels through Institutional capacity building</a:t>
            </a:r>
          </a:p>
          <a:p>
            <a:pPr algn="just"/>
            <a:r>
              <a:rPr lang="en-US" sz="2400" dirty="0" smtClean="0"/>
              <a:t>Reactive the inter-</a:t>
            </a:r>
            <a:r>
              <a:rPr lang="en-US" sz="2400" dirty="0" err="1" smtClean="0"/>
              <a:t>sectoral</a:t>
            </a:r>
            <a:r>
              <a:rPr lang="en-US" sz="2400" dirty="0" smtClean="0"/>
              <a:t> committees at central and district levels</a:t>
            </a:r>
          </a:p>
          <a:p>
            <a:pPr algn="just"/>
            <a:r>
              <a:rPr lang="en-US" sz="2400" dirty="0" smtClean="0"/>
              <a:t>Further strengthen systems for accountability and efficient use of resources through formulation of additional controls and guidelines in line with the existing regulations</a:t>
            </a:r>
            <a:endParaRPr lang="en-US" sz="2400"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 Resource for Health</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In order to eliminate ‘quack medical workers’ Health Professionals shall register annually with the respective professional councils – validation to be carried.</a:t>
            </a:r>
          </a:p>
          <a:p>
            <a:pPr algn="just"/>
            <a:r>
              <a:rPr lang="en-US" dirty="0" smtClean="0"/>
              <a:t>Develop and </a:t>
            </a:r>
            <a:r>
              <a:rPr lang="en-US" dirty="0" err="1" smtClean="0"/>
              <a:t>operationalize</a:t>
            </a:r>
            <a:r>
              <a:rPr lang="en-US" dirty="0" smtClean="0"/>
              <a:t> guidelines for the reward and sanctions committees at all levels  and focus on attraction, retention  and motivation of staff</a:t>
            </a:r>
          </a:p>
          <a:p>
            <a:pPr algn="just"/>
            <a:r>
              <a:rPr lang="en-GB" dirty="0" smtClean="0"/>
              <a:t>Develop a monitoring framework for tracking conditions under which health workers provide care in private, public, PNFP, Institutions such as army, police, schools etc, including traditional healers/herbalists.</a:t>
            </a:r>
            <a:endParaRPr lang="en-US" dirty="0" smtClean="0"/>
          </a:p>
          <a:p>
            <a:pPr algn="just"/>
            <a:r>
              <a:rPr lang="en-GB" dirty="0" smtClean="0"/>
              <a:t>In the next two years ,MOH shall focus on training adequate midwives and critical medical cadres who were  not recruited during the last recruitment exercise</a:t>
            </a:r>
          </a:p>
          <a:p>
            <a:pPr algn="just"/>
            <a:r>
              <a:rPr lang="en-GB" dirty="0" smtClean="0"/>
              <a:t>The  policy on nursing assistants is that no more recruitment of NA will be carried, the NA shall be phased out through ; allowing them to grow and retire or other ways of attrition e.g. Death, upgrading in recognised nurses training institutions etc.</a:t>
            </a:r>
            <a:endParaRPr lang="en-US" dirty="0" smtClean="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for Health</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 MOH shall </a:t>
            </a:r>
            <a:r>
              <a:rPr lang="en-US" dirty="0" err="1" smtClean="0"/>
              <a:t>Operationalize</a:t>
            </a:r>
            <a:r>
              <a:rPr lang="en-US" dirty="0" smtClean="0"/>
              <a:t> the performance agreements  in a phased manner  to all levels of health facility to improve  staff performance </a:t>
            </a:r>
          </a:p>
          <a:p>
            <a:pPr algn="just"/>
            <a:r>
              <a:rPr lang="en-GB" dirty="0" smtClean="0"/>
              <a:t>The Health sector shall collaborate with MOES to streamline operations of the private health training institutions to eliminate fake Health training schools.</a:t>
            </a:r>
          </a:p>
          <a:p>
            <a:pPr algn="just"/>
            <a:r>
              <a:rPr lang="en-GB" dirty="0" smtClean="0"/>
              <a:t>The policy on TBAs  is that active TBAs are encouraged to work within the VHT system and arrangement. otherwise TBA’s in the  health system have been phased out.</a:t>
            </a:r>
          </a:p>
          <a:p>
            <a:pPr algn="just"/>
            <a:r>
              <a:rPr lang="en-GB" dirty="0" smtClean="0"/>
              <a:t>Mentorship of Health workers on the use and maintenance of newly supplied medical equipments shall be carried in all Health facilities under the UHSSP project.</a:t>
            </a:r>
          </a:p>
          <a:p>
            <a:pPr algn="just"/>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 Allocation</a:t>
            </a:r>
            <a:endParaRPr lang="en-US" dirty="0"/>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pPr>
              <a:buNone/>
            </a:pPr>
            <a:r>
              <a:rPr lang="en-US" b="1" dirty="0" smtClean="0"/>
              <a:t>Primary Health Care (PHC) Non wage</a:t>
            </a:r>
            <a:endParaRPr lang="en-US" dirty="0" smtClean="0"/>
          </a:p>
          <a:p>
            <a:pPr>
              <a:buNone/>
            </a:pPr>
            <a:r>
              <a:rPr lang="en-US" dirty="0" smtClean="0"/>
              <a:t> </a:t>
            </a:r>
          </a:p>
          <a:p>
            <a:pPr algn="just"/>
            <a:r>
              <a:rPr lang="en-US" sz="7200" dirty="0" smtClean="0"/>
              <a:t>The formula has the following components:</a:t>
            </a:r>
          </a:p>
          <a:p>
            <a:pPr lvl="0" algn="just"/>
            <a:r>
              <a:rPr lang="en-US" sz="7200" dirty="0" smtClean="0"/>
              <a:t>_Fixed amount (F) to cater for administration and as correction factor for districts with small population sizes which provide services at high unit costs.</a:t>
            </a:r>
          </a:p>
          <a:p>
            <a:pPr lvl="0" algn="just"/>
            <a:r>
              <a:rPr lang="en-US" sz="7200" dirty="0" smtClean="0"/>
              <a:t>_Allocation for eventuality factors (ft) </a:t>
            </a:r>
            <a:r>
              <a:rPr lang="en-US" sz="7200" dirty="0" err="1" smtClean="0"/>
              <a:t>eg</a:t>
            </a:r>
            <a:r>
              <a:rPr lang="en-US" sz="7200" dirty="0" smtClean="0"/>
              <a:t> allocation for districts in PRDP area</a:t>
            </a:r>
          </a:p>
          <a:p>
            <a:pPr lvl="0" algn="just"/>
            <a:r>
              <a:rPr lang="en-US" sz="7200" dirty="0" smtClean="0"/>
              <a:t>_Allocation of balance (a) to the following factors:</a:t>
            </a:r>
          </a:p>
          <a:p>
            <a:pPr algn="just"/>
            <a:r>
              <a:rPr lang="en-US" sz="7200" dirty="0" smtClean="0"/>
              <a:t>a)_Proportion of balance for population (s)</a:t>
            </a:r>
          </a:p>
          <a:p>
            <a:pPr algn="just"/>
            <a:r>
              <a:rPr lang="en-US" sz="7200" dirty="0" smtClean="0"/>
              <a:t>b)_Proportion of balance for infant mortality rate (1-s), or to avert   infant deaths</a:t>
            </a:r>
          </a:p>
          <a:p>
            <a:pPr algn="just">
              <a:buNone/>
            </a:pPr>
            <a:r>
              <a:rPr lang="en-US" sz="7200" dirty="0" smtClean="0"/>
              <a:t> </a:t>
            </a:r>
          </a:p>
          <a:p>
            <a:pPr algn="just"/>
            <a:r>
              <a:rPr lang="en-US" sz="7200" b="1" dirty="0" smtClean="0"/>
              <a:t>1._Vote Allocation = F + £ft + (pi/P/)as + (</a:t>
            </a:r>
            <a:r>
              <a:rPr lang="en-US" sz="7200" b="1" dirty="0" err="1" smtClean="0"/>
              <a:t>di</a:t>
            </a:r>
            <a:r>
              <a:rPr lang="en-US" sz="7200" b="1" dirty="0" smtClean="0"/>
              <a:t>/D)a(1-S)</a:t>
            </a:r>
            <a:endParaRPr lang="en-US" sz="7200" dirty="0" smtClean="0"/>
          </a:p>
          <a:p>
            <a:pPr algn="just"/>
            <a:r>
              <a:rPr lang="en-US" sz="7200" dirty="0" smtClean="0"/>
              <a:t>  Where:</a:t>
            </a:r>
          </a:p>
          <a:p>
            <a:pPr lvl="0" algn="just"/>
            <a:r>
              <a:rPr lang="en-US" sz="7200" dirty="0" smtClean="0"/>
              <a:t>_pi = </a:t>
            </a:r>
            <a:r>
              <a:rPr lang="en-US" sz="7200" dirty="0" err="1" smtClean="0"/>
              <a:t>ith</a:t>
            </a:r>
            <a:r>
              <a:rPr lang="en-US" sz="7200" dirty="0" smtClean="0"/>
              <a:t> District population</a:t>
            </a:r>
          </a:p>
          <a:p>
            <a:pPr lvl="0" algn="just"/>
            <a:r>
              <a:rPr lang="en-US" sz="7200" dirty="0" smtClean="0"/>
              <a:t>_P = Total population of Uganda  (£pi)</a:t>
            </a:r>
          </a:p>
          <a:p>
            <a:pPr lvl="0" algn="just"/>
            <a:r>
              <a:rPr lang="en-US" sz="7200" dirty="0" smtClean="0"/>
              <a:t>_</a:t>
            </a:r>
            <a:r>
              <a:rPr lang="en-US" sz="7200" dirty="0" err="1" smtClean="0"/>
              <a:t>di</a:t>
            </a:r>
            <a:r>
              <a:rPr lang="en-US" sz="7200" dirty="0" smtClean="0"/>
              <a:t> = Number or deaths in the </a:t>
            </a:r>
            <a:r>
              <a:rPr lang="en-US" sz="7200" dirty="0" err="1" smtClean="0"/>
              <a:t>ith</a:t>
            </a:r>
            <a:r>
              <a:rPr lang="en-US" sz="7200" dirty="0" smtClean="0"/>
              <a:t> district  between birth and first birthday anniversary</a:t>
            </a:r>
          </a:p>
          <a:p>
            <a:pPr lvl="0" algn="just"/>
            <a:r>
              <a:rPr lang="en-US" sz="7200" dirty="0" smtClean="0"/>
              <a:t>_d = Total deaths in Uganda between birth and first birthday anniversary (£</a:t>
            </a:r>
            <a:r>
              <a:rPr lang="en-US" sz="7200" dirty="0" err="1" smtClean="0"/>
              <a:t>di</a:t>
            </a:r>
            <a:r>
              <a:rPr lang="en-US" sz="7200" dirty="0" smtClean="0"/>
              <a:t>)</a:t>
            </a:r>
          </a:p>
          <a:p>
            <a:pPr algn="just">
              <a:buNone/>
            </a:pPr>
            <a:endParaRPr lang="en-US" sz="7200"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Medicines and health supplies ordering  and supply</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endParaRPr lang="en-US" sz="2800" dirty="0" smtClean="0"/>
          </a:p>
          <a:p>
            <a:pPr algn="just"/>
            <a:r>
              <a:rPr lang="en-US" dirty="0" smtClean="0"/>
              <a:t>LGs are advised that Orders submitted by facilities should  be aligned to the procurement plans.NMS therefore serves orders taking into account the submitted orders with a variation of </a:t>
            </a:r>
            <a:r>
              <a:rPr lang="en-US" u="sng" dirty="0" smtClean="0"/>
              <a:t>+  </a:t>
            </a:r>
            <a:r>
              <a:rPr lang="en-US" dirty="0" smtClean="0"/>
              <a:t>20 % of the quantities indicated in the procurement plan.</a:t>
            </a:r>
          </a:p>
          <a:p>
            <a:pPr algn="just"/>
            <a:r>
              <a:rPr lang="en-US" dirty="0" smtClean="0"/>
              <a:t>NMS performance on the order fulfillment should be judged against the extent to which orders submitted by facilities have been aligned to the  procurement plan submitted and served or not served by NMS.</a:t>
            </a:r>
          </a:p>
          <a:p>
            <a:pPr algn="just"/>
            <a:r>
              <a:rPr lang="en-US" dirty="0" smtClean="0"/>
              <a:t>Even after aligning orders to the procurement plan there is still a constraint to get the needed supplies in time because of the PPDA Act.NMS presented its case to have flexibilities in the regulations. The amendment were made in the PPDA Act but are awaiting to be </a:t>
            </a:r>
            <a:r>
              <a:rPr lang="en-US" dirty="0" err="1" smtClean="0"/>
              <a:t>gazetted</a:t>
            </a:r>
            <a:r>
              <a:rPr lang="en-US" dirty="0" smtClean="0"/>
              <a:t> to have them operational.</a:t>
            </a:r>
          </a:p>
          <a:p>
            <a:pPr algn="just">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Medicines and health supplies ordering  and supply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value of medicines and medical supplies on dispatch notes/invoices of each consignments should be deducted by the health facilities from the indicative figures provided to the them  at the beginning of the financial  year in order to ascertain the balance in the custody of NMS after every delivery.</a:t>
            </a:r>
          </a:p>
          <a:p>
            <a:pPr algn="just"/>
            <a:r>
              <a:rPr lang="en-US" dirty="0" smtClean="0"/>
              <a:t> MOH recommend reconciliation between the figures as per the health facilities ledgers and those provided by NMS at the end of every quarter.</a:t>
            </a:r>
          </a:p>
          <a:p>
            <a:pPr algn="just"/>
            <a:r>
              <a:rPr lang="en-US" dirty="0" smtClean="0"/>
              <a:t>Government to train and support  clinicians to prescribe medicines according to the patient need both in type and quantity.</a:t>
            </a:r>
          </a:p>
          <a:p>
            <a:pPr algn="just"/>
            <a:r>
              <a:rPr lang="en-US" dirty="0" smtClean="0"/>
              <a:t>Government  plans to allocate funds  for laboratory reagents and chemicals since the donors who have been providing funds have since significantly reduced on the funds made available for this purpose.</a:t>
            </a:r>
          </a:p>
          <a:p>
            <a:endParaRPr lang="en-US" dirty="0"/>
          </a:p>
        </p:txBody>
      </p:sp>
      <p:sp>
        <p:nvSpPr>
          <p:cNvPr id="4" name="Slide Number Placeholder 3"/>
          <p:cNvSpPr>
            <a:spLocks noGrp="1"/>
          </p:cNvSpPr>
          <p:nvPr>
            <p:ph type="sldNum" sz="quarter" idx="12"/>
          </p:nvPr>
        </p:nvSpPr>
        <p:spPr/>
        <p:txBody>
          <a:bodyPr/>
          <a:lstStyle/>
          <a:p>
            <a:pPr>
              <a:defRPr/>
            </a:pPr>
            <a:fld id="{DF9C5431-C679-4809-B4F3-AACC47FEF9D5}"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3447</TotalTime>
  <Words>1766</Words>
  <Application>Microsoft Office PowerPoint</Application>
  <PresentationFormat>On-screen Show (4:3)</PresentationFormat>
  <Paragraphs>138</Paragraphs>
  <Slides>20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Worksheet</vt:lpstr>
      <vt:lpstr> HEALTH SECTOR POLICY ISSUES PAPER    FINANCIAL YEAR 2014/15.  Local Government Regional Budget workshops for financial year 2014/15    </vt:lpstr>
      <vt:lpstr>Key thematic focus areas in FY 2014/15 agreed in the 19th JRM: </vt:lpstr>
      <vt:lpstr>Health Sector MTEF </vt:lpstr>
      <vt:lpstr>Leadership / Governance)</vt:lpstr>
      <vt:lpstr>Human Resource for Health</vt:lpstr>
      <vt:lpstr>Human Resource for Health</vt:lpstr>
      <vt:lpstr>Resource Allocation</vt:lpstr>
      <vt:lpstr>Medicines and health supplies ordering  and supply</vt:lpstr>
      <vt:lpstr>Medicines and health supplies ordering  and supply</vt:lpstr>
      <vt:lpstr>Medicines and Health supplies</vt:lpstr>
      <vt:lpstr>Medicines and Health supplies</vt:lpstr>
      <vt:lpstr>Medicines and Health supplies</vt:lpstr>
      <vt:lpstr>Information and Research</vt:lpstr>
      <vt:lpstr>Service Delivery</vt:lpstr>
      <vt:lpstr>Health infrastructure</vt:lpstr>
      <vt:lpstr>Health investments</vt:lpstr>
      <vt:lpstr>Quality and Safety</vt:lpstr>
      <vt:lpstr>Budget execution issues</vt:lpstr>
      <vt:lpstr>Direct transfers of PHC grants</vt:lpstr>
      <vt:lpstr>Concluding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SECTOR ISSUES PAPER FOR FY 2010/11 LOCAL GOVERNMENT BUDGET FRAMEWORK PAPER WORKSHOPS. NOVEMBER 2009.</dc:title>
  <dc:creator>tropix</dc:creator>
  <cp:lastModifiedBy>eayebare</cp:lastModifiedBy>
  <cp:revision>400</cp:revision>
  <dcterms:created xsi:type="dcterms:W3CDTF">2009-11-30T14:12:56Z</dcterms:created>
  <dcterms:modified xsi:type="dcterms:W3CDTF">2013-10-18T08:15:49Z</dcterms:modified>
</cp:coreProperties>
</file>