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29"/>
  </p:notesMasterIdLst>
  <p:handoutMasterIdLst>
    <p:handoutMasterId r:id="rId30"/>
  </p:handoutMasterIdLst>
  <p:sldIdLst>
    <p:sldId id="268" r:id="rId2"/>
    <p:sldId id="288" r:id="rId3"/>
    <p:sldId id="272" r:id="rId4"/>
    <p:sldId id="318" r:id="rId5"/>
    <p:sldId id="331" r:id="rId6"/>
    <p:sldId id="274" r:id="rId7"/>
    <p:sldId id="293" r:id="rId8"/>
    <p:sldId id="294" r:id="rId9"/>
    <p:sldId id="301" r:id="rId10"/>
    <p:sldId id="319" r:id="rId11"/>
    <p:sldId id="300" r:id="rId12"/>
    <p:sldId id="321" r:id="rId13"/>
    <p:sldId id="297" r:id="rId14"/>
    <p:sldId id="325" r:id="rId15"/>
    <p:sldId id="298" r:id="rId16"/>
    <p:sldId id="299" r:id="rId17"/>
    <p:sldId id="303" r:id="rId18"/>
    <p:sldId id="304" r:id="rId19"/>
    <p:sldId id="308" r:id="rId20"/>
    <p:sldId id="309" r:id="rId21"/>
    <p:sldId id="310" r:id="rId22"/>
    <p:sldId id="337" r:id="rId23"/>
    <p:sldId id="332" r:id="rId24"/>
    <p:sldId id="333" r:id="rId25"/>
    <p:sldId id="316" r:id="rId26"/>
    <p:sldId id="335" r:id="rId27"/>
    <p:sldId id="266"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316" autoAdjust="0"/>
  </p:normalViewPr>
  <p:slideViewPr>
    <p:cSldViewPr>
      <p:cViewPr varScale="1">
        <p:scale>
          <a:sx n="65" d="100"/>
          <a:sy n="65" d="100"/>
        </p:scale>
        <p:origin x="153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3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39" y="0"/>
            <a:ext cx="3037839" cy="464820"/>
          </a:xfrm>
          <a:prstGeom prst="rect">
            <a:avLst/>
          </a:prstGeom>
        </p:spPr>
        <p:txBody>
          <a:bodyPr vert="horz" lIns="92446" tIns="46223" rIns="92446" bIns="46223" rtlCol="0"/>
          <a:lstStyle>
            <a:lvl1pPr algn="r">
              <a:defRPr sz="1200"/>
            </a:lvl1pPr>
          </a:lstStyle>
          <a:p>
            <a:fld id="{51DBE0A8-0F65-4D2E-8B73-4889D7E68376}" type="datetimeFigureOut">
              <a:rPr lang="en-US" smtClean="0"/>
              <a:t>09/15/2018</a:t>
            </a:fld>
            <a:endParaRPr lang="en-US"/>
          </a:p>
        </p:txBody>
      </p:sp>
      <p:sp>
        <p:nvSpPr>
          <p:cNvPr id="4" name="Footer Placeholder 3"/>
          <p:cNvSpPr>
            <a:spLocks noGrp="1"/>
          </p:cNvSpPr>
          <p:nvPr>
            <p:ph type="ftr" sz="quarter" idx="2"/>
          </p:nvPr>
        </p:nvSpPr>
        <p:spPr>
          <a:xfrm>
            <a:off x="2" y="8829967"/>
            <a:ext cx="303783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39" cy="464820"/>
          </a:xfrm>
          <a:prstGeom prst="rect">
            <a:avLst/>
          </a:prstGeom>
        </p:spPr>
        <p:txBody>
          <a:bodyPr vert="horz" lIns="92446" tIns="46223" rIns="92446" bIns="46223" rtlCol="0" anchor="b"/>
          <a:lstStyle>
            <a:lvl1pPr algn="r">
              <a:defRPr sz="1200"/>
            </a:lvl1pPr>
          </a:lstStyle>
          <a:p>
            <a:fld id="{CD031145-A502-481E-B0A2-2E5317B2B2F6}" type="slidenum">
              <a:rPr lang="en-US" smtClean="0"/>
              <a:t>‹#›</a:t>
            </a:fld>
            <a:endParaRPr lang="en-US"/>
          </a:p>
        </p:txBody>
      </p:sp>
    </p:spTree>
    <p:extLst>
      <p:ext uri="{BB962C8B-B14F-4D97-AF65-F5344CB8AC3E}">
        <p14:creationId xmlns:p14="http://schemas.microsoft.com/office/powerpoint/2010/main" val="2288229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3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39" cy="464820"/>
          </a:xfrm>
          <a:prstGeom prst="rect">
            <a:avLst/>
          </a:prstGeom>
        </p:spPr>
        <p:txBody>
          <a:bodyPr vert="horz" lIns="92446" tIns="46223" rIns="92446" bIns="46223" rtlCol="0"/>
          <a:lstStyle>
            <a:lvl1pPr algn="r">
              <a:defRPr sz="1200"/>
            </a:lvl1pPr>
          </a:lstStyle>
          <a:p>
            <a:fld id="{0AFAE29A-58DD-46DF-BC54-96A7BE2FFA42}" type="datetimeFigureOut">
              <a:rPr lang="en-US" smtClean="0"/>
              <a:t>09/15/2018</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7"/>
            <a:ext cx="303783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39" cy="464820"/>
          </a:xfrm>
          <a:prstGeom prst="rect">
            <a:avLst/>
          </a:prstGeom>
        </p:spPr>
        <p:txBody>
          <a:bodyPr vert="horz" lIns="92446" tIns="46223" rIns="92446" bIns="46223" rtlCol="0" anchor="b"/>
          <a:lstStyle>
            <a:lvl1pPr algn="r">
              <a:defRPr sz="1200"/>
            </a:lvl1pPr>
          </a:lstStyle>
          <a:p>
            <a:fld id="{2CA0D493-1C65-4D06-BFED-DB95F6C7C844}" type="slidenum">
              <a:rPr lang="en-US" smtClean="0"/>
              <a:t>‹#›</a:t>
            </a:fld>
            <a:endParaRPr lang="en-US"/>
          </a:p>
        </p:txBody>
      </p:sp>
    </p:spTree>
    <p:extLst>
      <p:ext uri="{BB962C8B-B14F-4D97-AF65-F5344CB8AC3E}">
        <p14:creationId xmlns:p14="http://schemas.microsoft.com/office/powerpoint/2010/main" val="1829681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865C5C-FBCD-4243-BDE9-C06211B711F1}" type="slidenum">
              <a:rPr lang="en-GB" smtClean="0"/>
              <a:t>1</a:t>
            </a:fld>
            <a:endParaRPr lang="en-GB"/>
          </a:p>
        </p:txBody>
      </p:sp>
    </p:spTree>
    <p:extLst>
      <p:ext uri="{BB962C8B-B14F-4D97-AF65-F5344CB8AC3E}">
        <p14:creationId xmlns:p14="http://schemas.microsoft.com/office/powerpoint/2010/main" val="982599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0D493-1C65-4D06-BFED-DB95F6C7C844}" type="slidenum">
              <a:rPr lang="en-US" smtClean="0"/>
              <a:t>2</a:t>
            </a:fld>
            <a:endParaRPr lang="en-US"/>
          </a:p>
        </p:txBody>
      </p:sp>
    </p:spTree>
    <p:extLst>
      <p:ext uri="{BB962C8B-B14F-4D97-AF65-F5344CB8AC3E}">
        <p14:creationId xmlns:p14="http://schemas.microsoft.com/office/powerpoint/2010/main" val="4271061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0D493-1C65-4D06-BFED-DB95F6C7C844}" type="slidenum">
              <a:rPr lang="en-US" smtClean="0"/>
              <a:t>3</a:t>
            </a:fld>
            <a:endParaRPr lang="en-US"/>
          </a:p>
        </p:txBody>
      </p:sp>
    </p:spTree>
    <p:extLst>
      <p:ext uri="{BB962C8B-B14F-4D97-AF65-F5344CB8AC3E}">
        <p14:creationId xmlns:p14="http://schemas.microsoft.com/office/powerpoint/2010/main" val="87918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212BAEA-A9CA-4F1F-AFCD-003ED7C1ACAC}" type="slidenum">
              <a:rPr lang="en-GB" smtClean="0"/>
              <a:t>8</a:t>
            </a:fld>
            <a:endParaRPr lang="en-GB"/>
          </a:p>
        </p:txBody>
      </p:sp>
    </p:spTree>
    <p:extLst>
      <p:ext uri="{BB962C8B-B14F-4D97-AF65-F5344CB8AC3E}">
        <p14:creationId xmlns:p14="http://schemas.microsoft.com/office/powerpoint/2010/main" val="4044562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212BAEA-A9CA-4F1F-AFCD-003ED7C1ACAC}" type="slidenum">
              <a:rPr lang="en-GB" smtClean="0"/>
              <a:t>9</a:t>
            </a:fld>
            <a:endParaRPr lang="en-GB"/>
          </a:p>
        </p:txBody>
      </p:sp>
    </p:spTree>
    <p:extLst>
      <p:ext uri="{BB962C8B-B14F-4D97-AF65-F5344CB8AC3E}">
        <p14:creationId xmlns:p14="http://schemas.microsoft.com/office/powerpoint/2010/main" val="290189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0D493-1C65-4D06-BFED-DB95F6C7C844}" type="slidenum">
              <a:rPr lang="en-US" smtClean="0"/>
              <a:t>12</a:t>
            </a:fld>
            <a:endParaRPr lang="en-US"/>
          </a:p>
        </p:txBody>
      </p:sp>
    </p:spTree>
    <p:extLst>
      <p:ext uri="{BB962C8B-B14F-4D97-AF65-F5344CB8AC3E}">
        <p14:creationId xmlns:p14="http://schemas.microsoft.com/office/powerpoint/2010/main" val="1704998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0D493-1C65-4D06-BFED-DB95F6C7C844}" type="slidenum">
              <a:rPr lang="en-US" smtClean="0"/>
              <a:t>27</a:t>
            </a:fld>
            <a:endParaRPr lang="en-US"/>
          </a:p>
        </p:txBody>
      </p:sp>
    </p:spTree>
    <p:extLst>
      <p:ext uri="{BB962C8B-B14F-4D97-AF65-F5344CB8AC3E}">
        <p14:creationId xmlns:p14="http://schemas.microsoft.com/office/powerpoint/2010/main" val="3791885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9BC485-159F-4C54-9EF1-8928F3BA1738}" type="datetime1">
              <a:rPr lang="en-US" smtClean="0"/>
              <a:t>09/15/2018</a:t>
            </a:fld>
            <a:endParaRPr lang="en-US"/>
          </a:p>
        </p:txBody>
      </p:sp>
      <p:sp>
        <p:nvSpPr>
          <p:cNvPr id="5" name="Footer Placeholder 4"/>
          <p:cNvSpPr>
            <a:spLocks noGrp="1"/>
          </p:cNvSpPr>
          <p:nvPr>
            <p:ph type="ftr" sz="quarter" idx="11"/>
          </p:nvPr>
        </p:nvSpPr>
        <p:spPr/>
        <p:txBody>
          <a:bodyPr/>
          <a:lstStyle/>
          <a:p>
            <a:r>
              <a:rPr lang="en-US" smtClean="0"/>
              <a:t>UNCONDITIONAL GRANT GUIDELINE</a:t>
            </a:r>
            <a:endParaRPr lang="en-US"/>
          </a:p>
        </p:txBody>
      </p:sp>
      <p:sp>
        <p:nvSpPr>
          <p:cNvPr id="6" name="Slide Number Placeholder 5"/>
          <p:cNvSpPr>
            <a:spLocks noGrp="1"/>
          </p:cNvSpPr>
          <p:nvPr>
            <p:ph type="sldNum" sz="quarter" idx="12"/>
          </p:nvPr>
        </p:nvSpPr>
        <p:spPr/>
        <p:txBody>
          <a:bodyPr/>
          <a:lstStyle/>
          <a:p>
            <a:fld id="{BFA9D9FD-D76C-4508-91CC-8911D74BFB38}" type="slidenum">
              <a:rPr lang="en-US" smtClean="0"/>
              <a:t>‹#›</a:t>
            </a:fld>
            <a:endParaRPr lang="en-US"/>
          </a:p>
        </p:txBody>
      </p:sp>
    </p:spTree>
    <p:extLst>
      <p:ext uri="{BB962C8B-B14F-4D97-AF65-F5344CB8AC3E}">
        <p14:creationId xmlns:p14="http://schemas.microsoft.com/office/powerpoint/2010/main" val="200675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EE50A-ED10-4D84-9743-000D4A472797}" type="datetime1">
              <a:rPr lang="en-US" smtClean="0"/>
              <a:t>09/15/2018</a:t>
            </a:fld>
            <a:endParaRPr lang="en-US"/>
          </a:p>
        </p:txBody>
      </p:sp>
      <p:sp>
        <p:nvSpPr>
          <p:cNvPr id="5" name="Footer Placeholder 4"/>
          <p:cNvSpPr>
            <a:spLocks noGrp="1"/>
          </p:cNvSpPr>
          <p:nvPr>
            <p:ph type="ftr" sz="quarter" idx="11"/>
          </p:nvPr>
        </p:nvSpPr>
        <p:spPr/>
        <p:txBody>
          <a:bodyPr/>
          <a:lstStyle/>
          <a:p>
            <a:r>
              <a:rPr lang="en-US" smtClean="0"/>
              <a:t>UNCONDITIONAL GRANT GUIDELINE</a:t>
            </a:r>
            <a:endParaRPr lang="en-US"/>
          </a:p>
        </p:txBody>
      </p:sp>
      <p:sp>
        <p:nvSpPr>
          <p:cNvPr id="6" name="Slide Number Placeholder 5"/>
          <p:cNvSpPr>
            <a:spLocks noGrp="1"/>
          </p:cNvSpPr>
          <p:nvPr>
            <p:ph type="sldNum" sz="quarter" idx="12"/>
          </p:nvPr>
        </p:nvSpPr>
        <p:spPr/>
        <p:txBody>
          <a:bodyPr/>
          <a:lstStyle/>
          <a:p>
            <a:fld id="{BFA9D9FD-D76C-4508-91CC-8911D74BFB38}" type="slidenum">
              <a:rPr lang="en-US" smtClean="0"/>
              <a:t>‹#›</a:t>
            </a:fld>
            <a:endParaRPr lang="en-US"/>
          </a:p>
        </p:txBody>
      </p:sp>
    </p:spTree>
    <p:extLst>
      <p:ext uri="{BB962C8B-B14F-4D97-AF65-F5344CB8AC3E}">
        <p14:creationId xmlns:p14="http://schemas.microsoft.com/office/powerpoint/2010/main" val="393444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722131-100A-43EB-8B55-A1421A09C3F2}" type="datetime1">
              <a:rPr lang="en-US" smtClean="0"/>
              <a:t>09/15/2018</a:t>
            </a:fld>
            <a:endParaRPr lang="en-US"/>
          </a:p>
        </p:txBody>
      </p:sp>
      <p:sp>
        <p:nvSpPr>
          <p:cNvPr id="5" name="Footer Placeholder 4"/>
          <p:cNvSpPr>
            <a:spLocks noGrp="1"/>
          </p:cNvSpPr>
          <p:nvPr>
            <p:ph type="ftr" sz="quarter" idx="11"/>
          </p:nvPr>
        </p:nvSpPr>
        <p:spPr/>
        <p:txBody>
          <a:bodyPr/>
          <a:lstStyle/>
          <a:p>
            <a:r>
              <a:rPr lang="en-US" smtClean="0"/>
              <a:t>UNCONDITIONAL GRANT GUIDELINE</a:t>
            </a:r>
            <a:endParaRPr lang="en-US"/>
          </a:p>
        </p:txBody>
      </p:sp>
      <p:sp>
        <p:nvSpPr>
          <p:cNvPr id="6" name="Slide Number Placeholder 5"/>
          <p:cNvSpPr>
            <a:spLocks noGrp="1"/>
          </p:cNvSpPr>
          <p:nvPr>
            <p:ph type="sldNum" sz="quarter" idx="12"/>
          </p:nvPr>
        </p:nvSpPr>
        <p:spPr/>
        <p:txBody>
          <a:bodyPr/>
          <a:lstStyle/>
          <a:p>
            <a:fld id="{BFA9D9FD-D76C-4508-91CC-8911D74BFB38}" type="slidenum">
              <a:rPr lang="en-US" smtClean="0"/>
              <a:t>‹#›</a:t>
            </a:fld>
            <a:endParaRPr lang="en-US"/>
          </a:p>
        </p:txBody>
      </p:sp>
    </p:spTree>
    <p:extLst>
      <p:ext uri="{BB962C8B-B14F-4D97-AF65-F5344CB8AC3E}">
        <p14:creationId xmlns:p14="http://schemas.microsoft.com/office/powerpoint/2010/main" val="51918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9041F-EF5A-4FBD-A87D-47854FC7D9C2}" type="datetime1">
              <a:rPr lang="en-US" smtClean="0"/>
              <a:t>09/15/2018</a:t>
            </a:fld>
            <a:endParaRPr lang="en-US"/>
          </a:p>
        </p:txBody>
      </p:sp>
      <p:sp>
        <p:nvSpPr>
          <p:cNvPr id="5" name="Footer Placeholder 4"/>
          <p:cNvSpPr>
            <a:spLocks noGrp="1"/>
          </p:cNvSpPr>
          <p:nvPr>
            <p:ph type="ftr" sz="quarter" idx="11"/>
          </p:nvPr>
        </p:nvSpPr>
        <p:spPr/>
        <p:txBody>
          <a:bodyPr/>
          <a:lstStyle/>
          <a:p>
            <a:r>
              <a:rPr lang="en-US" smtClean="0"/>
              <a:t>UNCONDITIONAL GRANT GUIDELINE</a:t>
            </a:r>
            <a:endParaRPr lang="en-US"/>
          </a:p>
        </p:txBody>
      </p:sp>
      <p:sp>
        <p:nvSpPr>
          <p:cNvPr id="6" name="Slide Number Placeholder 5"/>
          <p:cNvSpPr>
            <a:spLocks noGrp="1"/>
          </p:cNvSpPr>
          <p:nvPr>
            <p:ph type="sldNum" sz="quarter" idx="12"/>
          </p:nvPr>
        </p:nvSpPr>
        <p:spPr/>
        <p:txBody>
          <a:bodyPr/>
          <a:lstStyle/>
          <a:p>
            <a:fld id="{BFA9D9FD-D76C-4508-91CC-8911D74BFB38}" type="slidenum">
              <a:rPr lang="en-US" smtClean="0"/>
              <a:t>‹#›</a:t>
            </a:fld>
            <a:endParaRPr lang="en-US"/>
          </a:p>
        </p:txBody>
      </p:sp>
    </p:spTree>
    <p:extLst>
      <p:ext uri="{BB962C8B-B14F-4D97-AF65-F5344CB8AC3E}">
        <p14:creationId xmlns:p14="http://schemas.microsoft.com/office/powerpoint/2010/main" val="109377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0BD5DE-FFB0-42F5-80D7-15257A6C899D}" type="datetime1">
              <a:rPr lang="en-US" smtClean="0"/>
              <a:t>09/15/2018</a:t>
            </a:fld>
            <a:endParaRPr lang="en-US"/>
          </a:p>
        </p:txBody>
      </p:sp>
      <p:sp>
        <p:nvSpPr>
          <p:cNvPr id="5" name="Footer Placeholder 4"/>
          <p:cNvSpPr>
            <a:spLocks noGrp="1"/>
          </p:cNvSpPr>
          <p:nvPr>
            <p:ph type="ftr" sz="quarter" idx="11"/>
          </p:nvPr>
        </p:nvSpPr>
        <p:spPr/>
        <p:txBody>
          <a:bodyPr/>
          <a:lstStyle/>
          <a:p>
            <a:r>
              <a:rPr lang="en-US" smtClean="0"/>
              <a:t>UNCONDITIONAL GRANT GUIDELINE</a:t>
            </a:r>
            <a:endParaRPr lang="en-US"/>
          </a:p>
        </p:txBody>
      </p:sp>
      <p:sp>
        <p:nvSpPr>
          <p:cNvPr id="6" name="Slide Number Placeholder 5"/>
          <p:cNvSpPr>
            <a:spLocks noGrp="1"/>
          </p:cNvSpPr>
          <p:nvPr>
            <p:ph type="sldNum" sz="quarter" idx="12"/>
          </p:nvPr>
        </p:nvSpPr>
        <p:spPr/>
        <p:txBody>
          <a:bodyPr/>
          <a:lstStyle/>
          <a:p>
            <a:fld id="{BFA9D9FD-D76C-4508-91CC-8911D74BFB38}" type="slidenum">
              <a:rPr lang="en-US" smtClean="0"/>
              <a:t>‹#›</a:t>
            </a:fld>
            <a:endParaRPr lang="en-US"/>
          </a:p>
        </p:txBody>
      </p:sp>
    </p:spTree>
    <p:extLst>
      <p:ext uri="{BB962C8B-B14F-4D97-AF65-F5344CB8AC3E}">
        <p14:creationId xmlns:p14="http://schemas.microsoft.com/office/powerpoint/2010/main" val="3726043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D5A494-BE84-4AB6-8441-8BE58B3C5955}" type="datetime1">
              <a:rPr lang="en-US" smtClean="0"/>
              <a:t>09/15/2018</a:t>
            </a:fld>
            <a:endParaRPr lang="en-US"/>
          </a:p>
        </p:txBody>
      </p:sp>
      <p:sp>
        <p:nvSpPr>
          <p:cNvPr id="6" name="Footer Placeholder 5"/>
          <p:cNvSpPr>
            <a:spLocks noGrp="1"/>
          </p:cNvSpPr>
          <p:nvPr>
            <p:ph type="ftr" sz="quarter" idx="11"/>
          </p:nvPr>
        </p:nvSpPr>
        <p:spPr/>
        <p:txBody>
          <a:bodyPr/>
          <a:lstStyle/>
          <a:p>
            <a:r>
              <a:rPr lang="en-US" smtClean="0"/>
              <a:t>UNCONDITIONAL GRANT GUIDELINE</a:t>
            </a:r>
            <a:endParaRPr lang="en-US"/>
          </a:p>
        </p:txBody>
      </p:sp>
      <p:sp>
        <p:nvSpPr>
          <p:cNvPr id="7" name="Slide Number Placeholder 6"/>
          <p:cNvSpPr>
            <a:spLocks noGrp="1"/>
          </p:cNvSpPr>
          <p:nvPr>
            <p:ph type="sldNum" sz="quarter" idx="12"/>
          </p:nvPr>
        </p:nvSpPr>
        <p:spPr/>
        <p:txBody>
          <a:bodyPr/>
          <a:lstStyle/>
          <a:p>
            <a:fld id="{BFA9D9FD-D76C-4508-91CC-8911D74BFB38}" type="slidenum">
              <a:rPr lang="en-US" smtClean="0"/>
              <a:t>‹#›</a:t>
            </a:fld>
            <a:endParaRPr lang="en-US"/>
          </a:p>
        </p:txBody>
      </p:sp>
    </p:spTree>
    <p:extLst>
      <p:ext uri="{BB962C8B-B14F-4D97-AF65-F5344CB8AC3E}">
        <p14:creationId xmlns:p14="http://schemas.microsoft.com/office/powerpoint/2010/main" val="314011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1856F2-C072-4148-84FA-BFC882756163}" type="datetime1">
              <a:rPr lang="en-US" smtClean="0"/>
              <a:t>09/15/2018</a:t>
            </a:fld>
            <a:endParaRPr lang="en-US"/>
          </a:p>
        </p:txBody>
      </p:sp>
      <p:sp>
        <p:nvSpPr>
          <p:cNvPr id="8" name="Footer Placeholder 7"/>
          <p:cNvSpPr>
            <a:spLocks noGrp="1"/>
          </p:cNvSpPr>
          <p:nvPr>
            <p:ph type="ftr" sz="quarter" idx="11"/>
          </p:nvPr>
        </p:nvSpPr>
        <p:spPr/>
        <p:txBody>
          <a:bodyPr/>
          <a:lstStyle/>
          <a:p>
            <a:r>
              <a:rPr lang="en-US" smtClean="0"/>
              <a:t>UNCONDITIONAL GRANT GUIDELINE</a:t>
            </a:r>
            <a:endParaRPr lang="en-US"/>
          </a:p>
        </p:txBody>
      </p:sp>
      <p:sp>
        <p:nvSpPr>
          <p:cNvPr id="9" name="Slide Number Placeholder 8"/>
          <p:cNvSpPr>
            <a:spLocks noGrp="1"/>
          </p:cNvSpPr>
          <p:nvPr>
            <p:ph type="sldNum" sz="quarter" idx="12"/>
          </p:nvPr>
        </p:nvSpPr>
        <p:spPr/>
        <p:txBody>
          <a:bodyPr/>
          <a:lstStyle/>
          <a:p>
            <a:fld id="{BFA9D9FD-D76C-4508-91CC-8911D74BFB38}" type="slidenum">
              <a:rPr lang="en-US" smtClean="0"/>
              <a:t>‹#›</a:t>
            </a:fld>
            <a:endParaRPr lang="en-US"/>
          </a:p>
        </p:txBody>
      </p:sp>
    </p:spTree>
    <p:extLst>
      <p:ext uri="{BB962C8B-B14F-4D97-AF65-F5344CB8AC3E}">
        <p14:creationId xmlns:p14="http://schemas.microsoft.com/office/powerpoint/2010/main" val="5153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2C7D74-23E2-48D5-8139-28EC742B7380}" type="datetime1">
              <a:rPr lang="en-US" smtClean="0"/>
              <a:t>09/15/2018</a:t>
            </a:fld>
            <a:endParaRPr lang="en-US"/>
          </a:p>
        </p:txBody>
      </p:sp>
      <p:sp>
        <p:nvSpPr>
          <p:cNvPr id="4" name="Footer Placeholder 3"/>
          <p:cNvSpPr>
            <a:spLocks noGrp="1"/>
          </p:cNvSpPr>
          <p:nvPr>
            <p:ph type="ftr" sz="quarter" idx="11"/>
          </p:nvPr>
        </p:nvSpPr>
        <p:spPr/>
        <p:txBody>
          <a:bodyPr/>
          <a:lstStyle/>
          <a:p>
            <a:r>
              <a:rPr lang="en-US" smtClean="0"/>
              <a:t>UNCONDITIONAL GRANT GUIDELINE</a:t>
            </a:r>
            <a:endParaRPr lang="en-US"/>
          </a:p>
        </p:txBody>
      </p:sp>
      <p:sp>
        <p:nvSpPr>
          <p:cNvPr id="5" name="Slide Number Placeholder 4"/>
          <p:cNvSpPr>
            <a:spLocks noGrp="1"/>
          </p:cNvSpPr>
          <p:nvPr>
            <p:ph type="sldNum" sz="quarter" idx="12"/>
          </p:nvPr>
        </p:nvSpPr>
        <p:spPr/>
        <p:txBody>
          <a:bodyPr/>
          <a:lstStyle/>
          <a:p>
            <a:fld id="{BFA9D9FD-D76C-4508-91CC-8911D74BFB38}" type="slidenum">
              <a:rPr lang="en-US" smtClean="0"/>
              <a:t>‹#›</a:t>
            </a:fld>
            <a:endParaRPr lang="en-US"/>
          </a:p>
        </p:txBody>
      </p:sp>
    </p:spTree>
    <p:extLst>
      <p:ext uri="{BB962C8B-B14F-4D97-AF65-F5344CB8AC3E}">
        <p14:creationId xmlns:p14="http://schemas.microsoft.com/office/powerpoint/2010/main" val="3532293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950784-6EDB-4F00-B46B-819D5CF62C3F}" type="datetime1">
              <a:rPr lang="en-US" smtClean="0"/>
              <a:t>09/15/2018</a:t>
            </a:fld>
            <a:endParaRPr lang="en-US"/>
          </a:p>
        </p:txBody>
      </p:sp>
      <p:sp>
        <p:nvSpPr>
          <p:cNvPr id="3" name="Footer Placeholder 2"/>
          <p:cNvSpPr>
            <a:spLocks noGrp="1"/>
          </p:cNvSpPr>
          <p:nvPr>
            <p:ph type="ftr" sz="quarter" idx="11"/>
          </p:nvPr>
        </p:nvSpPr>
        <p:spPr/>
        <p:txBody>
          <a:bodyPr/>
          <a:lstStyle/>
          <a:p>
            <a:r>
              <a:rPr lang="en-US" smtClean="0"/>
              <a:t>UNCONDITIONAL GRANT GUIDELINE</a:t>
            </a:r>
            <a:endParaRPr lang="en-US"/>
          </a:p>
        </p:txBody>
      </p:sp>
      <p:sp>
        <p:nvSpPr>
          <p:cNvPr id="4" name="Slide Number Placeholder 3"/>
          <p:cNvSpPr>
            <a:spLocks noGrp="1"/>
          </p:cNvSpPr>
          <p:nvPr>
            <p:ph type="sldNum" sz="quarter" idx="12"/>
          </p:nvPr>
        </p:nvSpPr>
        <p:spPr/>
        <p:txBody>
          <a:bodyPr/>
          <a:lstStyle/>
          <a:p>
            <a:fld id="{BFA9D9FD-D76C-4508-91CC-8911D74BFB38}" type="slidenum">
              <a:rPr lang="en-US" smtClean="0"/>
              <a:t>‹#›</a:t>
            </a:fld>
            <a:endParaRPr lang="en-US"/>
          </a:p>
        </p:txBody>
      </p:sp>
    </p:spTree>
    <p:extLst>
      <p:ext uri="{BB962C8B-B14F-4D97-AF65-F5344CB8AC3E}">
        <p14:creationId xmlns:p14="http://schemas.microsoft.com/office/powerpoint/2010/main" val="3804229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52465-C86B-496C-9B68-7F7ABB179A2F}" type="datetime1">
              <a:rPr lang="en-US" smtClean="0"/>
              <a:t>09/15/2018</a:t>
            </a:fld>
            <a:endParaRPr lang="en-US"/>
          </a:p>
        </p:txBody>
      </p:sp>
      <p:sp>
        <p:nvSpPr>
          <p:cNvPr id="6" name="Footer Placeholder 5"/>
          <p:cNvSpPr>
            <a:spLocks noGrp="1"/>
          </p:cNvSpPr>
          <p:nvPr>
            <p:ph type="ftr" sz="quarter" idx="11"/>
          </p:nvPr>
        </p:nvSpPr>
        <p:spPr/>
        <p:txBody>
          <a:bodyPr/>
          <a:lstStyle/>
          <a:p>
            <a:r>
              <a:rPr lang="en-US" smtClean="0"/>
              <a:t>UNCONDITIONAL GRANT GUIDELINE</a:t>
            </a:r>
            <a:endParaRPr lang="en-US"/>
          </a:p>
        </p:txBody>
      </p:sp>
      <p:sp>
        <p:nvSpPr>
          <p:cNvPr id="7" name="Slide Number Placeholder 6"/>
          <p:cNvSpPr>
            <a:spLocks noGrp="1"/>
          </p:cNvSpPr>
          <p:nvPr>
            <p:ph type="sldNum" sz="quarter" idx="12"/>
          </p:nvPr>
        </p:nvSpPr>
        <p:spPr/>
        <p:txBody>
          <a:bodyPr/>
          <a:lstStyle/>
          <a:p>
            <a:fld id="{BFA9D9FD-D76C-4508-91CC-8911D74BFB38}" type="slidenum">
              <a:rPr lang="en-US" smtClean="0"/>
              <a:t>‹#›</a:t>
            </a:fld>
            <a:endParaRPr lang="en-US"/>
          </a:p>
        </p:txBody>
      </p:sp>
    </p:spTree>
    <p:extLst>
      <p:ext uri="{BB962C8B-B14F-4D97-AF65-F5344CB8AC3E}">
        <p14:creationId xmlns:p14="http://schemas.microsoft.com/office/powerpoint/2010/main" val="4206872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2C52D2-CA81-4148-9741-C633821F9963}" type="datetime1">
              <a:rPr lang="en-US" smtClean="0"/>
              <a:t>09/15/2018</a:t>
            </a:fld>
            <a:endParaRPr lang="en-US"/>
          </a:p>
        </p:txBody>
      </p:sp>
      <p:sp>
        <p:nvSpPr>
          <p:cNvPr id="6" name="Footer Placeholder 5"/>
          <p:cNvSpPr>
            <a:spLocks noGrp="1"/>
          </p:cNvSpPr>
          <p:nvPr>
            <p:ph type="ftr" sz="quarter" idx="11"/>
          </p:nvPr>
        </p:nvSpPr>
        <p:spPr/>
        <p:txBody>
          <a:bodyPr/>
          <a:lstStyle/>
          <a:p>
            <a:r>
              <a:rPr lang="en-US" smtClean="0"/>
              <a:t>UNCONDITIONAL GRANT GUIDELINE</a:t>
            </a:r>
            <a:endParaRPr lang="en-US"/>
          </a:p>
        </p:txBody>
      </p:sp>
      <p:sp>
        <p:nvSpPr>
          <p:cNvPr id="7" name="Slide Number Placeholder 6"/>
          <p:cNvSpPr>
            <a:spLocks noGrp="1"/>
          </p:cNvSpPr>
          <p:nvPr>
            <p:ph type="sldNum" sz="quarter" idx="12"/>
          </p:nvPr>
        </p:nvSpPr>
        <p:spPr/>
        <p:txBody>
          <a:bodyPr/>
          <a:lstStyle/>
          <a:p>
            <a:fld id="{BFA9D9FD-D76C-4508-91CC-8911D74BFB38}" type="slidenum">
              <a:rPr lang="en-US" smtClean="0"/>
              <a:t>‹#›</a:t>
            </a:fld>
            <a:endParaRPr lang="en-US"/>
          </a:p>
        </p:txBody>
      </p:sp>
    </p:spTree>
    <p:extLst>
      <p:ext uri="{BB962C8B-B14F-4D97-AF65-F5344CB8AC3E}">
        <p14:creationId xmlns:p14="http://schemas.microsoft.com/office/powerpoint/2010/main" val="2534882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6EBBB-6565-4374-9B76-0ED9C90D211D}" type="datetime1">
              <a:rPr lang="en-US" smtClean="0"/>
              <a:t>09/15/2018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UNCONDITIONAL GRANT GUIDELINE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9D9FD-D76C-4508-91CC-8911D74BFB38}" type="slidenum">
              <a:rPr lang="en-US" smtClean="0"/>
              <a:t>‹#›</a:t>
            </a:fld>
            <a:endParaRPr lang="en-US"/>
          </a:p>
        </p:txBody>
      </p:sp>
    </p:spTree>
    <p:extLst>
      <p:ext uri="{BB962C8B-B14F-4D97-AF65-F5344CB8AC3E}">
        <p14:creationId xmlns:p14="http://schemas.microsoft.com/office/powerpoint/2010/main" val="3284265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budget.go.ug/fiscal_transfer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2667000"/>
            <a:ext cx="7086600" cy="2387600"/>
          </a:xfrm>
        </p:spPr>
        <p:txBody>
          <a:bodyPr>
            <a:normAutofit fontScale="90000"/>
          </a:bodyPr>
          <a:lstStyle/>
          <a:p>
            <a:r>
              <a:rPr lang="en-GB" sz="3200" b="1" dirty="0" smtClean="0"/>
              <a:t>LOCAL GOVERNMENT FINANCING ISSUES</a:t>
            </a:r>
            <a:r>
              <a:rPr lang="en-GB" b="1" dirty="0" smtClean="0"/>
              <a:t/>
            </a:r>
            <a:br>
              <a:rPr lang="en-GB" b="1" dirty="0" smtClean="0"/>
            </a:br>
            <a:r>
              <a:rPr lang="en-GB" b="1" dirty="0" smtClean="0"/>
              <a:t/>
            </a:r>
            <a:br>
              <a:rPr lang="en-GB" b="1" dirty="0" smtClean="0"/>
            </a:br>
            <a:r>
              <a:rPr lang="en-GB" sz="2700" b="1" dirty="0" smtClean="0"/>
              <a:t>Presentation at LG Budget Workshops </a:t>
            </a:r>
            <a:br>
              <a:rPr lang="en-GB" sz="2700" b="1" dirty="0" smtClean="0"/>
            </a:br>
            <a:r>
              <a:rPr lang="en-GB" sz="2700" b="1" dirty="0" smtClean="0"/>
              <a:t>for FY2019/20</a:t>
            </a:r>
            <a:br>
              <a:rPr lang="en-GB" sz="2700" b="1" dirty="0" smtClean="0"/>
            </a:br>
            <a:r>
              <a:rPr lang="en-GB" sz="2700" b="1" dirty="0" smtClean="0"/>
              <a:t/>
            </a:r>
            <a:br>
              <a:rPr lang="en-GB" sz="2700" b="1" dirty="0" smtClean="0"/>
            </a:br>
            <a:r>
              <a:rPr lang="en-GB" sz="2700" b="1" dirty="0" smtClean="0"/>
              <a:t>by</a:t>
            </a:r>
          </a:p>
        </p:txBody>
      </p:sp>
      <p:sp>
        <p:nvSpPr>
          <p:cNvPr id="3" name="Subtitle 2"/>
          <p:cNvSpPr>
            <a:spLocks noGrp="1"/>
          </p:cNvSpPr>
          <p:nvPr>
            <p:ph type="subTitle" idx="1"/>
          </p:nvPr>
        </p:nvSpPr>
        <p:spPr>
          <a:xfrm>
            <a:off x="1080931" y="5181600"/>
            <a:ext cx="6858000" cy="1193922"/>
          </a:xfrm>
        </p:spPr>
        <p:txBody>
          <a:bodyPr>
            <a:normAutofit/>
          </a:bodyPr>
          <a:lstStyle/>
          <a:p>
            <a:r>
              <a:rPr lang="en-GB" b="1" dirty="0" smtClean="0"/>
              <a:t>Local Government Finance Commission</a:t>
            </a:r>
            <a:endParaRPr lang="en-GB" b="1" dirty="0"/>
          </a:p>
        </p:txBody>
      </p:sp>
      <p:pic>
        <p:nvPicPr>
          <p:cNvPr id="1026" name="Picture 2" descr="https://upload.wikimedia.org/wikipedia/commons/thumb/1/15/Coat_of_arms_of_the_Republic_of_Uganda.svg/2000px-Coat_of_arms_of_the_Republic_of_Ugand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1454" y="298384"/>
            <a:ext cx="1336955" cy="1910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173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316162"/>
          </a:xfrm>
        </p:spPr>
        <p:txBody>
          <a:bodyPr>
            <a:noAutofit/>
          </a:bodyPr>
          <a:lstStyle/>
          <a:p>
            <a:pPr algn="just"/>
            <a:r>
              <a:rPr lang="en-GB" sz="3200" b="1" dirty="0"/>
              <a:t>Formula</a:t>
            </a:r>
            <a:r>
              <a:rPr lang="en-GB" sz="2800" b="1" dirty="0"/>
              <a:t> for Un-conditional Grant Wage Allocation</a:t>
            </a:r>
            <a:r>
              <a:rPr lang="en-US" sz="2800" dirty="0"/>
              <a:t/>
            </a:r>
            <a:br>
              <a:rPr lang="en-US" sz="2800" dirty="0"/>
            </a:br>
            <a:r>
              <a:rPr lang="en-US" sz="2800" dirty="0" smtClean="0"/>
              <a:t/>
            </a:r>
            <a:br>
              <a:rPr lang="en-US" sz="2800" dirty="0" smtClean="0"/>
            </a:br>
            <a:r>
              <a:rPr lang="en-GB" sz="2400" dirty="0" smtClean="0"/>
              <a:t>The formula for UCG wage is in the process of being developed. The IPFs are based on the existing wage bill from </a:t>
            </a:r>
            <a:r>
              <a:rPr lang="en-GB" sz="2400" dirty="0" err="1" smtClean="0"/>
              <a:t>MoPS</a:t>
            </a:r>
            <a:r>
              <a:rPr lang="en-GB" sz="2400" dirty="0" smtClean="0"/>
              <a:t> plus approved recruitment by the Ministry of Public service.</a:t>
            </a:r>
            <a:r>
              <a:rPr lang="en-US" sz="2400" dirty="0" smtClean="0"/>
              <a:t/>
            </a:r>
            <a:br>
              <a:rPr lang="en-US" sz="2400" dirty="0" smtClean="0"/>
            </a:br>
            <a:endParaRPr lang="en-US" sz="2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924170400"/>
              </p:ext>
            </p:extLst>
          </p:nvPr>
        </p:nvGraphicFramePr>
        <p:xfrm>
          <a:off x="174171" y="2873829"/>
          <a:ext cx="8512629" cy="2682719"/>
        </p:xfrm>
        <a:graphic>
          <a:graphicData uri="http://schemas.openxmlformats.org/drawingml/2006/table">
            <a:tbl>
              <a:tblPr firstRow="1" firstCol="1" bandRow="1">
                <a:tableStyleId>{5C22544A-7EE6-4342-B048-85BDC9FD1C3A}</a:tableStyleId>
              </a:tblPr>
              <a:tblGrid>
                <a:gridCol w="1702326"/>
                <a:gridCol w="1702326"/>
                <a:gridCol w="1702326"/>
                <a:gridCol w="1702326"/>
                <a:gridCol w="1703325"/>
              </a:tblGrid>
              <a:tr h="712554">
                <a:tc>
                  <a:txBody>
                    <a:bodyPr/>
                    <a:lstStyle/>
                    <a:p>
                      <a:pPr marL="0" marR="0">
                        <a:lnSpc>
                          <a:spcPct val="107000"/>
                        </a:lnSpc>
                        <a:spcBef>
                          <a:spcPts val="0"/>
                        </a:spcBef>
                        <a:spcAft>
                          <a:spcPts val="0"/>
                        </a:spcAft>
                      </a:pPr>
                      <a:r>
                        <a:rPr lang="en-GB" sz="2400" dirty="0">
                          <a:effectLst/>
                        </a:rPr>
                        <a:t>Variable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2400">
                          <a:effectLst/>
                        </a:rPr>
                        <a:t>District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2400" dirty="0">
                          <a:effectLst/>
                        </a:rPr>
                        <a:t>Municipal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2400">
                          <a:effectLst/>
                        </a:rPr>
                        <a:t>Town Council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2400">
                          <a:effectLst/>
                        </a:rPr>
                        <a:t>Justification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0018">
                <a:tc>
                  <a:txBody>
                    <a:bodyPr/>
                    <a:lstStyle/>
                    <a:p>
                      <a:pPr marL="0" marR="0">
                        <a:lnSpc>
                          <a:spcPct val="107000"/>
                        </a:lnSpc>
                        <a:spcBef>
                          <a:spcPts val="0"/>
                        </a:spcBef>
                        <a:spcAft>
                          <a:spcPts val="0"/>
                        </a:spcAft>
                        <a:tabLst>
                          <a:tab pos="278130" algn="l"/>
                        </a:tabLst>
                      </a:pPr>
                      <a:r>
                        <a:rPr lang="en-GB" sz="2400" dirty="0" err="1">
                          <a:effectLst/>
                        </a:rPr>
                        <a:t>MoPS</a:t>
                      </a:r>
                      <a:r>
                        <a:rPr lang="en-GB" sz="2400" dirty="0">
                          <a:effectLst/>
                        </a:rPr>
                        <a:t> Wage Bill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78130" algn="l"/>
                        </a:tabLst>
                      </a:pPr>
                      <a:r>
                        <a:rPr lang="en-GB" sz="2400" dirty="0">
                          <a:effectLst/>
                        </a:rPr>
                        <a:t>100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78130" algn="l"/>
                        </a:tabLst>
                      </a:pPr>
                      <a:r>
                        <a:rPr lang="en-GB" sz="2400" dirty="0">
                          <a:effectLst/>
                        </a:rPr>
                        <a:t>100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78130" algn="l"/>
                        </a:tabLst>
                      </a:pPr>
                      <a:r>
                        <a:rPr lang="en-GB" sz="2400">
                          <a:effectLst/>
                        </a:rPr>
                        <a:t>100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2400" dirty="0">
                          <a:effectLst/>
                        </a:rPr>
                        <a:t>Wage Bill Allocation from </a:t>
                      </a:r>
                      <a:r>
                        <a:rPr lang="en-GB" sz="2400" dirty="0" err="1">
                          <a:effectLst/>
                        </a:rPr>
                        <a:t>MoPS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9D9FD-D76C-4508-91CC-8911D74BFB38}" type="slidenum">
              <a:rPr lang="en-US" smtClean="0"/>
              <a:t>10</a:t>
            </a:fld>
            <a:endParaRPr lang="en-US"/>
          </a:p>
        </p:txBody>
      </p:sp>
    </p:spTree>
    <p:extLst>
      <p:ext uri="{BB962C8B-B14F-4D97-AF65-F5344CB8AC3E}">
        <p14:creationId xmlns:p14="http://schemas.microsoft.com/office/powerpoint/2010/main" val="1527588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
            <a:ext cx="8229600" cy="868362"/>
          </a:xfrm>
        </p:spPr>
        <p:txBody>
          <a:bodyPr>
            <a:noAutofit/>
          </a:bodyPr>
          <a:lstStyle/>
          <a:p>
            <a:r>
              <a:rPr lang="en-GB" sz="2800" b="1" dirty="0"/>
              <a:t>Formula for Unconditional Grant Non- Wage Recurrent</a:t>
            </a:r>
            <a:endParaRPr lang="en-US" sz="2800" dirty="0"/>
          </a:p>
        </p:txBody>
      </p:sp>
      <p:sp>
        <p:nvSpPr>
          <p:cNvPr id="5" name="Footer Placeholder 4"/>
          <p:cNvSpPr>
            <a:spLocks noGrp="1"/>
          </p:cNvSpPr>
          <p:nvPr>
            <p:ph type="ftr" sz="quarter" idx="11"/>
          </p:nvPr>
        </p:nvSpPr>
        <p:spPr/>
        <p:txBody>
          <a:bodyPr/>
          <a:lstStyle/>
          <a:p>
            <a:r>
              <a:rPr lang="en-US" smtClean="0"/>
              <a:t>UNCONDITIONAL GRANT GUIDELINE</a:t>
            </a:r>
            <a:endParaRPr lang="en-US"/>
          </a:p>
        </p:txBody>
      </p:sp>
      <p:sp>
        <p:nvSpPr>
          <p:cNvPr id="6" name="Slide Number Placeholder 5"/>
          <p:cNvSpPr>
            <a:spLocks noGrp="1"/>
          </p:cNvSpPr>
          <p:nvPr>
            <p:ph type="sldNum" sz="quarter" idx="12"/>
          </p:nvPr>
        </p:nvSpPr>
        <p:spPr/>
        <p:txBody>
          <a:bodyPr/>
          <a:lstStyle/>
          <a:p>
            <a:fld id="{BFA9D9FD-D76C-4508-91CC-8911D74BFB38}" type="slidenum">
              <a:rPr lang="en-US" smtClean="0"/>
              <a:t>11</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574733066"/>
              </p:ext>
            </p:extLst>
          </p:nvPr>
        </p:nvGraphicFramePr>
        <p:xfrm>
          <a:off x="0" y="933486"/>
          <a:ext cx="8697684" cy="5679265"/>
        </p:xfrm>
        <a:graphic>
          <a:graphicData uri="http://schemas.openxmlformats.org/drawingml/2006/table">
            <a:tbl>
              <a:tblPr firstRow="1" firstCol="1" bandRow="1">
                <a:tableStyleId>{5C22544A-7EE6-4342-B048-85BDC9FD1C3A}</a:tableStyleId>
              </a:tblPr>
              <a:tblGrid>
                <a:gridCol w="2220685"/>
                <a:gridCol w="914400"/>
                <a:gridCol w="838200"/>
                <a:gridCol w="990600"/>
                <a:gridCol w="937385"/>
                <a:gridCol w="2796414"/>
              </a:tblGrid>
              <a:tr h="527385">
                <a:tc>
                  <a:txBody>
                    <a:bodyPr/>
                    <a:lstStyle/>
                    <a:p>
                      <a:pPr marL="0" marR="0">
                        <a:lnSpc>
                          <a:spcPct val="107000"/>
                        </a:lnSpc>
                        <a:spcBef>
                          <a:spcPts val="0"/>
                        </a:spcBef>
                        <a:spcAft>
                          <a:spcPts val="0"/>
                        </a:spcAft>
                      </a:pPr>
                      <a:r>
                        <a:rPr lang="en-GB" sz="1800" dirty="0">
                          <a:effectLst/>
                        </a:rPr>
                        <a:t>Variable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District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Sub-county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Municipal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Town Council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Justification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7707">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800" dirty="0">
                          <a:effectLst/>
                        </a:rPr>
                        <a:t> </a:t>
                      </a:r>
                      <a:r>
                        <a:rPr lang="en-GB" sz="1800" dirty="0" smtClean="0">
                          <a:effectLst/>
                        </a:rPr>
                        <a:t>30</a:t>
                      </a: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28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smtClean="0">
                          <a:effectLst/>
                        </a:rPr>
                        <a:t>30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nSpc>
                          <a:spcPct val="107000"/>
                        </a:lnSpc>
                        <a:spcBef>
                          <a:spcPts val="0"/>
                        </a:spcBef>
                        <a:spcAft>
                          <a:spcPts val="0"/>
                        </a:spcAft>
                      </a:pPr>
                      <a:r>
                        <a:rPr lang="en-GB" sz="1800">
                          <a:effectLst/>
                        </a:rPr>
                        <a:t>To ensure the basic costs of delivering administrative services in a local government can be met, whatever its size.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66741">
                <a:tc>
                  <a:txBody>
                    <a:bodyPr/>
                    <a:lstStyle/>
                    <a:p>
                      <a:pPr marL="0" marR="0">
                        <a:lnSpc>
                          <a:spcPct val="107000"/>
                        </a:lnSpc>
                        <a:spcBef>
                          <a:spcPts val="0"/>
                        </a:spcBef>
                        <a:spcAft>
                          <a:spcPts val="0"/>
                        </a:spcAft>
                      </a:pPr>
                      <a:r>
                        <a:rPr lang="en-GB" sz="1800">
                          <a:effectLst/>
                        </a:rPr>
                        <a:t>Number of sub-counties/Number of town councils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r>
              <a:tr h="797063">
                <a:tc>
                  <a:txBody>
                    <a:bodyPr/>
                    <a:lstStyle/>
                    <a:p>
                      <a:pPr marL="0" marR="0">
                        <a:lnSpc>
                          <a:spcPct val="107000"/>
                        </a:lnSpc>
                        <a:spcBef>
                          <a:spcPts val="0"/>
                        </a:spcBef>
                        <a:spcAft>
                          <a:spcPts val="0"/>
                        </a:spcAft>
                      </a:pPr>
                      <a:r>
                        <a:rPr lang="en-GB" sz="1800">
                          <a:effectLst/>
                        </a:rPr>
                        <a:t>Population (Rural/Urban)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40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60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dirty="0">
                          <a:effectLst/>
                        </a:rPr>
                        <a:t>70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Reflects the scale of beneficiaries for service delivery in local governments.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7063">
                <a:tc>
                  <a:txBody>
                    <a:bodyPr/>
                    <a:lstStyle/>
                    <a:p>
                      <a:pPr marL="0" marR="0">
                        <a:lnSpc>
                          <a:spcPct val="107000"/>
                        </a:lnSpc>
                        <a:spcBef>
                          <a:spcPts val="0"/>
                        </a:spcBef>
                        <a:spcAft>
                          <a:spcPts val="0"/>
                        </a:spcAft>
                        <a:tabLst>
                          <a:tab pos="278130" algn="l"/>
                        </a:tabLst>
                      </a:pPr>
                      <a:r>
                        <a:rPr lang="en-GB" sz="1800">
                          <a:effectLst/>
                        </a:rPr>
                        <a:t>Land Area (Hectares)</a:t>
                      </a:r>
                      <a:endParaRPr lang="en-US" sz="1800">
                        <a:effectLst/>
                      </a:endParaRPr>
                    </a:p>
                    <a:p>
                      <a:pPr marL="0" marR="0">
                        <a:lnSpc>
                          <a:spcPct val="107000"/>
                        </a:lnSpc>
                        <a:spcBef>
                          <a:spcPts val="0"/>
                        </a:spcBef>
                        <a:spcAft>
                          <a:spcPts val="0"/>
                        </a:spcAft>
                      </a:pPr>
                      <a:r>
                        <a:rPr lang="en-GB"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dirty="0">
                          <a:effectLst/>
                        </a:rPr>
                        <a:t> </a:t>
                      </a:r>
                      <a:r>
                        <a:rPr lang="en-GB" sz="1800" dirty="0" smtClean="0">
                          <a:effectLst/>
                        </a:rPr>
                        <a:t>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dirty="0">
                          <a:effectLst/>
                        </a:rPr>
                        <a:t> </a:t>
                      </a:r>
                      <a:r>
                        <a:rPr lang="en-GB" sz="1800" dirty="0" smtClean="0">
                          <a:effectLst/>
                        </a:rPr>
                        <a:t>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dirty="0">
                          <a:effectLst/>
                        </a:rPr>
                        <a:t> </a:t>
                      </a:r>
                      <a:r>
                        <a:rPr lang="en-GB" sz="1800" dirty="0" smtClean="0">
                          <a:effectLst/>
                        </a:rPr>
                        <a:t>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marL="0" marR="0">
                        <a:lnSpc>
                          <a:spcPct val="107000"/>
                        </a:lnSpc>
                        <a:spcBef>
                          <a:spcPts val="0"/>
                        </a:spcBef>
                        <a:spcAft>
                          <a:spcPts val="0"/>
                        </a:spcAft>
                      </a:pPr>
                      <a:r>
                        <a:rPr lang="en-GB" sz="1800">
                          <a:effectLst/>
                        </a:rPr>
                        <a:t>To cater for the varying costs of delivering services in a local government, which are influenced by their geographical size and terrain and distance from Kampala.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66741">
                <a:tc>
                  <a:txBody>
                    <a:bodyPr/>
                    <a:lstStyle/>
                    <a:p>
                      <a:pPr marL="0" marR="0">
                        <a:lnSpc>
                          <a:spcPct val="107000"/>
                        </a:lnSpc>
                        <a:spcBef>
                          <a:spcPts val="0"/>
                        </a:spcBef>
                        <a:spcAft>
                          <a:spcPts val="0"/>
                        </a:spcAft>
                        <a:tabLst>
                          <a:tab pos="278130" algn="l"/>
                        </a:tabLst>
                      </a:pPr>
                      <a:r>
                        <a:rPr lang="en-GB" sz="1800">
                          <a:effectLst/>
                        </a:rPr>
                        <a:t>Population in Hard to reach and to stay areas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dirty="0">
                          <a:effectLst/>
                        </a:rPr>
                        <a:t> </a:t>
                      </a:r>
                      <a:r>
                        <a:rPr lang="en-GB" sz="1800" dirty="0" smtClean="0">
                          <a:effectLst/>
                        </a:rPr>
                        <a:t>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dirty="0">
                          <a:effectLst/>
                        </a:rPr>
                        <a:t> </a:t>
                      </a:r>
                      <a:r>
                        <a:rPr lang="en-GB" sz="1800" dirty="0" smtClean="0">
                          <a:effectLst/>
                        </a:rPr>
                        <a:t>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dirty="0">
                          <a:effectLst/>
                        </a:rPr>
                        <a:t> </a:t>
                      </a:r>
                      <a:r>
                        <a:rPr lang="en-GB" sz="1800" dirty="0" smtClean="0">
                          <a:effectLst/>
                        </a:rPr>
                        <a:t>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r>
              <a:tr h="527385">
                <a:tc>
                  <a:txBody>
                    <a:bodyPr/>
                    <a:lstStyle/>
                    <a:p>
                      <a:pPr marL="0" marR="0">
                        <a:lnSpc>
                          <a:spcPct val="107000"/>
                        </a:lnSpc>
                        <a:spcBef>
                          <a:spcPts val="0"/>
                        </a:spcBef>
                        <a:spcAft>
                          <a:spcPts val="0"/>
                        </a:spcAft>
                        <a:tabLst>
                          <a:tab pos="278130" algn="l"/>
                        </a:tabLst>
                      </a:pPr>
                      <a:r>
                        <a:rPr lang="en-GB" sz="1800">
                          <a:effectLst/>
                        </a:rPr>
                        <a:t>Distance From Kampala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dirty="0">
                          <a:effectLst/>
                        </a:rPr>
                        <a:t> </a:t>
                      </a:r>
                      <a:r>
                        <a:rPr lang="en-GB" sz="1800" dirty="0" smtClean="0">
                          <a:effectLst/>
                        </a:rPr>
                        <a:t>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dirty="0">
                          <a:effectLst/>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dirty="0">
                          <a:effectLst/>
                        </a:rPr>
                        <a:t> </a:t>
                      </a:r>
                      <a:r>
                        <a:rPr lang="en-GB" sz="1800" dirty="0" smtClean="0">
                          <a:effectLst/>
                        </a:rPr>
                        <a:t>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r>
            </a:tbl>
          </a:graphicData>
        </a:graphic>
      </p:graphicFrame>
    </p:spTree>
    <p:extLst>
      <p:ext uri="{BB962C8B-B14F-4D97-AF65-F5344CB8AC3E}">
        <p14:creationId xmlns:p14="http://schemas.microsoft.com/office/powerpoint/2010/main" val="2331286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Public Sector Management Grant</a:t>
            </a:r>
            <a:endParaRPr lang="en-US" sz="3600" b="1" dirty="0"/>
          </a:p>
        </p:txBody>
      </p:sp>
      <p:sp>
        <p:nvSpPr>
          <p:cNvPr id="3" name="Content Placeholder 2"/>
          <p:cNvSpPr>
            <a:spLocks noGrp="1"/>
          </p:cNvSpPr>
          <p:nvPr>
            <p:ph idx="1"/>
          </p:nvPr>
        </p:nvSpPr>
        <p:spPr>
          <a:xfrm>
            <a:off x="381000" y="1624012"/>
            <a:ext cx="8229600" cy="4525963"/>
          </a:xfrm>
        </p:spPr>
        <p:txBody>
          <a:bodyPr>
            <a:normAutofit fontScale="92500" lnSpcReduction="20000"/>
          </a:bodyPr>
          <a:lstStyle/>
          <a:p>
            <a:pPr marL="0" lvl="0" indent="0" algn="just" eaLnBrk="0" fontAlgn="base" hangingPunct="0">
              <a:spcBef>
                <a:spcPct val="0"/>
              </a:spcBef>
              <a:spcAft>
                <a:spcPct val="0"/>
              </a:spcAft>
              <a:buNone/>
            </a:pPr>
            <a:r>
              <a:rPr lang="en-GB" dirty="0">
                <a:latin typeface="Calibri" panose="020F0502020204030204" pitchFamily="34" charset="0"/>
                <a:ea typeface="Calibri" panose="020F0502020204030204" pitchFamily="34" charset="0"/>
                <a:cs typeface="Times New Roman" panose="02020603050405020304" pitchFamily="18" charset="0"/>
              </a:rPr>
              <a:t>Allocations under the</a:t>
            </a:r>
            <a:r>
              <a:rPr lang="en-GB" b="1" dirty="0">
                <a:latin typeface="Calibri" panose="020F0502020204030204" pitchFamily="34" charset="0"/>
                <a:ea typeface="Calibri" panose="020F0502020204030204" pitchFamily="34" charset="0"/>
                <a:cs typeface="Times New Roman" panose="02020603050405020304" pitchFamily="18" charset="0"/>
              </a:rPr>
              <a:t> </a:t>
            </a:r>
            <a:r>
              <a:rPr lang="en-US" b="1" dirty="0"/>
              <a:t>Public Sector Management </a:t>
            </a:r>
            <a:r>
              <a:rPr lang="en-GB" b="1" dirty="0" smtClean="0">
                <a:latin typeface="Calibri" panose="020F0502020204030204" pitchFamily="34" charset="0"/>
                <a:ea typeface="Calibri" panose="020F0502020204030204" pitchFamily="34" charset="0"/>
                <a:cs typeface="Times New Roman" panose="02020603050405020304" pitchFamily="18" charset="0"/>
              </a:rPr>
              <a:t>grant</a:t>
            </a:r>
            <a:r>
              <a:rPr lang="en-GB" dirty="0" smtClean="0">
                <a:latin typeface="Calibri" panose="020F0502020204030204" pitchFamily="34" charset="0"/>
                <a:ea typeface="Calibri" panose="020F0502020204030204" pitchFamily="34" charset="0"/>
                <a:cs typeface="Times New Roman" panose="02020603050405020304" pitchFamily="18" charset="0"/>
              </a:rPr>
              <a:t> </a:t>
            </a:r>
            <a:r>
              <a:rPr lang="en-GB" dirty="0">
                <a:latin typeface="Calibri" panose="020F0502020204030204" pitchFamily="34" charset="0"/>
                <a:ea typeface="Calibri" panose="020F0502020204030204" pitchFamily="34" charset="0"/>
                <a:cs typeface="Times New Roman" panose="02020603050405020304" pitchFamily="18" charset="0"/>
              </a:rPr>
              <a:t>would remain ad hoc, and not formula based.  The support services grant is </a:t>
            </a:r>
            <a:r>
              <a:rPr lang="en-GB" dirty="0" smtClean="0">
                <a:latin typeface="Calibri" panose="020F0502020204030204" pitchFamily="34" charset="0"/>
                <a:ea typeface="Calibri" panose="020F0502020204030204" pitchFamily="34" charset="0"/>
                <a:cs typeface="Times New Roman" panose="02020603050405020304" pitchFamily="18" charset="0"/>
              </a:rPr>
              <a:t>currently </a:t>
            </a:r>
            <a:r>
              <a:rPr lang="en-GB" dirty="0">
                <a:latin typeface="Calibri" panose="020F0502020204030204" pitchFamily="34" charset="0"/>
                <a:ea typeface="Calibri" panose="020F0502020204030204" pitchFamily="34" charset="0"/>
                <a:cs typeface="Times New Roman" panose="02020603050405020304" pitchFamily="18" charset="0"/>
              </a:rPr>
              <a:t>comprised of:</a:t>
            </a:r>
            <a:endParaRPr lang="en-US" sz="1800" dirty="0"/>
          </a:p>
          <a:p>
            <a:pPr algn="just" eaLnBrk="0" fontAlgn="base" hangingPunct="0">
              <a:spcBef>
                <a:spcPct val="0"/>
              </a:spcBef>
              <a:spcAft>
                <a:spcPct val="0"/>
              </a:spcAft>
            </a:pPr>
            <a:r>
              <a:rPr lang="en-GB" dirty="0" smtClean="0">
                <a:latin typeface="Calibri" panose="020F0502020204030204" pitchFamily="34" charset="0"/>
                <a:ea typeface="Calibri" panose="020F0502020204030204" pitchFamily="34" charset="0"/>
                <a:cs typeface="Times New Roman" panose="02020603050405020304" pitchFamily="18" charset="0"/>
              </a:rPr>
              <a:t>Pension and gratuity</a:t>
            </a:r>
          </a:p>
          <a:p>
            <a:pPr algn="just" eaLnBrk="0" fontAlgn="base" hangingPunct="0">
              <a:spcBef>
                <a:spcPct val="0"/>
              </a:spcBef>
              <a:spcAft>
                <a:spcPct val="0"/>
              </a:spcAft>
            </a:pPr>
            <a:r>
              <a:rPr lang="en-GB" dirty="0" smtClean="0">
                <a:latin typeface="Calibri" panose="020F0502020204030204" pitchFamily="34" charset="0"/>
                <a:ea typeface="Calibri" panose="020F0502020204030204" pitchFamily="34" charset="0"/>
                <a:cs typeface="Times New Roman" panose="02020603050405020304" pitchFamily="18" charset="0"/>
              </a:rPr>
              <a:t>Urban Ad-hoc </a:t>
            </a:r>
            <a:r>
              <a:rPr lang="en-GB" dirty="0" err="1" smtClean="0">
                <a:latin typeface="Calibri" panose="020F0502020204030204" pitchFamily="34" charset="0"/>
                <a:ea typeface="Calibri" panose="020F0502020204030204" pitchFamily="34" charset="0"/>
                <a:cs typeface="Times New Roman" panose="02020603050405020304" pitchFamily="18" charset="0"/>
              </a:rPr>
              <a:t>eg</a:t>
            </a:r>
            <a:r>
              <a:rPr lang="en-GB" dirty="0" smtClean="0">
                <a:latin typeface="Calibri" panose="020F0502020204030204" pitchFamily="34" charset="0"/>
                <a:ea typeface="Calibri" panose="020F0502020204030204" pitchFamily="34" charset="0"/>
                <a:cs typeface="Times New Roman" panose="02020603050405020304" pitchFamily="18" charset="0"/>
              </a:rPr>
              <a:t> for start-up and related other</a:t>
            </a:r>
          </a:p>
          <a:p>
            <a:pPr algn="just" eaLnBrk="0" fontAlgn="base" hangingPunct="0">
              <a:spcBef>
                <a:spcPct val="0"/>
              </a:spcBef>
              <a:spcAft>
                <a:spcPct val="0"/>
              </a:spcAft>
            </a:pPr>
            <a:r>
              <a:rPr lang="en-GB" dirty="0" smtClean="0">
                <a:latin typeface="Calibri" panose="020F0502020204030204" pitchFamily="34" charset="0"/>
                <a:ea typeface="Calibri" panose="020F0502020204030204" pitchFamily="34" charset="0"/>
                <a:cs typeface="Times New Roman" panose="02020603050405020304" pitchFamily="18" charset="0"/>
              </a:rPr>
              <a:t>Rural Ad-hoc </a:t>
            </a:r>
            <a:r>
              <a:rPr lang="en-GB" dirty="0" err="1" smtClean="0">
                <a:latin typeface="Calibri" panose="020F0502020204030204" pitchFamily="34" charset="0"/>
                <a:ea typeface="Calibri" panose="020F0502020204030204" pitchFamily="34" charset="0"/>
                <a:cs typeface="Times New Roman" panose="02020603050405020304" pitchFamily="18" charset="0"/>
              </a:rPr>
              <a:t>eg</a:t>
            </a:r>
            <a:r>
              <a:rPr lang="en-GB" dirty="0" smtClean="0">
                <a:latin typeface="Calibri" panose="020F0502020204030204" pitchFamily="34" charset="0"/>
                <a:ea typeface="Calibri" panose="020F0502020204030204" pitchFamily="34" charset="0"/>
                <a:cs typeface="Times New Roman" panose="02020603050405020304" pitchFamily="18" charset="0"/>
              </a:rPr>
              <a:t> </a:t>
            </a:r>
            <a:r>
              <a:rPr lang="en-GB" dirty="0">
                <a:latin typeface="Calibri" panose="020F0502020204030204" pitchFamily="34" charset="0"/>
                <a:ea typeface="Calibri" panose="020F0502020204030204" pitchFamily="34" charset="0"/>
                <a:cs typeface="Times New Roman" panose="02020603050405020304" pitchFamily="18" charset="0"/>
              </a:rPr>
              <a:t>for </a:t>
            </a:r>
            <a:r>
              <a:rPr lang="en-GB" dirty="0" smtClean="0">
                <a:latin typeface="Calibri" panose="020F0502020204030204" pitchFamily="34" charset="0"/>
                <a:ea typeface="Calibri" panose="020F0502020204030204" pitchFamily="34" charset="0"/>
                <a:cs typeface="Times New Roman" panose="02020603050405020304" pitchFamily="18" charset="0"/>
              </a:rPr>
              <a:t>start-up and </a:t>
            </a:r>
            <a:r>
              <a:rPr lang="en-GB" dirty="0">
                <a:latin typeface="Calibri" panose="020F0502020204030204" pitchFamily="34" charset="0"/>
                <a:ea typeface="Calibri" panose="020F0502020204030204" pitchFamily="34" charset="0"/>
                <a:cs typeface="Times New Roman" panose="02020603050405020304" pitchFamily="18" charset="0"/>
              </a:rPr>
              <a:t>related </a:t>
            </a:r>
            <a:r>
              <a:rPr lang="en-GB" dirty="0" smtClean="0">
                <a:latin typeface="Calibri" panose="020F0502020204030204" pitchFamily="34" charset="0"/>
                <a:ea typeface="Calibri" panose="020F0502020204030204" pitchFamily="34" charset="0"/>
                <a:cs typeface="Times New Roman" panose="02020603050405020304" pitchFamily="18" charset="0"/>
              </a:rPr>
              <a:t>other</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just" eaLnBrk="0" fontAlgn="base" hangingPunct="0">
              <a:spcBef>
                <a:spcPct val="0"/>
              </a:spcBef>
              <a:spcAft>
                <a:spcPct val="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algn="just" eaLnBrk="0" fontAlgn="base" hangingPunct="0">
              <a:spcBef>
                <a:spcPct val="0"/>
              </a:spcBef>
              <a:spcAft>
                <a:spcPct val="0"/>
              </a:spcAft>
            </a:pP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algn="just" eaLnBrk="0" fontAlgn="base" hangingPunct="0">
              <a:spcBef>
                <a:spcPct val="0"/>
              </a:spcBef>
              <a:spcAft>
                <a:spcPct val="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0" indent="0" algn="just" eaLnBrk="0" fontAlgn="base" hangingPunct="0">
              <a:spcBef>
                <a:spcPct val="0"/>
              </a:spcBef>
              <a:spcAft>
                <a:spcPct val="0"/>
              </a:spcAft>
              <a:buNone/>
            </a:pPr>
            <a:r>
              <a:rPr lang="en-GB" dirty="0" smtClean="0">
                <a:latin typeface="Calibri" panose="020F0502020204030204" pitchFamily="34" charset="0"/>
                <a:ea typeface="Calibri" panose="020F0502020204030204" pitchFamily="34" charset="0"/>
                <a:cs typeface="Times New Roman" panose="02020603050405020304" pitchFamily="18" charset="0"/>
              </a:rPr>
              <a:t> </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9D9FD-D76C-4508-91CC-8911D74BFB38}" type="slidenum">
              <a:rPr lang="en-US" smtClean="0"/>
              <a:t>12</a:t>
            </a:fld>
            <a:endParaRPr lang="en-US"/>
          </a:p>
        </p:txBody>
      </p:sp>
    </p:spTree>
    <p:extLst>
      <p:ext uri="{BB962C8B-B14F-4D97-AF65-F5344CB8AC3E}">
        <p14:creationId xmlns:p14="http://schemas.microsoft.com/office/powerpoint/2010/main" val="2254871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857" y="-76200"/>
            <a:ext cx="8229600" cy="990600"/>
          </a:xfrm>
        </p:spPr>
        <p:txBody>
          <a:bodyPr>
            <a:normAutofit/>
          </a:bodyPr>
          <a:lstStyle/>
          <a:p>
            <a:r>
              <a:rPr lang="en-GB" sz="4300" dirty="0" smtClean="0"/>
              <a:t>Overview of Budget Requirements</a:t>
            </a:r>
            <a:endParaRPr lang="en-GB" sz="43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176166"/>
              </p:ext>
            </p:extLst>
          </p:nvPr>
        </p:nvGraphicFramePr>
        <p:xfrm>
          <a:off x="489857" y="930911"/>
          <a:ext cx="7886701" cy="5453641"/>
        </p:xfrm>
        <a:graphic>
          <a:graphicData uri="http://schemas.openxmlformats.org/drawingml/2006/table">
            <a:tbl>
              <a:tblPr firstRow="1" bandRow="1">
                <a:tableStyleId>{5C22544A-7EE6-4342-B048-85BDC9FD1C3A}</a:tableStyleId>
              </a:tblPr>
              <a:tblGrid>
                <a:gridCol w="1719943">
                  <a:extLst>
                    <a:ext uri="{9D8B030D-6E8A-4147-A177-3AD203B41FA5}">
                      <a16:colId xmlns:a16="http://schemas.microsoft.com/office/drawing/2014/main" xmlns="" val="2487709331"/>
                    </a:ext>
                  </a:extLst>
                </a:gridCol>
                <a:gridCol w="6166758">
                  <a:extLst>
                    <a:ext uri="{9D8B030D-6E8A-4147-A177-3AD203B41FA5}">
                      <a16:colId xmlns:a16="http://schemas.microsoft.com/office/drawing/2014/main" xmlns="" val="3286678036"/>
                    </a:ext>
                  </a:extLst>
                </a:gridCol>
              </a:tblGrid>
              <a:tr h="463713">
                <a:tc>
                  <a:txBody>
                    <a:bodyPr/>
                    <a:lstStyle/>
                    <a:p>
                      <a:r>
                        <a:rPr lang="en-GB" sz="2400" dirty="0" smtClean="0"/>
                        <a:t>Area</a:t>
                      </a:r>
                      <a:endParaRPr lang="en-GB" sz="2400" dirty="0"/>
                    </a:p>
                  </a:txBody>
                  <a:tcPr marL="68580" marR="68580"/>
                </a:tc>
                <a:tc>
                  <a:txBody>
                    <a:bodyPr/>
                    <a:lstStyle/>
                    <a:p>
                      <a:r>
                        <a:rPr lang="en-GB" sz="2400" dirty="0" smtClean="0"/>
                        <a:t>Requirement</a:t>
                      </a:r>
                      <a:endParaRPr lang="en-GB" sz="2400" dirty="0"/>
                    </a:p>
                  </a:txBody>
                  <a:tcPr marL="68580" marR="68580"/>
                </a:tc>
                <a:extLst>
                  <a:ext uri="{0D108BD9-81ED-4DB2-BD59-A6C34878D82A}">
                    <a16:rowId xmlns:a16="http://schemas.microsoft.com/office/drawing/2014/main" xmlns="" val="2884673342"/>
                  </a:ext>
                </a:extLst>
              </a:tr>
              <a:tr h="1043776">
                <a:tc>
                  <a:txBody>
                    <a:bodyPr/>
                    <a:lstStyle/>
                    <a:p>
                      <a:pPr>
                        <a:lnSpc>
                          <a:spcPct val="107000"/>
                        </a:lnSpc>
                        <a:spcAft>
                          <a:spcPts val="0"/>
                        </a:spcAft>
                        <a:tabLst>
                          <a:tab pos="278130" algn="l"/>
                        </a:tabLst>
                      </a:pPr>
                      <a:r>
                        <a:rPr lang="en-GB" sz="2000" dirty="0">
                          <a:effectLst/>
                          <a:latin typeface="Calibri" panose="020F0502020204030204" pitchFamily="34" charset="0"/>
                          <a:ea typeface="Calibri" panose="020F0502020204030204" pitchFamily="34" charset="0"/>
                          <a:cs typeface="Times New Roman" panose="02020603050405020304" pitchFamily="18" charset="0"/>
                        </a:rPr>
                        <a:t>Narrative and performance contract</a:t>
                      </a:r>
                    </a:p>
                  </a:txBody>
                  <a:tcPr marL="51435" marR="51435" marT="0" marB="0"/>
                </a:tc>
                <a:tc>
                  <a:txBody>
                    <a:bodyPr/>
                    <a:lstStyle/>
                    <a:p>
                      <a:pPr marL="342900" lvl="0" indent="-342900">
                        <a:lnSpc>
                          <a:spcPct val="107000"/>
                        </a:lnSpc>
                        <a:spcAft>
                          <a:spcPts val="0"/>
                        </a:spcAft>
                        <a:buFont typeface="Symbol" panose="05050102010706020507" pitchFamily="18" charset="2"/>
                        <a:buChar char=""/>
                        <a:tabLst>
                          <a:tab pos="278130" algn="l"/>
                        </a:tabLst>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budget narrative summarises information on revenue, expenditure and key outputs in the performance contract</a:t>
                      </a:r>
                      <a:r>
                        <a:rPr lang="en-GB" sz="2000" dirty="0" smtClean="0">
                          <a:effectLst/>
                          <a:latin typeface="Calibri" panose="020F0502020204030204" pitchFamily="34" charset="0"/>
                          <a:ea typeface="Calibri" panose="020F0502020204030204" pitchFamily="34" charset="0"/>
                          <a:cs typeface="Times New Roman" panose="02020603050405020304" pitchFamily="18" charset="0"/>
                        </a:rPr>
                        <a:t>.</a:t>
                      </a:r>
                    </a:p>
                  </a:txBody>
                  <a:tcPr marL="51435" marR="51435" marT="0" marB="0"/>
                </a:tc>
                <a:extLst>
                  <a:ext uri="{0D108BD9-81ED-4DB2-BD59-A6C34878D82A}">
                    <a16:rowId xmlns:a16="http://schemas.microsoft.com/office/drawing/2014/main" xmlns="" val="1177192533"/>
                  </a:ext>
                </a:extLst>
              </a:tr>
              <a:tr h="1323127">
                <a:tc>
                  <a:txBody>
                    <a:bodyPr/>
                    <a:lstStyle/>
                    <a:p>
                      <a:pPr>
                        <a:lnSpc>
                          <a:spcPct val="107000"/>
                        </a:lnSpc>
                        <a:spcAft>
                          <a:spcPts val="0"/>
                        </a:spcAft>
                        <a:tabLst>
                          <a:tab pos="278130" algn="l"/>
                        </a:tabLst>
                      </a:pPr>
                      <a:r>
                        <a:rPr lang="en-GB" sz="2000">
                          <a:effectLst/>
                          <a:latin typeface="Calibri" panose="020F0502020204030204" pitchFamily="34" charset="0"/>
                          <a:ea typeface="Calibri" panose="020F0502020204030204" pitchFamily="34" charset="0"/>
                          <a:cs typeface="Times New Roman" panose="02020603050405020304" pitchFamily="18" charset="0"/>
                        </a:rPr>
                        <a:t>Overview of Revenues and Expenditure</a:t>
                      </a:r>
                    </a:p>
                  </a:txBody>
                  <a:tcPr marL="51435" marR="51435" marT="0" marB="0"/>
                </a:tc>
                <a:tc>
                  <a:txBody>
                    <a:bodyPr/>
                    <a:lstStyle/>
                    <a:p>
                      <a:pPr marL="342900" lvl="0" indent="-342900">
                        <a:lnSpc>
                          <a:spcPct val="107000"/>
                        </a:lnSpc>
                        <a:spcAft>
                          <a:spcPts val="0"/>
                        </a:spcAft>
                        <a:buFont typeface="Symbol" panose="05050102010706020507" pitchFamily="18" charset="2"/>
                        <a:buChar char=""/>
                        <a:tabLst>
                          <a:tab pos="278130" algn="l"/>
                        </a:tabLst>
                      </a:pPr>
                      <a:r>
                        <a:rPr lang="en-GB" sz="2000" dirty="0">
                          <a:effectLst/>
                          <a:latin typeface="Calibri" panose="020F0502020204030204" pitchFamily="34" charset="0"/>
                          <a:ea typeface="Calibri" panose="020F0502020204030204" pitchFamily="34" charset="0"/>
                          <a:cs typeface="Times New Roman" panose="02020603050405020304" pitchFamily="18" charset="0"/>
                        </a:rPr>
                        <a:t>Total </a:t>
                      </a:r>
                      <a:r>
                        <a:rPr lang="en-GB" sz="2000" dirty="0" err="1">
                          <a:effectLst/>
                          <a:latin typeface="Calibri" panose="020F0502020204030204" pitchFamily="34" charset="0"/>
                          <a:ea typeface="Calibri" panose="020F0502020204030204" pitchFamily="34" charset="0"/>
                          <a:cs typeface="Times New Roman" panose="02020603050405020304" pitchFamily="18" charset="0"/>
                        </a:rPr>
                        <a:t>Workplan</a:t>
                      </a:r>
                      <a:r>
                        <a:rPr lang="en-GB" sz="2000" dirty="0">
                          <a:effectLst/>
                          <a:latin typeface="Calibri" panose="020F0502020204030204" pitchFamily="34" charset="0"/>
                          <a:ea typeface="Calibri" panose="020F0502020204030204" pitchFamily="34" charset="0"/>
                          <a:cs typeface="Times New Roman" panose="02020603050405020304" pitchFamily="18" charset="0"/>
                        </a:rPr>
                        <a:t> revenues and expenditures balance and are divided correctly between wage, non-wage recurrent, </a:t>
                      </a:r>
                      <a:r>
                        <a:rPr lang="en-GB" sz="2000" dirty="0" err="1">
                          <a:effectLst/>
                          <a:latin typeface="Calibri" panose="020F0502020204030204" pitchFamily="34" charset="0"/>
                          <a:ea typeface="Calibri" panose="020F0502020204030204" pitchFamily="34" charset="0"/>
                          <a:cs typeface="Times New Roman" panose="02020603050405020304" pitchFamily="18" charset="0"/>
                        </a:rPr>
                        <a:t>GoU</a:t>
                      </a:r>
                      <a:r>
                        <a:rPr lang="en-GB" sz="2000" dirty="0">
                          <a:effectLst/>
                          <a:latin typeface="Calibri" panose="020F0502020204030204" pitchFamily="34" charset="0"/>
                          <a:ea typeface="Calibri" panose="020F0502020204030204" pitchFamily="34" charset="0"/>
                          <a:cs typeface="Times New Roman" panose="02020603050405020304" pitchFamily="18" charset="0"/>
                        </a:rPr>
                        <a:t> and donor development</a:t>
                      </a:r>
                      <a:r>
                        <a:rPr lang="en-GB" sz="2000" dirty="0" smtClean="0">
                          <a:effectLst/>
                          <a:latin typeface="Calibri" panose="020F0502020204030204" pitchFamily="34" charset="0"/>
                          <a:ea typeface="Calibri" panose="020F0502020204030204" pitchFamily="34" charset="0"/>
                          <a:cs typeface="Times New Roman" panose="02020603050405020304" pitchFamily="18" charset="0"/>
                        </a:rPr>
                        <a:t>. The revenues should also be divided correctly between higher and lower local governments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2"/>
                  </a:ext>
                </a:extLst>
              </a:tr>
              <a:tr h="1323127">
                <a:tc rowSpan="2">
                  <a:txBody>
                    <a:bodyPr/>
                    <a:lstStyle/>
                    <a:p>
                      <a:pPr>
                        <a:lnSpc>
                          <a:spcPct val="107000"/>
                        </a:lnSpc>
                        <a:spcAft>
                          <a:spcPts val="0"/>
                        </a:spcAft>
                        <a:tabLst>
                          <a:tab pos="278130" algn="l"/>
                        </a:tabLst>
                      </a:pPr>
                      <a:r>
                        <a:rPr lang="en-GB" sz="2000" dirty="0">
                          <a:effectLst/>
                          <a:latin typeface="Calibri" panose="020F0502020204030204" pitchFamily="34" charset="0"/>
                          <a:ea typeface="Calibri" panose="020F0502020204030204" pitchFamily="34" charset="0"/>
                          <a:cs typeface="Times New Roman" panose="02020603050405020304" pitchFamily="18" charset="0"/>
                        </a:rPr>
                        <a:t>Salaries and related costs</a:t>
                      </a:r>
                    </a:p>
                    <a:p>
                      <a:pPr>
                        <a:lnSpc>
                          <a:spcPct val="107000"/>
                        </a:lnSpc>
                        <a:spcAft>
                          <a:spcPts val="0"/>
                        </a:spcAft>
                        <a:tabLst>
                          <a:tab pos="278130" algn="l"/>
                        </a:tabLst>
                      </a:pP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51435" marR="51435" marT="0" marB="0"/>
                </a:tc>
                <a:tc>
                  <a:txBody>
                    <a:bodyPr/>
                    <a:lstStyle/>
                    <a:p>
                      <a:pPr marL="342900" lvl="0" indent="-342900">
                        <a:lnSpc>
                          <a:spcPct val="107000"/>
                        </a:lnSpc>
                        <a:spcAft>
                          <a:spcPts val="0"/>
                        </a:spcAft>
                        <a:buFont typeface="Symbol" panose="05050102010706020507" pitchFamily="18" charset="2"/>
                        <a:buChar char=""/>
                        <a:tabLst>
                          <a:tab pos="278130" algn="l"/>
                        </a:tabLst>
                      </a:pPr>
                      <a:r>
                        <a:rPr lang="en-GB" sz="2000" dirty="0">
                          <a:effectLst/>
                          <a:latin typeface="Calibri" panose="020F0502020204030204" pitchFamily="34" charset="0"/>
                          <a:ea typeface="Calibri" panose="020F0502020204030204" pitchFamily="34" charset="0"/>
                          <a:cs typeface="Times New Roman" panose="02020603050405020304" pitchFamily="18" charset="0"/>
                        </a:rPr>
                        <a:t>Salaries of permanent staff must not exceed the overall staff and budget </a:t>
                      </a:r>
                      <a:r>
                        <a:rPr lang="en-GB" sz="2000" dirty="0" smtClean="0">
                          <a:effectLst/>
                          <a:latin typeface="Calibri" panose="020F0502020204030204" pitchFamily="34" charset="0"/>
                          <a:ea typeface="Calibri" panose="020F0502020204030204" pitchFamily="34" charset="0"/>
                          <a:cs typeface="Times New Roman" panose="02020603050405020304" pitchFamily="18" charset="0"/>
                        </a:rPr>
                        <a:t>ceilings.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278130" algn="l"/>
                        </a:tabLst>
                      </a:pPr>
                      <a:r>
                        <a:rPr lang="en-GB" sz="2000" dirty="0">
                          <a:effectLst/>
                          <a:latin typeface="Calibri" panose="020F0502020204030204" pitchFamily="34" charset="0"/>
                          <a:ea typeface="Calibri" panose="020F0502020204030204" pitchFamily="34" charset="0"/>
                          <a:cs typeface="Times New Roman" panose="02020603050405020304" pitchFamily="18" charset="0"/>
                        </a:rPr>
                        <a:t>Salaries must be funded from the unconditional wage grant</a:t>
                      </a:r>
                      <a:r>
                        <a:rPr lang="en-GB" sz="20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3"/>
                  </a:ext>
                </a:extLst>
              </a:tr>
              <a:tr h="992345">
                <a:tc vMerge="1">
                  <a:txBody>
                    <a:bodyPr/>
                    <a:lstStyle/>
                    <a:p>
                      <a:endParaRPr lang="en-GB"/>
                    </a:p>
                  </a:txBody>
                  <a:tcPr/>
                </a:tc>
                <a:tc>
                  <a:txBody>
                    <a:bodyPr/>
                    <a:lstStyle/>
                    <a:p>
                      <a:pPr marL="342900" lvl="0" indent="-342900">
                        <a:lnSpc>
                          <a:spcPct val="107000"/>
                        </a:lnSpc>
                        <a:spcAft>
                          <a:spcPts val="0"/>
                        </a:spcAft>
                        <a:buFont typeface="Symbol" panose="05050102010706020507" pitchFamily="18" charset="2"/>
                        <a:buChar char=""/>
                        <a:tabLst>
                          <a:tab pos="278130" algn="l"/>
                        </a:tabLst>
                      </a:pPr>
                      <a:r>
                        <a:rPr lang="en-GB" sz="2000" dirty="0" smtClean="0">
                          <a:effectLst/>
                          <a:latin typeface="Calibri" panose="020F0502020204030204" pitchFamily="34" charset="0"/>
                          <a:ea typeface="Calibri" panose="020F0502020204030204" pitchFamily="34" charset="0"/>
                          <a:cs typeface="Times New Roman" panose="02020603050405020304" pitchFamily="18" charset="0"/>
                        </a:rPr>
                        <a:t>Salary allocations to administrative departments must be according to the filled posts within the approved structure, recruitment plan and salary scales.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4"/>
                  </a:ext>
                </a:extLst>
              </a:tr>
            </a:tbl>
          </a:graphicData>
        </a:graphic>
      </p:graphicFrame>
      <p:sp>
        <p:nvSpPr>
          <p:cNvPr id="3" name="Slide Number Placeholder 2"/>
          <p:cNvSpPr>
            <a:spLocks noGrp="1"/>
          </p:cNvSpPr>
          <p:nvPr>
            <p:ph type="sldNum" sz="quarter" idx="12"/>
          </p:nvPr>
        </p:nvSpPr>
        <p:spPr/>
        <p:txBody>
          <a:bodyPr/>
          <a:lstStyle/>
          <a:p>
            <a:fld id="{68E64D9C-0F87-499E-9CC5-B1133E157744}" type="slidenum">
              <a:rPr lang="en-GB" smtClean="0"/>
              <a:t>13</a:t>
            </a:fld>
            <a:endParaRPr lang="en-GB"/>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86061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22764051"/>
              </p:ext>
            </p:extLst>
          </p:nvPr>
        </p:nvGraphicFramePr>
        <p:xfrm>
          <a:off x="457200" y="1597688"/>
          <a:ext cx="8229600" cy="3475243"/>
        </p:xfrm>
        <a:graphic>
          <a:graphicData uri="http://schemas.openxmlformats.org/drawingml/2006/table">
            <a:tbl>
              <a:tblPr firstRow="1" bandRow="1">
                <a:tableStyleId>{5C22544A-7EE6-4342-B048-85BDC9FD1C3A}</a:tableStyleId>
              </a:tblPr>
              <a:tblGrid>
                <a:gridCol w="2667000"/>
                <a:gridCol w="5562600"/>
              </a:tblGrid>
              <a:tr h="457723">
                <a:tc>
                  <a:txBody>
                    <a:bodyPr/>
                    <a:lstStyle/>
                    <a:p>
                      <a:r>
                        <a:rPr lang="en-GB" sz="2400" dirty="0" smtClean="0"/>
                        <a:t>Area</a:t>
                      </a:r>
                      <a:endParaRPr lang="en-GB" sz="2400" dirty="0"/>
                    </a:p>
                  </a:txBody>
                  <a:tcPr marL="68580" marR="68580"/>
                </a:tc>
                <a:tc>
                  <a:txBody>
                    <a:bodyPr/>
                    <a:lstStyle/>
                    <a:p>
                      <a:r>
                        <a:rPr lang="en-GB" sz="2400" dirty="0" smtClean="0"/>
                        <a:t>Requirement</a:t>
                      </a:r>
                      <a:endParaRPr lang="en-GB" sz="2400" dirty="0"/>
                    </a:p>
                  </a:txBody>
                  <a:tcPr marL="68580" marR="68580"/>
                </a:tc>
              </a:tr>
              <a:tr h="17393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kern="1200" dirty="0" smtClean="0">
                          <a:solidFill>
                            <a:schemeClr val="dk1"/>
                          </a:solidFill>
                          <a:effectLst/>
                          <a:latin typeface="+mn-lt"/>
                          <a:ea typeface="+mn-ea"/>
                          <a:cs typeface="+mn-cs"/>
                        </a:rPr>
                        <a:t>Salaries and related costs</a:t>
                      </a:r>
                      <a:endParaRPr lang="en-US" sz="2400" kern="1200" dirty="0" smtClean="0">
                        <a:solidFill>
                          <a:schemeClr val="dk1"/>
                        </a:solidFill>
                        <a:effectLst/>
                        <a:latin typeface="+mn-lt"/>
                        <a:ea typeface="+mn-ea"/>
                        <a:cs typeface="+mn-cs"/>
                      </a:endParaRPr>
                    </a:p>
                    <a:p>
                      <a:endParaRPr lang="en-US" sz="2400" dirty="0"/>
                    </a:p>
                  </a:txBody>
                  <a:tcPr/>
                </a:tc>
                <a:tc>
                  <a:txBody>
                    <a:bodyPr/>
                    <a:lstStyle/>
                    <a:p>
                      <a:pPr marL="285750" indent="-285750">
                        <a:buFont typeface="Wingdings" panose="05000000000000000000" pitchFamily="2" charset="2"/>
                        <a:buChar char="§"/>
                      </a:pPr>
                      <a:r>
                        <a:rPr lang="en-GB" sz="2400" kern="1200" dirty="0" smtClean="0">
                          <a:solidFill>
                            <a:schemeClr val="dk1"/>
                          </a:solidFill>
                          <a:effectLst/>
                          <a:latin typeface="+mn-lt"/>
                          <a:ea typeface="+mn-ea"/>
                          <a:cs typeface="+mn-cs"/>
                        </a:rPr>
                        <a:t>The hard-to-reach allowance equivalent to 30% of a member of staff’s salary must be provided for staff in the hard-to-reach areas </a:t>
                      </a:r>
                      <a:r>
                        <a:rPr lang="en-GB" sz="2400" b="1" kern="1200" dirty="0" smtClean="0">
                          <a:solidFill>
                            <a:schemeClr val="dk1"/>
                          </a:solidFill>
                          <a:effectLst/>
                          <a:latin typeface="+mn-lt"/>
                          <a:ea typeface="+mn-ea"/>
                          <a:cs typeface="+mn-cs"/>
                        </a:rPr>
                        <a:t>outside town councils and HLG headquarters, </a:t>
                      </a:r>
                      <a:r>
                        <a:rPr lang="en-GB" sz="2400" kern="1200" dirty="0" smtClean="0">
                          <a:solidFill>
                            <a:schemeClr val="dk1"/>
                          </a:solidFill>
                          <a:effectLst/>
                          <a:latin typeface="+mn-lt"/>
                          <a:ea typeface="+mn-ea"/>
                          <a:cs typeface="+mn-cs"/>
                        </a:rPr>
                        <a:t>in line with the Hard-to-Reach Framework and schedule designated by the Ministry of Public Service.</a:t>
                      </a:r>
                      <a:endParaRPr lang="en-US" sz="2400" dirty="0"/>
                    </a:p>
                  </a:txBody>
                  <a:tcPr/>
                </a:tc>
              </a:tr>
            </a:tbl>
          </a:graphicData>
        </a:graphic>
      </p:graphicFrame>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A9D9FD-D76C-4508-91CC-8911D74BFB38}" type="slidenum">
              <a:rPr lang="en-US" smtClean="0"/>
              <a:t>14</a:t>
            </a:fld>
            <a:endParaRPr lang="en-US"/>
          </a:p>
        </p:txBody>
      </p:sp>
    </p:spTree>
    <p:extLst>
      <p:ext uri="{BB962C8B-B14F-4D97-AF65-F5344CB8AC3E}">
        <p14:creationId xmlns:p14="http://schemas.microsoft.com/office/powerpoint/2010/main" val="3589030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71"/>
            <a:ext cx="8229600" cy="914400"/>
          </a:xfrm>
        </p:spPr>
        <p:txBody>
          <a:bodyPr/>
          <a:lstStyle/>
          <a:p>
            <a:r>
              <a:rPr lang="en-GB" dirty="0" smtClean="0"/>
              <a:t>Overview of Budget Requirements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6429847"/>
              </p:ext>
            </p:extLst>
          </p:nvPr>
        </p:nvGraphicFramePr>
        <p:xfrm>
          <a:off x="457200" y="949869"/>
          <a:ext cx="7886701" cy="4783731"/>
        </p:xfrm>
        <a:graphic>
          <a:graphicData uri="http://schemas.openxmlformats.org/drawingml/2006/table">
            <a:tbl>
              <a:tblPr firstRow="1" bandRow="1">
                <a:tableStyleId>{5C22544A-7EE6-4342-B048-85BDC9FD1C3A}</a:tableStyleId>
              </a:tblPr>
              <a:tblGrid>
                <a:gridCol w="1486502">
                  <a:extLst>
                    <a:ext uri="{9D8B030D-6E8A-4147-A177-3AD203B41FA5}">
                      <a16:colId xmlns:a16="http://schemas.microsoft.com/office/drawing/2014/main" xmlns="" val="2487709331"/>
                    </a:ext>
                  </a:extLst>
                </a:gridCol>
                <a:gridCol w="6400199">
                  <a:extLst>
                    <a:ext uri="{9D8B030D-6E8A-4147-A177-3AD203B41FA5}">
                      <a16:colId xmlns:a16="http://schemas.microsoft.com/office/drawing/2014/main" xmlns="" val="3286678036"/>
                    </a:ext>
                  </a:extLst>
                </a:gridCol>
              </a:tblGrid>
              <a:tr h="289415">
                <a:tc>
                  <a:txBody>
                    <a:bodyPr/>
                    <a:lstStyle/>
                    <a:p>
                      <a:r>
                        <a:rPr lang="en-GB" sz="2400" dirty="0" smtClean="0"/>
                        <a:t>Area</a:t>
                      </a:r>
                      <a:endParaRPr lang="en-GB" sz="2400" dirty="0"/>
                    </a:p>
                  </a:txBody>
                  <a:tcPr marL="68580" marR="68580"/>
                </a:tc>
                <a:tc>
                  <a:txBody>
                    <a:bodyPr/>
                    <a:lstStyle/>
                    <a:p>
                      <a:r>
                        <a:rPr lang="en-GB" sz="2400" dirty="0" smtClean="0"/>
                        <a:t>Requirement</a:t>
                      </a:r>
                      <a:endParaRPr lang="en-GB" sz="2400" dirty="0"/>
                    </a:p>
                  </a:txBody>
                  <a:tcPr marL="68580" marR="68580"/>
                </a:tc>
                <a:extLst>
                  <a:ext uri="{0D108BD9-81ED-4DB2-BD59-A6C34878D82A}">
                    <a16:rowId xmlns:a16="http://schemas.microsoft.com/office/drawing/2014/main" xmlns="" val="2884673342"/>
                  </a:ext>
                </a:extLst>
              </a:tr>
              <a:tr h="938991">
                <a:tc rowSpan="2">
                  <a:txBody>
                    <a:bodyPr/>
                    <a:lstStyle/>
                    <a:p>
                      <a:pPr>
                        <a:lnSpc>
                          <a:spcPct val="107000"/>
                        </a:lnSpc>
                        <a:spcAft>
                          <a:spcPts val="0"/>
                        </a:spcAft>
                        <a:tabLst>
                          <a:tab pos="278130" algn="l"/>
                        </a:tabLst>
                      </a:pPr>
                      <a:r>
                        <a:rPr lang="en-GB" sz="2000" dirty="0">
                          <a:effectLst/>
                          <a:latin typeface="Calibri" panose="020F0502020204030204" pitchFamily="34" charset="0"/>
                          <a:ea typeface="Calibri" panose="020F0502020204030204" pitchFamily="34" charset="0"/>
                          <a:cs typeface="Times New Roman" panose="02020603050405020304" pitchFamily="18" charset="0"/>
                        </a:rPr>
                        <a:t>Salaries and related </a:t>
                      </a:r>
                      <a:r>
                        <a:rPr lang="en-GB" sz="2000" dirty="0" smtClean="0">
                          <a:effectLst/>
                          <a:latin typeface="Calibri" panose="020F0502020204030204" pitchFamily="34" charset="0"/>
                          <a:ea typeface="Calibri" panose="020F0502020204030204" pitchFamily="34" charset="0"/>
                          <a:cs typeface="Times New Roman" panose="02020603050405020304" pitchFamily="18" charset="0"/>
                        </a:rPr>
                        <a:t>costs (</a:t>
                      </a:r>
                      <a:r>
                        <a:rPr lang="en-GB" sz="2000" dirty="0" err="1" smtClean="0">
                          <a:effectLst/>
                          <a:latin typeface="Calibri" panose="020F0502020204030204" pitchFamily="34" charset="0"/>
                          <a:ea typeface="Calibri" panose="020F0502020204030204" pitchFamily="34" charset="0"/>
                          <a:cs typeface="Times New Roman" panose="02020603050405020304" pitchFamily="18" charset="0"/>
                        </a:rPr>
                        <a:t>cont</a:t>
                      </a:r>
                      <a:r>
                        <a:rPr lang="en-GB" sz="20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278130" algn="l"/>
                        </a:tabLst>
                      </a:pP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51435" marR="51435" marT="0" marB="0"/>
                </a:tc>
                <a:tc>
                  <a:txBody>
                    <a:bodyPr/>
                    <a:lstStyle/>
                    <a:p>
                      <a:pPr marL="342900" lvl="0" indent="-342900">
                        <a:lnSpc>
                          <a:spcPct val="107000"/>
                        </a:lnSpc>
                        <a:spcAft>
                          <a:spcPts val="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Salaries, allowances and gratuity for elected leaders and members of statutory bodies must be budgeted for in full</a:t>
                      </a:r>
                      <a:r>
                        <a:rPr lang="en-GB" sz="2000" dirty="0" smtClean="0">
                          <a:effectLst/>
                          <a:latin typeface="Calibri" panose="020F0502020204030204" pitchFamily="34" charset="0"/>
                          <a:ea typeface="Calibri" panose="020F0502020204030204" pitchFamily="34" charset="0"/>
                          <a:cs typeface="Times New Roman" panose="02020603050405020304" pitchFamily="18" charset="0"/>
                        </a:rPr>
                        <a:t>.</a:t>
                      </a:r>
                      <a:r>
                        <a:rPr lang="en-GB"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3"/>
                  </a:ext>
                </a:extLst>
              </a:tr>
              <a:tr h="412899">
                <a:tc vMerge="1">
                  <a:txBody>
                    <a:bodyPr/>
                    <a:lstStyle/>
                    <a:p>
                      <a:endParaRPr lang="en-GB"/>
                    </a:p>
                  </a:txBody>
                  <a:tcPr/>
                </a:tc>
                <a:tc>
                  <a:txBody>
                    <a:bodyPr/>
                    <a:lstStyle/>
                    <a:p>
                      <a:pPr marL="342900" lvl="0" indent="-342900">
                        <a:lnSpc>
                          <a:spcPct val="107000"/>
                        </a:lnSpc>
                        <a:spcAft>
                          <a:spcPts val="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Pension and gratuity (computed pension) for retired staff must be budgeted for in line with </a:t>
                      </a:r>
                      <a:r>
                        <a:rPr lang="en-GB" sz="2000" dirty="0" smtClean="0">
                          <a:effectLst/>
                          <a:latin typeface="Calibri" panose="020F0502020204030204" pitchFamily="34" charset="0"/>
                          <a:ea typeface="Calibri" panose="020F0502020204030204" pitchFamily="34" charset="0"/>
                          <a:cs typeface="Times New Roman" panose="02020603050405020304" pitchFamily="18" charset="0"/>
                        </a:rPr>
                        <a:t>public sector management grant allocations</a:t>
                      </a:r>
                      <a:r>
                        <a:rPr lang="en-GB" sz="2000" u="sng"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GB" sz="20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32482331"/>
                  </a:ext>
                </a:extLst>
              </a:tr>
              <a:tr h="412899">
                <a:tc>
                  <a:txBody>
                    <a:bodyPr/>
                    <a:lstStyle/>
                    <a:p>
                      <a:pPr>
                        <a:lnSpc>
                          <a:spcPct val="107000"/>
                        </a:lnSpc>
                        <a:spcAft>
                          <a:spcPts val="0"/>
                        </a:spcAft>
                        <a:tabLst>
                          <a:tab pos="278130" algn="l"/>
                        </a:tabLst>
                      </a:pPr>
                      <a:r>
                        <a:rPr lang="en-GB" sz="2000" dirty="0">
                          <a:effectLst/>
                          <a:latin typeface="Calibri" panose="020F0502020204030204" pitchFamily="34" charset="0"/>
                          <a:ea typeface="Calibri" panose="020F0502020204030204" pitchFamily="34" charset="0"/>
                          <a:cs typeface="Times New Roman" panose="02020603050405020304" pitchFamily="18" charset="0"/>
                        </a:rPr>
                        <a:t>Lower Local Services</a:t>
                      </a:r>
                    </a:p>
                  </a:txBody>
                  <a:tcPr marL="51435" marR="51435" marT="0" marB="0" anchor="ctr"/>
                </a:tc>
                <a:tc>
                  <a:txBody>
                    <a:bodyPr/>
                    <a:lstStyle/>
                    <a:p>
                      <a:pPr marL="342900" lvl="0" indent="-342900">
                        <a:lnSpc>
                          <a:spcPct val="107000"/>
                        </a:lnSpc>
                        <a:spcAft>
                          <a:spcPts val="0"/>
                        </a:spcAft>
                        <a:buFont typeface="Symbol" panose="05050102010706020507" pitchFamily="18" charset="2"/>
                        <a:buChar char=""/>
                        <a:tabLst>
                          <a:tab pos="278130" algn="l"/>
                        </a:tabLst>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Unconditional Non-Wage Recurrent Grant must be allocated to Lower Local Governments using the schedule that accompanies the IPFs for districts and municipalities.</a:t>
                      </a:r>
                    </a:p>
                  </a:txBody>
                  <a:tcPr marL="51435" marR="51435" marT="0" marB="0" anchor="ctr"/>
                </a:tc>
                <a:extLst>
                  <a:ext uri="{0D108BD9-81ED-4DB2-BD59-A6C34878D82A}">
                    <a16:rowId xmlns:a16="http://schemas.microsoft.com/office/drawing/2014/main" xmlns="" val="4111746743"/>
                  </a:ext>
                </a:extLst>
              </a:tr>
              <a:tr h="412899">
                <a:tc rowSpan="2">
                  <a:txBody>
                    <a:bodyPr/>
                    <a:lstStyle/>
                    <a:p>
                      <a:pPr>
                        <a:lnSpc>
                          <a:spcPct val="107000"/>
                        </a:lnSpc>
                        <a:spcAft>
                          <a:spcPts val="0"/>
                        </a:spcAft>
                        <a:tabLst>
                          <a:tab pos="278130" algn="l"/>
                        </a:tabLst>
                      </a:pPr>
                      <a:r>
                        <a:rPr lang="en-GB" sz="2000" dirty="0">
                          <a:effectLst/>
                          <a:latin typeface="Calibri" panose="020F0502020204030204" pitchFamily="34" charset="0"/>
                          <a:ea typeface="Calibri" panose="020F0502020204030204" pitchFamily="34" charset="0"/>
                          <a:cs typeface="Times New Roman" panose="02020603050405020304" pitchFamily="18" charset="0"/>
                        </a:rPr>
                        <a:t>Higher Local Services</a:t>
                      </a:r>
                    </a:p>
                  </a:txBody>
                  <a:tcPr marL="51435" marR="51435" marT="0" marB="0" anchor="ctr"/>
                </a:tc>
                <a:tc>
                  <a:txBody>
                    <a:bodyPr/>
                    <a:lstStyle/>
                    <a:p>
                      <a:pPr marL="342900" lvl="0" indent="-342900">
                        <a:lnSpc>
                          <a:spcPct val="107000"/>
                        </a:lnSpc>
                        <a:spcAft>
                          <a:spcPts val="0"/>
                        </a:spcAft>
                        <a:buFont typeface="Symbol" panose="05050102010706020507" pitchFamily="18" charset="2"/>
                        <a:buChar char=""/>
                      </a:pPr>
                      <a:r>
                        <a:rPr lang="en-GB" sz="2000" kern="1200" dirty="0" smtClean="0">
                          <a:solidFill>
                            <a:schemeClr val="dk1"/>
                          </a:solidFill>
                          <a:effectLst/>
                          <a:latin typeface="+mn-lt"/>
                          <a:ea typeface="+mn-ea"/>
                          <a:cs typeface="+mn-cs"/>
                        </a:rPr>
                        <a:t>All allocations including pensions, allowances and gratuity, allocations for statutory functions should follow IPFs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xmlns="" val="2733394189"/>
                  </a:ext>
                </a:extLst>
              </a:tr>
              <a:tr h="412899">
                <a:tc vMerge="1">
                  <a:txBody>
                    <a:bodyPr/>
                    <a:lstStyle/>
                    <a:p>
                      <a:endParaRPr lang="en-GB"/>
                    </a:p>
                  </a:txBody>
                  <a:tcPr/>
                </a:tc>
                <a:tc>
                  <a:txBody>
                    <a:bodyPr/>
                    <a:lstStyle/>
                    <a:p>
                      <a:pPr marL="342900" lvl="0" indent="-342900">
                        <a:lnSpc>
                          <a:spcPct val="107000"/>
                        </a:lnSpc>
                        <a:spcAft>
                          <a:spcPts val="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allocation for the IPPS and IFMS </a:t>
                      </a:r>
                      <a:r>
                        <a:rPr lang="en-GB" sz="2000" kern="1200" dirty="0" smtClean="0">
                          <a:solidFill>
                            <a:schemeClr val="dk1"/>
                          </a:solidFill>
                          <a:effectLst/>
                          <a:latin typeface="+mn-lt"/>
                          <a:ea typeface="+mn-ea"/>
                          <a:cs typeface="+mn-cs"/>
                        </a:rPr>
                        <a:t>should follow IPFs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xmlns="" val="1489739005"/>
                  </a:ext>
                </a:extLst>
              </a:tr>
            </a:tbl>
          </a:graphicData>
        </a:graphic>
      </p:graphicFrame>
      <p:sp>
        <p:nvSpPr>
          <p:cNvPr id="3" name="Slide Number Placeholder 2"/>
          <p:cNvSpPr>
            <a:spLocks noGrp="1"/>
          </p:cNvSpPr>
          <p:nvPr>
            <p:ph type="sldNum" sz="quarter" idx="12"/>
          </p:nvPr>
        </p:nvSpPr>
        <p:spPr/>
        <p:txBody>
          <a:bodyPr/>
          <a:lstStyle/>
          <a:p>
            <a:fld id="{68E64D9C-0F87-499E-9CC5-B1133E157744}" type="slidenum">
              <a:rPr lang="en-GB" smtClean="0"/>
              <a:t>15</a:t>
            </a:fld>
            <a:endParaRPr lang="en-GB"/>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41044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54" y="29570"/>
            <a:ext cx="9067800" cy="1143000"/>
          </a:xfrm>
        </p:spPr>
        <p:txBody>
          <a:bodyPr>
            <a:normAutofit fontScale="90000"/>
          </a:bodyPr>
          <a:lstStyle/>
          <a:p>
            <a:r>
              <a:rPr lang="en-GB" dirty="0" smtClean="0"/>
              <a:t>Overview of Budget Requirements (cont.)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4077474"/>
              </p:ext>
            </p:extLst>
          </p:nvPr>
        </p:nvGraphicFramePr>
        <p:xfrm>
          <a:off x="228600" y="1143000"/>
          <a:ext cx="8267701" cy="4909122"/>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487709331"/>
                    </a:ext>
                  </a:extLst>
                </a:gridCol>
                <a:gridCol w="6515101">
                  <a:extLst>
                    <a:ext uri="{9D8B030D-6E8A-4147-A177-3AD203B41FA5}">
                      <a16:colId xmlns:a16="http://schemas.microsoft.com/office/drawing/2014/main" xmlns="" val="3286678036"/>
                    </a:ext>
                  </a:extLst>
                </a:gridCol>
              </a:tblGrid>
              <a:tr h="370840">
                <a:tc>
                  <a:txBody>
                    <a:bodyPr/>
                    <a:lstStyle/>
                    <a:p>
                      <a:r>
                        <a:rPr lang="en-GB" sz="2400" dirty="0" smtClean="0"/>
                        <a:t>Area</a:t>
                      </a:r>
                      <a:endParaRPr lang="en-GB" sz="2400" dirty="0"/>
                    </a:p>
                  </a:txBody>
                  <a:tcPr marL="68580" marR="68580"/>
                </a:tc>
                <a:tc>
                  <a:txBody>
                    <a:bodyPr/>
                    <a:lstStyle/>
                    <a:p>
                      <a:r>
                        <a:rPr lang="en-GB" sz="2400" dirty="0" smtClean="0"/>
                        <a:t>Requirement</a:t>
                      </a:r>
                      <a:endParaRPr lang="en-GB" sz="2400" dirty="0"/>
                    </a:p>
                  </a:txBody>
                  <a:tcPr marL="68580" marR="68580"/>
                </a:tc>
                <a:extLst>
                  <a:ext uri="{0D108BD9-81ED-4DB2-BD59-A6C34878D82A}">
                    <a16:rowId xmlns:a16="http://schemas.microsoft.com/office/drawing/2014/main" xmlns="" val="2884673342"/>
                  </a:ext>
                </a:extLst>
              </a:tr>
              <a:tr h="370840">
                <a:tc>
                  <a:txBody>
                    <a:bodyPr/>
                    <a:lstStyle/>
                    <a:p>
                      <a:pPr>
                        <a:lnSpc>
                          <a:spcPct val="107000"/>
                        </a:lnSpc>
                        <a:spcAft>
                          <a:spcPts val="0"/>
                        </a:spcAft>
                      </a:pPr>
                      <a:r>
                        <a:rPr lang="en-GB" sz="2100" dirty="0">
                          <a:effectLst/>
                          <a:latin typeface="Calibri" panose="020F0502020204030204" pitchFamily="34" charset="0"/>
                          <a:ea typeface="Calibri" panose="020F0502020204030204" pitchFamily="34" charset="0"/>
                          <a:cs typeface="Times New Roman" panose="02020603050405020304" pitchFamily="18" charset="0"/>
                        </a:rPr>
                        <a:t>Monitoring and </a:t>
                      </a:r>
                      <a:r>
                        <a:rPr lang="en-GB" sz="2100" dirty="0" smtClean="0">
                          <a:effectLst/>
                          <a:latin typeface="Calibri" panose="020F0502020204030204" pitchFamily="34" charset="0"/>
                          <a:ea typeface="Calibri" panose="020F0502020204030204" pitchFamily="34" charset="0"/>
                          <a:cs typeface="Times New Roman" panose="02020603050405020304" pitchFamily="18" charset="0"/>
                        </a:rPr>
                        <a:t>Management</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rgbClr val="D2DEEF"/>
                    </a:solidFill>
                  </a:tcPr>
                </a:tc>
                <a:tc>
                  <a:txBody>
                    <a:bodyPr/>
                    <a:lstStyle/>
                    <a:p>
                      <a:pPr marL="342900" lvl="0" indent="-342900">
                        <a:lnSpc>
                          <a:spcPct val="107000"/>
                        </a:lnSpc>
                        <a:spcAft>
                          <a:spcPts val="0"/>
                        </a:spcAft>
                        <a:buFont typeface="Symbol" panose="05050102010706020507" pitchFamily="18" charset="2"/>
                        <a:buChar char=""/>
                      </a:pPr>
                      <a:r>
                        <a:rPr lang="en-GB" sz="2100" dirty="0">
                          <a:effectLst/>
                          <a:latin typeface="Calibri" panose="020F0502020204030204" pitchFamily="34" charset="0"/>
                          <a:ea typeface="Calibri" panose="020F0502020204030204" pitchFamily="34" charset="0"/>
                          <a:cs typeface="Times New Roman" panose="02020603050405020304" pitchFamily="18" charset="0"/>
                        </a:rPr>
                        <a:t>A maximum of 5%</a:t>
                      </a:r>
                      <a:r>
                        <a:rPr lang="en-GB" sz="2100" i="1" dirty="0">
                          <a:effectLst/>
                          <a:latin typeface="Calibri" panose="020F0502020204030204" pitchFamily="34" charset="0"/>
                          <a:ea typeface="Calibri" panose="020F0502020204030204" pitchFamily="34" charset="0"/>
                          <a:cs typeface="Times New Roman" panose="02020603050405020304" pitchFamily="18" charset="0"/>
                        </a:rPr>
                        <a:t> </a:t>
                      </a:r>
                      <a:r>
                        <a:rPr lang="en-GB" sz="2100" dirty="0">
                          <a:effectLst/>
                          <a:latin typeface="Calibri" panose="020F0502020204030204" pitchFamily="34" charset="0"/>
                          <a:ea typeface="Calibri" panose="020F0502020204030204" pitchFamily="34" charset="0"/>
                          <a:cs typeface="Times New Roman" panose="02020603050405020304" pitchFamily="18" charset="0"/>
                        </a:rPr>
                        <a:t>of the non-wage recurrent budget can be used for monitoring and management of service delivery under the Administration </a:t>
                      </a:r>
                      <a:r>
                        <a:rPr lang="en-GB" sz="2100" dirty="0" smtClean="0">
                          <a:effectLst/>
                          <a:latin typeface="Calibri" panose="020F0502020204030204" pitchFamily="34" charset="0"/>
                          <a:ea typeface="Calibri" panose="020F0502020204030204" pitchFamily="34" charset="0"/>
                          <a:cs typeface="Times New Roman" panose="02020603050405020304" pitchFamily="18" charset="0"/>
                        </a:rPr>
                        <a:t>Work plan</a:t>
                      </a:r>
                      <a:r>
                        <a:rPr lang="en-GB" sz="2100" dirty="0">
                          <a:effectLst/>
                          <a:latin typeface="Calibri" panose="020F0502020204030204" pitchFamily="34" charset="0"/>
                          <a:ea typeface="Calibri" panose="020F0502020204030204" pitchFamily="34" charset="0"/>
                          <a:cs typeface="Times New Roman" panose="02020603050405020304" pitchFamily="18" charset="0"/>
                        </a:rPr>
                        <a:t>.</a:t>
                      </a:r>
                    </a:p>
                  </a:txBody>
                  <a:tcPr marL="51435" marR="51435" marT="0" marB="0" anchor="ctr">
                    <a:solidFill>
                      <a:srgbClr val="D2DEEF"/>
                    </a:solidFill>
                  </a:tcPr>
                </a:tc>
                <a:extLst>
                  <a:ext uri="{0D108BD9-81ED-4DB2-BD59-A6C34878D82A}">
                    <a16:rowId xmlns:a16="http://schemas.microsoft.com/office/drawing/2014/main" xmlns="" val="10004"/>
                  </a:ext>
                </a:extLst>
              </a:tr>
              <a:tr h="370840">
                <a:tc>
                  <a:txBody>
                    <a:bodyPr/>
                    <a:lstStyle/>
                    <a:p>
                      <a:pPr>
                        <a:lnSpc>
                          <a:spcPct val="107000"/>
                        </a:lnSpc>
                        <a:spcAft>
                          <a:spcPts val="0"/>
                        </a:spcAft>
                      </a:pPr>
                      <a:r>
                        <a:rPr lang="en-GB" sz="2100" dirty="0">
                          <a:effectLst/>
                          <a:latin typeface="Calibri" panose="020F0502020204030204" pitchFamily="34" charset="0"/>
                          <a:ea typeface="Calibri" panose="020F0502020204030204" pitchFamily="34" charset="0"/>
                          <a:cs typeface="Times New Roman" panose="02020603050405020304" pitchFamily="18" charset="0"/>
                        </a:rPr>
                        <a:t>Capacity Development</a:t>
                      </a:r>
                    </a:p>
                  </a:txBody>
                  <a:tcPr marL="51435" marR="51435" marT="0" marB="0" anchor="ctr">
                    <a:solidFill>
                      <a:srgbClr val="EAEFF7"/>
                    </a:solidFill>
                  </a:tcPr>
                </a:tc>
                <a:tc>
                  <a:txBody>
                    <a:bodyPr/>
                    <a:lstStyle/>
                    <a:p>
                      <a:pPr marL="342900" lvl="0" indent="-342900">
                        <a:lnSpc>
                          <a:spcPct val="107000"/>
                        </a:lnSpc>
                        <a:spcAft>
                          <a:spcPts val="0"/>
                        </a:spcAft>
                        <a:buFont typeface="Symbol" panose="05050102010706020507" pitchFamily="18" charset="2"/>
                        <a:buChar char=""/>
                      </a:pPr>
                      <a:r>
                        <a:rPr lang="en-GB" sz="2100" dirty="0">
                          <a:effectLst/>
                          <a:latin typeface="Calibri" panose="020F0502020204030204" pitchFamily="34" charset="0"/>
                          <a:ea typeface="Calibri" panose="020F0502020204030204" pitchFamily="34" charset="0"/>
                          <a:cs typeface="Times New Roman" panose="02020603050405020304" pitchFamily="18" charset="0"/>
                        </a:rPr>
                        <a:t>Capacity building activities should be consistent with the positive and negative </a:t>
                      </a:r>
                      <a:r>
                        <a:rPr lang="en-GB" sz="2100" dirty="0" smtClean="0">
                          <a:effectLst/>
                          <a:latin typeface="Calibri" panose="020F0502020204030204" pitchFamily="34" charset="0"/>
                          <a:ea typeface="Calibri" panose="020F0502020204030204" pitchFamily="34" charset="0"/>
                          <a:cs typeface="Times New Roman" panose="02020603050405020304" pitchFamily="18" charset="0"/>
                        </a:rPr>
                        <a:t>lists.</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rgbClr val="EAEFF7"/>
                    </a:solidFill>
                  </a:tcPr>
                </a:tc>
                <a:extLst>
                  <a:ext uri="{0D108BD9-81ED-4DB2-BD59-A6C34878D82A}">
                    <a16:rowId xmlns:a16="http://schemas.microsoft.com/office/drawing/2014/main" xmlns="" val="10005"/>
                  </a:ext>
                </a:extLst>
              </a:tr>
              <a:tr h="370840">
                <a:tc rowSpan="3">
                  <a:txBody>
                    <a:bodyPr/>
                    <a:lstStyle/>
                    <a:p>
                      <a:pPr>
                        <a:lnSpc>
                          <a:spcPct val="107000"/>
                        </a:lnSpc>
                        <a:spcAft>
                          <a:spcPts val="0"/>
                        </a:spcAft>
                      </a:pPr>
                      <a:r>
                        <a:rPr lang="en-GB" sz="2100" dirty="0">
                          <a:effectLst/>
                          <a:latin typeface="Calibri" panose="020F0502020204030204" pitchFamily="34" charset="0"/>
                          <a:ea typeface="Calibri" panose="020F0502020204030204" pitchFamily="34" charset="0"/>
                          <a:cs typeface="Times New Roman" panose="02020603050405020304" pitchFamily="18" charset="0"/>
                        </a:rPr>
                        <a:t>Development Investments</a:t>
                      </a:r>
                    </a:p>
                  </a:txBody>
                  <a:tcPr marL="51435" marR="51435" marT="0" marB="0" anchor="ctr">
                    <a:solidFill>
                      <a:srgbClr val="D2DEEF"/>
                    </a:solidFill>
                  </a:tcPr>
                </a:tc>
                <a:tc>
                  <a:txBody>
                    <a:bodyPr/>
                    <a:lstStyle/>
                    <a:p>
                      <a:pPr marL="342900" lvl="0" indent="-342900">
                        <a:lnSpc>
                          <a:spcPct val="107000"/>
                        </a:lnSpc>
                        <a:spcAft>
                          <a:spcPts val="0"/>
                        </a:spcAft>
                        <a:buFont typeface="Symbol" panose="05050102010706020507" pitchFamily="18" charset="2"/>
                        <a:buChar char=""/>
                      </a:pPr>
                      <a:r>
                        <a:rPr lang="en-GB" sz="2100" dirty="0">
                          <a:effectLst/>
                          <a:latin typeface="Calibri" panose="020F0502020204030204" pitchFamily="34" charset="0"/>
                          <a:ea typeface="Calibri" panose="020F0502020204030204" pitchFamily="34" charset="0"/>
                          <a:cs typeface="Times New Roman" panose="02020603050405020304" pitchFamily="18" charset="0"/>
                        </a:rPr>
                        <a:t>The development budget should fund administrative capital investments only.</a:t>
                      </a:r>
                    </a:p>
                  </a:txBody>
                  <a:tcPr marL="51435" marR="51435" marT="0" marB="0" anchor="ctr">
                    <a:solidFill>
                      <a:srgbClr val="D2DEEF"/>
                    </a:solidFill>
                  </a:tcPr>
                </a:tc>
                <a:extLst>
                  <a:ext uri="{0D108BD9-81ED-4DB2-BD59-A6C34878D82A}">
                    <a16:rowId xmlns:a16="http://schemas.microsoft.com/office/drawing/2014/main" xmlns="" val="73068694"/>
                  </a:ext>
                </a:extLst>
              </a:tr>
              <a:tr h="370840">
                <a:tc vMerge="1">
                  <a:txBody>
                    <a:bodyPr/>
                    <a:lstStyle/>
                    <a:p>
                      <a:endParaRPr lang="en-GB"/>
                    </a:p>
                  </a:txBody>
                  <a:tcPr/>
                </a:tc>
                <a:tc>
                  <a:txBody>
                    <a:bodyPr/>
                    <a:lstStyle/>
                    <a:p>
                      <a:pPr marL="342900" lvl="0" indent="-342900">
                        <a:lnSpc>
                          <a:spcPct val="107000"/>
                        </a:lnSpc>
                        <a:spcAft>
                          <a:spcPts val="0"/>
                        </a:spcAft>
                        <a:buFont typeface="Symbol" panose="05050102010706020507" pitchFamily="18" charset="2"/>
                        <a:buChar char=""/>
                      </a:pPr>
                      <a:r>
                        <a:rPr lang="en-GB" sz="2100" dirty="0">
                          <a:effectLst/>
                          <a:latin typeface="Calibri" panose="020F0502020204030204" pitchFamily="34" charset="0"/>
                          <a:ea typeface="Calibri" panose="020F0502020204030204" pitchFamily="34" charset="0"/>
                          <a:cs typeface="Times New Roman" panose="02020603050405020304" pitchFamily="18" charset="0"/>
                        </a:rPr>
                        <a:t>At most, 10% of budget allocations to construction and rehabilitation will finance investment service costs, such as bills of quantities or economic impact assessments.</a:t>
                      </a:r>
                    </a:p>
                  </a:txBody>
                  <a:tcPr marL="51435" marR="51435" marT="0" marB="0" anchor="ctr">
                    <a:solidFill>
                      <a:srgbClr val="D2DEEF"/>
                    </a:solidFill>
                  </a:tcPr>
                </a:tc>
                <a:extLst>
                  <a:ext uri="{0D108BD9-81ED-4DB2-BD59-A6C34878D82A}">
                    <a16:rowId xmlns:a16="http://schemas.microsoft.com/office/drawing/2014/main" xmlns="" val="2360333050"/>
                  </a:ext>
                </a:extLst>
              </a:tr>
              <a:tr h="370840">
                <a:tc vMerge="1">
                  <a:txBody>
                    <a:bodyPr/>
                    <a:lstStyle/>
                    <a:p>
                      <a:endParaRPr lang="en-GB"/>
                    </a:p>
                  </a:txBody>
                  <a:tcPr/>
                </a:tc>
                <a:tc>
                  <a:txBody>
                    <a:bodyPr/>
                    <a:lstStyle/>
                    <a:p>
                      <a:pPr marL="342900" lvl="0" indent="-342900">
                        <a:lnSpc>
                          <a:spcPct val="107000"/>
                        </a:lnSpc>
                        <a:spcAft>
                          <a:spcPts val="0"/>
                        </a:spcAft>
                        <a:buFont typeface="Symbol" panose="05050102010706020507" pitchFamily="18" charset="2"/>
                        <a:buChar char=""/>
                      </a:pPr>
                      <a:r>
                        <a:rPr lang="en-GB" sz="2100" dirty="0">
                          <a:effectLst/>
                          <a:latin typeface="Calibri" panose="020F0502020204030204" pitchFamily="34" charset="0"/>
                          <a:ea typeface="Calibri" panose="020F0502020204030204" pitchFamily="34" charset="0"/>
                          <a:cs typeface="Times New Roman" panose="02020603050405020304" pitchFamily="18" charset="0"/>
                        </a:rPr>
                        <a:t>Local governments must not budget for activities specified in the negative list for capital </a:t>
                      </a:r>
                      <a:r>
                        <a:rPr lang="en-GB" sz="2100" dirty="0" smtClean="0">
                          <a:effectLst/>
                          <a:latin typeface="Calibri" panose="020F0502020204030204" pitchFamily="34" charset="0"/>
                          <a:ea typeface="Calibri" panose="020F0502020204030204" pitchFamily="34" charset="0"/>
                          <a:cs typeface="Times New Roman" panose="02020603050405020304" pitchFamily="18" charset="0"/>
                        </a:rPr>
                        <a:t>investment.</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rgbClr val="D2DEEF"/>
                    </a:solidFill>
                  </a:tcPr>
                </a:tc>
                <a:extLst>
                  <a:ext uri="{0D108BD9-81ED-4DB2-BD59-A6C34878D82A}">
                    <a16:rowId xmlns:a16="http://schemas.microsoft.com/office/drawing/2014/main" xmlns="" val="32482331"/>
                  </a:ext>
                </a:extLst>
              </a:tr>
            </a:tbl>
          </a:graphicData>
        </a:graphic>
      </p:graphicFrame>
      <p:sp>
        <p:nvSpPr>
          <p:cNvPr id="3" name="Slide Number Placeholder 2"/>
          <p:cNvSpPr>
            <a:spLocks noGrp="1"/>
          </p:cNvSpPr>
          <p:nvPr>
            <p:ph type="sldNum" sz="quarter" idx="12"/>
          </p:nvPr>
        </p:nvSpPr>
        <p:spPr/>
        <p:txBody>
          <a:bodyPr/>
          <a:lstStyle/>
          <a:p>
            <a:fld id="{68E64D9C-0F87-499E-9CC5-B1133E157744}" type="slidenum">
              <a:rPr lang="en-GB" smtClean="0"/>
              <a:t>16</a:t>
            </a:fld>
            <a:endParaRPr lang="en-GB"/>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31734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143000"/>
          </a:xfrm>
        </p:spPr>
        <p:txBody>
          <a:bodyPr>
            <a:noAutofit/>
          </a:bodyPr>
          <a:lstStyle/>
          <a:p>
            <a:r>
              <a:rPr lang="en-US" sz="3200" b="1" dirty="0"/>
              <a:t>Inter-Governmental Fiscal Transfer Program for Results </a:t>
            </a:r>
            <a:r>
              <a:rPr lang="en-US" sz="2800" dirty="0">
                <a:latin typeface="Arial Black" panose="020B0A04020102020204" pitchFamily="34" charset="0"/>
              </a:rPr>
              <a:t>(</a:t>
            </a:r>
            <a:r>
              <a:rPr lang="en-US" sz="2800" dirty="0" err="1">
                <a:latin typeface="Arial Black" panose="020B0A04020102020204" pitchFamily="34" charset="0"/>
              </a:rPr>
              <a:t>UgIFT</a:t>
            </a:r>
            <a:r>
              <a:rPr lang="en-US" sz="2800" dirty="0">
                <a:latin typeface="Arial Black" panose="020B0A04020102020204" pitchFamily="34" charset="0"/>
              </a:rPr>
              <a:t> </a:t>
            </a:r>
            <a:r>
              <a:rPr lang="en-US" sz="2800" dirty="0" err="1">
                <a:latin typeface="Arial Black" panose="020B0A04020102020204" pitchFamily="34" charset="0"/>
              </a:rPr>
              <a:t>PfoR</a:t>
            </a:r>
            <a:r>
              <a:rPr lang="en-US" sz="2800" dirty="0">
                <a:latin typeface="Arial Black" panose="020B0A04020102020204" pitchFamily="34" charset="0"/>
              </a:rPr>
              <a:t>). </a:t>
            </a:r>
            <a:r>
              <a:rPr lang="en-US" sz="3200" b="1" dirty="0"/>
              <a:t/>
            </a:r>
            <a:br>
              <a:rPr lang="en-US" sz="3200" b="1" dirty="0"/>
            </a:br>
            <a:endParaRPr lang="en-US" sz="3200" b="1" dirty="0"/>
          </a:p>
        </p:txBody>
      </p:sp>
      <p:sp>
        <p:nvSpPr>
          <p:cNvPr id="3" name="Content Placeholder 2"/>
          <p:cNvSpPr>
            <a:spLocks noGrp="1"/>
          </p:cNvSpPr>
          <p:nvPr>
            <p:ph idx="1"/>
          </p:nvPr>
        </p:nvSpPr>
        <p:spPr>
          <a:xfrm>
            <a:off x="457200" y="1417638"/>
            <a:ext cx="8229600" cy="4525963"/>
          </a:xfrm>
        </p:spPr>
        <p:txBody>
          <a:bodyPr>
            <a:normAutofit fontScale="77500" lnSpcReduction="20000"/>
          </a:bodyPr>
          <a:lstStyle/>
          <a:p>
            <a:pPr algn="just"/>
            <a:r>
              <a:rPr lang="en-US" dirty="0" smtClean="0"/>
              <a:t>When the allocation formulae was reviewed in 2015, some LGs experienced reductions in some grant allocations, effective FY2016/17. The effect seemed heavy especially for the sectors of Health and Education. Therefore this necessitated some additional funds most especially for the two sectors as this would otherwise mean closure of some service units like health units and schools in some LGs.</a:t>
            </a:r>
          </a:p>
          <a:p>
            <a:pPr algn="just"/>
            <a:endParaRPr lang="en-US" dirty="0" smtClean="0"/>
          </a:p>
          <a:p>
            <a:r>
              <a:rPr lang="en-US" dirty="0" smtClean="0"/>
              <a:t>In FY2018/19 Government negotiated financial support from World Bank to address the problem, in  sector of Health and Education, under the Inter-Governmental </a:t>
            </a:r>
            <a:r>
              <a:rPr lang="en-US" dirty="0"/>
              <a:t>Fiscal Transfer Program for Results </a:t>
            </a:r>
            <a:r>
              <a:rPr lang="en-US" b="1" dirty="0"/>
              <a:t>(</a:t>
            </a:r>
            <a:r>
              <a:rPr lang="en-US" b="1" dirty="0" err="1"/>
              <a:t>UgIFT</a:t>
            </a:r>
            <a:r>
              <a:rPr lang="en-US" b="1" dirty="0"/>
              <a:t> </a:t>
            </a:r>
            <a:r>
              <a:rPr lang="en-US" b="1" dirty="0" err="1"/>
              <a:t>PfoR</a:t>
            </a:r>
            <a:r>
              <a:rPr lang="en-US" b="1" dirty="0"/>
              <a:t>)</a:t>
            </a:r>
            <a:r>
              <a:rPr lang="en-US" dirty="0"/>
              <a:t>. </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9D9FD-D76C-4508-91CC-8911D74BFB38}" type="slidenum">
              <a:rPr lang="en-US" smtClean="0"/>
              <a:t>17</a:t>
            </a:fld>
            <a:endParaRPr lang="en-US"/>
          </a:p>
        </p:txBody>
      </p:sp>
    </p:spTree>
    <p:extLst>
      <p:ext uri="{BB962C8B-B14F-4D97-AF65-F5344CB8AC3E}">
        <p14:creationId xmlns:p14="http://schemas.microsoft.com/office/powerpoint/2010/main" val="994827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019800" cy="1143000"/>
          </a:xfrm>
        </p:spPr>
        <p:txBody>
          <a:bodyPr>
            <a:noAutofit/>
          </a:bodyPr>
          <a:lstStyle/>
          <a:p>
            <a:r>
              <a:rPr lang="en-US" sz="3600" b="1" dirty="0"/>
              <a:t>Negotiations on Conditional </a:t>
            </a:r>
            <a:r>
              <a:rPr lang="en-US" sz="3600" b="1" dirty="0" smtClean="0"/>
              <a:t>Grants</a:t>
            </a:r>
            <a:endParaRPr lang="en-US" sz="3600" b="1" dirty="0"/>
          </a:p>
        </p:txBody>
      </p:sp>
      <p:sp>
        <p:nvSpPr>
          <p:cNvPr id="3" name="Content Placeholder 2"/>
          <p:cNvSpPr>
            <a:spLocks noGrp="1"/>
          </p:cNvSpPr>
          <p:nvPr>
            <p:ph idx="1"/>
          </p:nvPr>
        </p:nvSpPr>
        <p:spPr/>
        <p:txBody>
          <a:bodyPr>
            <a:normAutofit/>
          </a:bodyPr>
          <a:lstStyle/>
          <a:p>
            <a:pPr algn="just"/>
            <a:r>
              <a:rPr lang="en-US" sz="2600" dirty="0" smtClean="0"/>
              <a:t>Article 193(3) of the Constitution requires negotiations </a:t>
            </a:r>
            <a:r>
              <a:rPr lang="en-US" sz="2600" dirty="0"/>
              <a:t>between local governments and sector ministries managing conditional grant funded </a:t>
            </a:r>
            <a:r>
              <a:rPr lang="en-US" sz="2600" dirty="0" smtClean="0"/>
              <a:t>programs to take place </a:t>
            </a:r>
            <a:r>
              <a:rPr lang="en-GB" sz="2600" b="1" dirty="0" smtClean="0"/>
              <a:t>with </a:t>
            </a:r>
            <a:r>
              <a:rPr lang="en-GB" sz="2600" b="1" dirty="0"/>
              <a:t>a view of coming up with a transparent and effective system of implementing programs funded using conditional grants.</a:t>
            </a:r>
            <a:r>
              <a:rPr lang="en-GB" sz="2600" dirty="0"/>
              <a:t> </a:t>
            </a:r>
            <a:endParaRPr lang="en-US" sz="2600" dirty="0"/>
          </a:p>
          <a:p>
            <a:pPr algn="just"/>
            <a:r>
              <a:rPr lang="en-GB" sz="2800" dirty="0" smtClean="0"/>
              <a:t>For FY 2019/20, the Commission conducted the negotiations in August 2018 and the results are included in the respective sector budget guidelines. </a:t>
            </a:r>
            <a:endParaRPr lang="en-US" sz="2800"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9D9FD-D76C-4508-91CC-8911D74BFB38}" type="slidenum">
              <a:rPr lang="en-US" smtClean="0"/>
              <a:t>18</a:t>
            </a:fld>
            <a:endParaRPr lang="en-US"/>
          </a:p>
        </p:txBody>
      </p:sp>
    </p:spTree>
    <p:extLst>
      <p:ext uri="{BB962C8B-B14F-4D97-AF65-F5344CB8AC3E}">
        <p14:creationId xmlns:p14="http://schemas.microsoft.com/office/powerpoint/2010/main" val="2325685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Design of the Fiscal Decentralization Architecture</a:t>
            </a:r>
          </a:p>
        </p:txBody>
      </p:sp>
      <p:sp>
        <p:nvSpPr>
          <p:cNvPr id="3" name="Content Placeholder 2"/>
          <p:cNvSpPr>
            <a:spLocks noGrp="1"/>
          </p:cNvSpPr>
          <p:nvPr>
            <p:ph idx="1"/>
          </p:nvPr>
        </p:nvSpPr>
        <p:spPr>
          <a:xfrm>
            <a:off x="457200" y="1600200"/>
            <a:ext cx="8229600" cy="5105400"/>
          </a:xfrm>
        </p:spPr>
        <p:txBody>
          <a:bodyPr>
            <a:normAutofit fontScale="92500"/>
          </a:bodyPr>
          <a:lstStyle/>
          <a:p>
            <a:pPr marL="400050" lvl="1" indent="0" algn="just">
              <a:buNone/>
            </a:pPr>
            <a:r>
              <a:rPr lang="en-GB" sz="2400" dirty="0" smtClean="0"/>
              <a:t>The design of the </a:t>
            </a:r>
            <a:r>
              <a:rPr lang="en-US" sz="2400" b="1" dirty="0"/>
              <a:t>Fiscal Decentralization </a:t>
            </a:r>
            <a:r>
              <a:rPr lang="en-US" sz="2400" b="1" dirty="0" smtClean="0"/>
              <a:t>Architecture has been completed. This FDA has a number of recommendations, </a:t>
            </a:r>
            <a:r>
              <a:rPr lang="en-GB" sz="2400" dirty="0"/>
              <a:t>aimed at strengthening fiscal decentralization by protecting and promoting local government financing, enhancing orderliness and control in the management of intergovernmental fiscal relations, strengthening LG capacity for supervision / monitoring of service delivery and increasing discretion in local decision making.</a:t>
            </a:r>
            <a:endParaRPr lang="en-US" sz="2400" dirty="0"/>
          </a:p>
          <a:p>
            <a:pPr marL="400050" lvl="1" indent="0" algn="just">
              <a:buFontTx/>
              <a:buNone/>
            </a:pPr>
            <a:endParaRPr lang="en-US" sz="2400" b="1" dirty="0" smtClean="0"/>
          </a:p>
          <a:p>
            <a:pPr marL="400050" lvl="1" indent="0" algn="just">
              <a:buFontTx/>
              <a:buNone/>
            </a:pPr>
            <a:r>
              <a:rPr lang="en-GB" sz="2400" dirty="0" smtClean="0"/>
              <a:t>The </a:t>
            </a:r>
            <a:r>
              <a:rPr lang="en-GB" sz="2400" dirty="0"/>
              <a:t>design of the FDA </a:t>
            </a:r>
            <a:r>
              <a:rPr lang="en-GB" sz="2400" dirty="0" smtClean="0"/>
              <a:t>focussed </a:t>
            </a:r>
            <a:r>
              <a:rPr lang="en-GB" sz="2400" dirty="0"/>
              <a:t>on </a:t>
            </a:r>
            <a:r>
              <a:rPr lang="en-GB" sz="2400" dirty="0" smtClean="0"/>
              <a:t>achieving efficiency in fiscal decentralisation. The FDA has 6 pillars as reflected </a:t>
            </a:r>
            <a:r>
              <a:rPr lang="en-GB" sz="2400" dirty="0"/>
              <a:t>in the figure below. These are the legal and practical provisions that shall ensure orderly operation, protection, credibility and reliability of the fiscal decentralisation system. </a:t>
            </a:r>
            <a:r>
              <a:rPr lang="en-GB" sz="2400" b="1" dirty="0"/>
              <a:t>This </a:t>
            </a:r>
            <a:r>
              <a:rPr lang="en-GB" sz="2400" b="1" dirty="0" smtClean="0"/>
              <a:t>constitutes </a:t>
            </a:r>
            <a:r>
              <a:rPr lang="en-GB" sz="2400" b="1" dirty="0"/>
              <a:t>the fourth phase of the current reforms in the Fiscal Decentralisation.</a:t>
            </a:r>
            <a:endParaRPr lang="en-GB" sz="3000" b="1" dirty="0"/>
          </a:p>
          <a:p>
            <a:pPr algn="just"/>
            <a:endParaRPr lang="en-GB" sz="3000" dirty="0"/>
          </a:p>
          <a:p>
            <a:pPr algn="just"/>
            <a:endParaRPr lang="en-US" sz="3000" dirty="0"/>
          </a:p>
        </p:txBody>
      </p:sp>
      <p:sp>
        <p:nvSpPr>
          <p:cNvPr id="5" name="Footer Placeholder 4"/>
          <p:cNvSpPr>
            <a:spLocks noGrp="1"/>
          </p:cNvSpPr>
          <p:nvPr>
            <p:ph type="ftr" sz="quarter" idx="11"/>
          </p:nvPr>
        </p:nvSpPr>
        <p:spPr>
          <a:xfrm>
            <a:off x="3124200" y="6477000"/>
            <a:ext cx="2895600" cy="244475"/>
          </a:xfrm>
        </p:spPr>
        <p:txBody>
          <a:bodyPr/>
          <a:lstStyle/>
          <a:p>
            <a:endParaRPr lang="en-US" sz="1050" dirty="0"/>
          </a:p>
        </p:txBody>
      </p:sp>
      <p:sp>
        <p:nvSpPr>
          <p:cNvPr id="6" name="Slide Number Placeholder 5"/>
          <p:cNvSpPr>
            <a:spLocks noGrp="1"/>
          </p:cNvSpPr>
          <p:nvPr>
            <p:ph type="sldNum" sz="quarter" idx="12"/>
          </p:nvPr>
        </p:nvSpPr>
        <p:spPr/>
        <p:txBody>
          <a:bodyPr/>
          <a:lstStyle/>
          <a:p>
            <a:fld id="{BFA9D9FD-D76C-4508-91CC-8911D74BFB38}" type="slidenum">
              <a:rPr lang="en-US" smtClean="0"/>
              <a:t>19</a:t>
            </a:fld>
            <a:endParaRPr lang="en-US"/>
          </a:p>
        </p:txBody>
      </p:sp>
    </p:spTree>
    <p:extLst>
      <p:ext uri="{BB962C8B-B14F-4D97-AF65-F5344CB8AC3E}">
        <p14:creationId xmlns:p14="http://schemas.microsoft.com/office/powerpoint/2010/main" val="2307126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Responses to </a:t>
            </a:r>
            <a:r>
              <a:rPr lang="en-US" dirty="0"/>
              <a:t>issues </a:t>
            </a:r>
            <a:r>
              <a:rPr lang="en-US" dirty="0" smtClean="0"/>
              <a:t>raised last year and </a:t>
            </a:r>
            <a:r>
              <a:rPr lang="en-US" dirty="0"/>
              <a:t>how they have been </a:t>
            </a:r>
            <a:r>
              <a:rPr lang="en-US" dirty="0" smtClean="0"/>
              <a:t>addressed</a:t>
            </a:r>
            <a:endParaRPr lang="en-US" dirty="0"/>
          </a:p>
          <a:p>
            <a:pPr marL="514350" indent="-514350">
              <a:buFont typeface="+mj-lt"/>
              <a:buAutoNum type="arabicPeriod"/>
            </a:pPr>
            <a:r>
              <a:rPr lang="en-US" dirty="0" smtClean="0"/>
              <a:t>Guidelines for Unconditional Grant</a:t>
            </a:r>
          </a:p>
          <a:p>
            <a:pPr marL="514350" indent="-514350">
              <a:buFont typeface="+mj-lt"/>
              <a:buAutoNum type="arabicPeriod"/>
            </a:pPr>
            <a:r>
              <a:rPr lang="en-US" dirty="0" smtClean="0"/>
              <a:t>Fiscal </a:t>
            </a:r>
            <a:r>
              <a:rPr lang="en-US" dirty="0" err="1" smtClean="0"/>
              <a:t>Decentralisation</a:t>
            </a:r>
            <a:r>
              <a:rPr lang="en-US" dirty="0" smtClean="0"/>
              <a:t> Architecture (FDA) and Determining the Share of LG transfers out of the National Budget</a:t>
            </a:r>
          </a:p>
          <a:p>
            <a:pPr marL="514350" indent="-514350">
              <a:buFont typeface="+mj-lt"/>
              <a:buAutoNum type="arabicPeriod"/>
            </a:pPr>
            <a:r>
              <a:rPr lang="en-US" dirty="0" smtClean="0"/>
              <a:t>Measures for Local Revenue Enhancement</a:t>
            </a:r>
            <a:endParaRPr lang="en-GB"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9D9FD-D76C-4508-91CC-8911D74BFB38}" type="slidenum">
              <a:rPr lang="en-US" smtClean="0"/>
              <a:t>2</a:t>
            </a:fld>
            <a:endParaRPr lang="en-US"/>
          </a:p>
        </p:txBody>
      </p:sp>
    </p:spTree>
    <p:extLst>
      <p:ext uri="{BB962C8B-B14F-4D97-AF65-F5344CB8AC3E}">
        <p14:creationId xmlns:p14="http://schemas.microsoft.com/office/powerpoint/2010/main" val="2076077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760" y="63658"/>
            <a:ext cx="8229600" cy="1143000"/>
          </a:xfrm>
        </p:spPr>
        <p:txBody>
          <a:bodyPr>
            <a:noAutofit/>
          </a:bodyPr>
          <a:lstStyle/>
          <a:p>
            <a:pPr algn="l"/>
            <a:r>
              <a:rPr lang="en-US" sz="2800" b="1" dirty="0">
                <a:solidFill>
                  <a:schemeClr val="accent2">
                    <a:lumMod val="50000"/>
                  </a:schemeClr>
                </a:solidFill>
                <a:cs typeface="Kalinga" pitchFamily="34" charset="0"/>
              </a:rPr>
              <a:t>Figure 1: </a:t>
            </a:r>
            <a:r>
              <a:rPr lang="en-US" sz="3600" b="1" dirty="0">
                <a:solidFill>
                  <a:schemeClr val="accent2">
                    <a:lumMod val="50000"/>
                  </a:schemeClr>
                </a:solidFill>
                <a:cs typeface="Kalinga" pitchFamily="34" charset="0"/>
              </a:rPr>
              <a:t>The Pillars (6) of </a:t>
            </a:r>
            <a:r>
              <a:rPr lang="en-US" sz="3600" b="1" dirty="0" smtClean="0">
                <a:solidFill>
                  <a:schemeClr val="accent2">
                    <a:lumMod val="50000"/>
                  </a:schemeClr>
                </a:solidFill>
                <a:cs typeface="Kalinga" pitchFamily="34" charset="0"/>
              </a:rPr>
              <a:t>the </a:t>
            </a:r>
            <a:r>
              <a:rPr lang="en-US" sz="3600" b="1" dirty="0">
                <a:solidFill>
                  <a:schemeClr val="accent2">
                    <a:lumMod val="50000"/>
                  </a:schemeClr>
                </a:solidFill>
                <a:cs typeface="Kalinga" pitchFamily="34" charset="0"/>
              </a:rPr>
              <a:t>Proposed FDA</a:t>
            </a:r>
            <a:endParaRPr lang="en-US" sz="3600" b="1"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1143000"/>
            <a:ext cx="8077200" cy="5334000"/>
          </a:xfrm>
          <a:noFill/>
        </p:spPr>
      </p:pic>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9D9FD-D76C-4508-91CC-8911D74BFB38}" type="slidenum">
              <a:rPr lang="en-US" smtClean="0"/>
              <a:t>20</a:t>
            </a:fld>
            <a:endParaRPr lang="en-US"/>
          </a:p>
        </p:txBody>
      </p:sp>
    </p:spTree>
    <p:extLst>
      <p:ext uri="{BB962C8B-B14F-4D97-AF65-F5344CB8AC3E}">
        <p14:creationId xmlns:p14="http://schemas.microsoft.com/office/powerpoint/2010/main" val="4242706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Determining LG Share out of National Budget</a:t>
            </a:r>
            <a:endParaRPr lang="en-US" sz="3600" b="1" dirty="0"/>
          </a:p>
        </p:txBody>
      </p:sp>
      <p:sp>
        <p:nvSpPr>
          <p:cNvPr id="3" name="Content Placeholder 2"/>
          <p:cNvSpPr>
            <a:spLocks noGrp="1"/>
          </p:cNvSpPr>
          <p:nvPr>
            <p:ph idx="1"/>
          </p:nvPr>
        </p:nvSpPr>
        <p:spPr/>
        <p:txBody>
          <a:bodyPr>
            <a:normAutofit/>
          </a:bodyPr>
          <a:lstStyle/>
          <a:p>
            <a:pPr algn="just"/>
            <a:r>
              <a:rPr lang="en-GB" sz="2600" dirty="0"/>
              <a:t>This phase </a:t>
            </a:r>
            <a:r>
              <a:rPr lang="en-GB" sz="2600" dirty="0" smtClean="0"/>
              <a:t>included</a:t>
            </a:r>
            <a:r>
              <a:rPr lang="en-US" sz="2600" dirty="0" smtClean="0"/>
              <a:t>, </a:t>
            </a:r>
            <a:r>
              <a:rPr lang="en-US" sz="2600" b="1" dirty="0"/>
              <a:t>reviewing LG mandates and estimating the cost of adequately financing those mandates</a:t>
            </a:r>
            <a:r>
              <a:rPr lang="en-US" sz="2600" dirty="0"/>
              <a:t> relative to the overall </a:t>
            </a:r>
            <a:r>
              <a:rPr lang="en-US" sz="2600" dirty="0" smtClean="0"/>
              <a:t>budget.</a:t>
            </a:r>
            <a:endParaRPr lang="en-US" sz="2600" dirty="0"/>
          </a:p>
          <a:p>
            <a:pPr algn="just"/>
            <a:r>
              <a:rPr lang="en-GB" sz="2600" dirty="0"/>
              <a:t>This is to </a:t>
            </a:r>
            <a:r>
              <a:rPr lang="en-GB" sz="2600" b="1" u="sng" dirty="0"/>
              <a:t>ensure that the size of grant transfers to LGs is commensurate with the range of services provided by the LG's </a:t>
            </a:r>
            <a:r>
              <a:rPr lang="en-GB" sz="2600" dirty="0"/>
              <a:t>which helps to improve confidence in budgets and sustain service delivery</a:t>
            </a:r>
            <a:r>
              <a:rPr lang="en-GB" sz="2600" dirty="0" smtClean="0"/>
              <a:t>.</a:t>
            </a:r>
          </a:p>
          <a:p>
            <a:pPr algn="just"/>
            <a:r>
              <a:rPr lang="en-GB" sz="2600" b="1" dirty="0" smtClean="0"/>
              <a:t>Status:</a:t>
            </a:r>
            <a:r>
              <a:rPr lang="en-GB" sz="2600" dirty="0" smtClean="0"/>
              <a:t> </a:t>
            </a:r>
            <a:r>
              <a:rPr lang="en-GB" sz="2600" dirty="0"/>
              <a:t>The </a:t>
            </a:r>
            <a:r>
              <a:rPr lang="en-GB" sz="2600" dirty="0" smtClean="0"/>
              <a:t>Final Report was submitted in November </a:t>
            </a:r>
            <a:r>
              <a:rPr lang="en-GB" sz="2600" b="1" dirty="0" smtClean="0"/>
              <a:t>2017</a:t>
            </a:r>
            <a:r>
              <a:rPr lang="en-GB" sz="2600" dirty="0" smtClean="0"/>
              <a:t>.</a:t>
            </a:r>
            <a:endParaRPr lang="en-US" sz="2600"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9D9FD-D76C-4508-91CC-8911D74BFB38}" type="slidenum">
              <a:rPr lang="en-US" smtClean="0"/>
              <a:t>21</a:t>
            </a:fld>
            <a:endParaRPr lang="en-US"/>
          </a:p>
        </p:txBody>
      </p:sp>
    </p:spTree>
    <p:extLst>
      <p:ext uri="{BB962C8B-B14F-4D97-AF65-F5344CB8AC3E}">
        <p14:creationId xmlns:p14="http://schemas.microsoft.com/office/powerpoint/2010/main" val="3154739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29" y="172586"/>
            <a:ext cx="8229600" cy="836613"/>
          </a:xfrm>
        </p:spPr>
        <p:txBody>
          <a:bodyPr>
            <a:normAutofit/>
          </a:bodyPr>
          <a:lstStyle/>
          <a:p>
            <a:r>
              <a:rPr lang="en-US" sz="3200" b="1" dirty="0"/>
              <a:t>Some of the key recommendations</a:t>
            </a:r>
            <a:endParaRPr lang="en-US" sz="3200" dirty="0"/>
          </a:p>
        </p:txBody>
      </p:sp>
      <p:sp>
        <p:nvSpPr>
          <p:cNvPr id="3" name="Content Placeholder 2"/>
          <p:cNvSpPr>
            <a:spLocks noGrp="1"/>
          </p:cNvSpPr>
          <p:nvPr>
            <p:ph idx="1"/>
          </p:nvPr>
        </p:nvSpPr>
        <p:spPr>
          <a:xfrm>
            <a:off x="457200" y="1009199"/>
            <a:ext cx="8229600" cy="4908550"/>
          </a:xfrm>
        </p:spPr>
        <p:txBody>
          <a:bodyPr>
            <a:noAutofit/>
          </a:bodyPr>
          <a:lstStyle/>
          <a:p>
            <a:pPr lvl="0"/>
            <a:r>
              <a:rPr lang="en-US" sz="2300" b="1" dirty="0"/>
              <a:t>Determining the Share of LG transfers out of the National budget: </a:t>
            </a:r>
            <a:r>
              <a:rPr lang="en-US" sz="2300" dirty="0"/>
              <a:t>Over the medium term, LG transfers/ grants allocations should recover the real values from the </a:t>
            </a:r>
            <a:r>
              <a:rPr lang="en-US" sz="2300" dirty="0" smtClean="0"/>
              <a:t>per </a:t>
            </a:r>
            <a:r>
              <a:rPr lang="en-US" sz="2300" dirty="0"/>
              <a:t>capita of UGX </a:t>
            </a:r>
            <a:r>
              <a:rPr lang="en-US" sz="2300" b="1" dirty="0"/>
              <a:t>69,858</a:t>
            </a:r>
            <a:r>
              <a:rPr lang="en-US" sz="2300" dirty="0"/>
              <a:t> </a:t>
            </a:r>
            <a:r>
              <a:rPr lang="en-US" sz="2300" dirty="0" smtClean="0"/>
              <a:t>in FY2017/18 </a:t>
            </a:r>
            <a:r>
              <a:rPr lang="en-US" sz="2300" dirty="0"/>
              <a:t>to </a:t>
            </a:r>
            <a:r>
              <a:rPr lang="en-US" sz="2300" dirty="0" err="1"/>
              <a:t>atleast</a:t>
            </a:r>
            <a:r>
              <a:rPr lang="en-US" sz="2300" dirty="0"/>
              <a:t> UGX </a:t>
            </a:r>
            <a:r>
              <a:rPr lang="en-US" sz="2300" b="1" dirty="0"/>
              <a:t>115,757 per-capita</a:t>
            </a:r>
            <a:r>
              <a:rPr lang="en-US" sz="2300" dirty="0"/>
              <a:t> over the medium term. </a:t>
            </a:r>
          </a:p>
          <a:p>
            <a:r>
              <a:rPr lang="en-US" sz="2300" dirty="0"/>
              <a:t>That is, to nominally increase gradually from </a:t>
            </a:r>
            <a:r>
              <a:rPr lang="en-US" sz="2300" b="1" dirty="0"/>
              <a:t>UGX 3.151trn</a:t>
            </a:r>
            <a:r>
              <a:rPr lang="en-US" sz="2300" dirty="0"/>
              <a:t> (FY2018/19) to </a:t>
            </a:r>
            <a:r>
              <a:rPr lang="en-US" sz="2300" b="1" dirty="0"/>
              <a:t>UGX 4.759trn</a:t>
            </a:r>
            <a:r>
              <a:rPr lang="en-US" sz="2300" dirty="0"/>
              <a:t> (FY2021/22) over the next 4 years.</a:t>
            </a:r>
          </a:p>
          <a:p>
            <a:pPr lvl="0"/>
            <a:r>
              <a:rPr lang="en-US" sz="2300" b="1" dirty="0"/>
              <a:t>Inter-Governmental Fiscal Transfers</a:t>
            </a:r>
            <a:r>
              <a:rPr lang="en-US" sz="2300" dirty="0"/>
              <a:t>: Equity and transparency have to be regularly observed in the grants allocation formulae. </a:t>
            </a:r>
            <a:endParaRPr lang="en-US" sz="2300" dirty="0" smtClean="0"/>
          </a:p>
          <a:p>
            <a:r>
              <a:rPr lang="en-US" sz="2300" b="1" dirty="0" smtClean="0"/>
              <a:t>Local revenues:</a:t>
            </a:r>
            <a:r>
              <a:rPr lang="en-US" sz="2300" dirty="0" smtClean="0"/>
              <a:t> </a:t>
            </a:r>
            <a:r>
              <a:rPr lang="en-US" sz="2300" b="1" dirty="0"/>
              <a:t>T</a:t>
            </a:r>
            <a:r>
              <a:rPr lang="en-US" sz="2300" b="1" dirty="0" smtClean="0"/>
              <a:t>heir </a:t>
            </a:r>
            <a:r>
              <a:rPr lang="en-US" sz="2300" b="1" dirty="0"/>
              <a:t>legal provisions </a:t>
            </a:r>
            <a:r>
              <a:rPr lang="en-US" sz="2300" b="1" dirty="0" smtClean="0"/>
              <a:t>have to be reviewed.</a:t>
            </a:r>
            <a:r>
              <a:rPr lang="en-US" sz="2300" dirty="0" smtClean="0"/>
              <a:t> </a:t>
            </a:r>
            <a:r>
              <a:rPr lang="en-US" sz="2300" dirty="0"/>
              <a:t>Besides, a </a:t>
            </a:r>
            <a:r>
              <a:rPr lang="en-US" sz="2300" b="1" dirty="0"/>
              <a:t>Local Revenue Management Policy linked to National Tax Policy should be formulated </a:t>
            </a:r>
            <a:r>
              <a:rPr lang="en-US" sz="2300" dirty="0"/>
              <a:t>for effective management of revenues.</a:t>
            </a:r>
          </a:p>
          <a:p>
            <a:pPr lvl="0"/>
            <a:endParaRPr lang="en-US" sz="2300" dirty="0"/>
          </a:p>
          <a:p>
            <a:endParaRPr lang="en-US" sz="2300"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A9D9FD-D76C-4508-91CC-8911D74BFB38}" type="slidenum">
              <a:rPr lang="en-US" smtClean="0"/>
              <a:t>22</a:t>
            </a:fld>
            <a:endParaRPr lang="en-US"/>
          </a:p>
        </p:txBody>
      </p:sp>
    </p:spTree>
    <p:extLst>
      <p:ext uri="{BB962C8B-B14F-4D97-AF65-F5344CB8AC3E}">
        <p14:creationId xmlns:p14="http://schemas.microsoft.com/office/powerpoint/2010/main" val="4249660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869"/>
            <a:ext cx="8229600" cy="884238"/>
          </a:xfrm>
        </p:spPr>
        <p:txBody>
          <a:bodyPr>
            <a:noAutofit/>
          </a:bodyPr>
          <a:lstStyle/>
          <a:p>
            <a:r>
              <a:rPr lang="en-GB" sz="2800" b="1" dirty="0" smtClean="0"/>
              <a:t>Measures to enhance Local Revenue Performance</a:t>
            </a:r>
            <a:r>
              <a:rPr lang="en-GB" sz="2800" b="1" i="1" dirty="0"/>
              <a:t/>
            </a:r>
            <a:br>
              <a:rPr lang="en-GB" sz="2800" b="1" i="1" dirty="0"/>
            </a:br>
            <a:endParaRPr lang="en-US" sz="2800" dirty="0"/>
          </a:p>
        </p:txBody>
      </p:sp>
      <p:sp>
        <p:nvSpPr>
          <p:cNvPr id="3" name="Content Placeholder 2"/>
          <p:cNvSpPr>
            <a:spLocks noGrp="1"/>
          </p:cNvSpPr>
          <p:nvPr>
            <p:ph idx="1"/>
          </p:nvPr>
        </p:nvSpPr>
        <p:spPr>
          <a:xfrm>
            <a:off x="457200" y="1104108"/>
            <a:ext cx="8229600" cy="5022056"/>
          </a:xfrm>
        </p:spPr>
        <p:txBody>
          <a:bodyPr>
            <a:noAutofit/>
          </a:bodyPr>
          <a:lstStyle/>
          <a:p>
            <a:pPr marL="0" indent="0">
              <a:buNone/>
            </a:pPr>
            <a:r>
              <a:rPr lang="en-US" sz="2400" b="1" u="sng" dirty="0"/>
              <a:t>Establishing and Rolling-out of the Local Revenue Database </a:t>
            </a:r>
          </a:p>
          <a:p>
            <a:pPr marL="0" indent="0" algn="just">
              <a:buNone/>
            </a:pPr>
            <a:r>
              <a:rPr lang="en-US" sz="2400" b="1" dirty="0" smtClean="0"/>
              <a:t>The </a:t>
            </a:r>
            <a:r>
              <a:rPr lang="en-US" sz="2400" b="1" dirty="0"/>
              <a:t>Commission, </a:t>
            </a:r>
            <a:r>
              <a:rPr lang="en-US" sz="2400" b="1" dirty="0" smtClean="0"/>
              <a:t>with </a:t>
            </a:r>
            <a:r>
              <a:rPr lang="en-GB" sz="2400" dirty="0" smtClean="0"/>
              <a:t>financial </a:t>
            </a:r>
            <a:r>
              <a:rPr lang="en-GB" sz="2400" dirty="0"/>
              <a:t>resources from</a:t>
            </a:r>
            <a:r>
              <a:rPr lang="en-GB" sz="2400" b="1" dirty="0"/>
              <a:t> FINMAPIII</a:t>
            </a:r>
            <a:r>
              <a:rPr lang="en-GB" sz="2400" dirty="0"/>
              <a:t> has between FY2014/15 and FY2017/18 supported </a:t>
            </a:r>
            <a:r>
              <a:rPr lang="en-GB" sz="2400" b="1" dirty="0"/>
              <a:t>121 districts, 16 MCs and 4 </a:t>
            </a:r>
            <a:r>
              <a:rPr lang="en-GB" sz="2400" b="1" dirty="0" smtClean="0"/>
              <a:t>TCs to computerise the local revenue registers</a:t>
            </a:r>
            <a:r>
              <a:rPr lang="en-GB" sz="2400" dirty="0" smtClean="0"/>
              <a:t>. </a:t>
            </a:r>
          </a:p>
          <a:p>
            <a:pPr marL="0" indent="0" algn="just">
              <a:buNone/>
            </a:pPr>
            <a:endParaRPr lang="en-GB" sz="2400" dirty="0" smtClean="0"/>
          </a:p>
          <a:p>
            <a:pPr marL="0" indent="0" algn="just">
              <a:buNone/>
            </a:pPr>
            <a:r>
              <a:rPr lang="en-GB" sz="2400" dirty="0" smtClean="0"/>
              <a:t>The </a:t>
            </a:r>
            <a:r>
              <a:rPr lang="en-GB" sz="2400" dirty="0"/>
              <a:t>above mentioned LGs were provided </a:t>
            </a:r>
            <a:r>
              <a:rPr lang="en-GB" sz="2400" b="1" dirty="0"/>
              <a:t>a laptop</a:t>
            </a:r>
            <a:r>
              <a:rPr lang="en-GB" sz="2400" dirty="0"/>
              <a:t> and </a:t>
            </a:r>
            <a:r>
              <a:rPr lang="en-GB" sz="2400" b="1" dirty="0"/>
              <a:t>a printer each</a:t>
            </a:r>
            <a:r>
              <a:rPr lang="en-GB" sz="2400" dirty="0"/>
              <a:t>, for enhancing local </a:t>
            </a:r>
            <a:r>
              <a:rPr lang="en-GB" sz="2400" b="1" dirty="0"/>
              <a:t>revenue database management</a:t>
            </a:r>
            <a:r>
              <a:rPr lang="en-GB" sz="2400" dirty="0"/>
              <a:t>.</a:t>
            </a:r>
            <a:endParaRPr lang="en-US" sz="2400" dirty="0"/>
          </a:p>
          <a:p>
            <a:pPr marL="0" indent="0">
              <a:buNone/>
            </a:pPr>
            <a:endParaRPr lang="en-GB" sz="2400" b="1" dirty="0" smtClean="0"/>
          </a:p>
          <a:p>
            <a:pPr marL="0" indent="0">
              <a:buNone/>
            </a:pPr>
            <a:r>
              <a:rPr lang="en-GB" sz="2400" b="1" dirty="0" smtClean="0"/>
              <a:t>In </a:t>
            </a:r>
            <a:r>
              <a:rPr lang="en-GB" sz="2400" b="1" dirty="0"/>
              <a:t>addition, </a:t>
            </a:r>
            <a:r>
              <a:rPr lang="en-GB" sz="2400" dirty="0"/>
              <a:t>with financial support from Uganda Support to Municipal Infrastructure Development Programme (</a:t>
            </a:r>
            <a:r>
              <a:rPr lang="en-GB" sz="2400" b="1" dirty="0"/>
              <a:t>USMID</a:t>
            </a:r>
            <a:r>
              <a:rPr lang="en-GB" sz="2400" dirty="0"/>
              <a:t>) the Commission has assisted the </a:t>
            </a:r>
            <a:r>
              <a:rPr lang="en-GB" sz="2400" b="1" dirty="0"/>
              <a:t>14 pilot Municipalities</a:t>
            </a:r>
            <a:r>
              <a:rPr lang="en-GB" sz="2400" dirty="0"/>
              <a:t> to increase their collections. </a:t>
            </a:r>
            <a:endParaRPr lang="en-US" sz="2400" dirty="0"/>
          </a:p>
          <a:p>
            <a:endParaRPr lang="en-US" sz="2400"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A9D9FD-D76C-4508-91CC-8911D74BFB38}" type="slidenum">
              <a:rPr lang="en-US" smtClean="0"/>
              <a:t>23</a:t>
            </a:fld>
            <a:endParaRPr lang="en-US"/>
          </a:p>
        </p:txBody>
      </p:sp>
    </p:spTree>
    <p:extLst>
      <p:ext uri="{BB962C8B-B14F-4D97-AF65-F5344CB8AC3E}">
        <p14:creationId xmlns:p14="http://schemas.microsoft.com/office/powerpoint/2010/main" val="2269608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b="1" dirty="0"/>
              <a:t>Impact of Local Revenue Databases</a:t>
            </a:r>
            <a:endParaRPr lang="en-US" sz="2800" dirty="0"/>
          </a:p>
        </p:txBody>
      </p:sp>
      <p:sp>
        <p:nvSpPr>
          <p:cNvPr id="3" name="Content Placeholder 2"/>
          <p:cNvSpPr>
            <a:spLocks noGrp="1"/>
          </p:cNvSpPr>
          <p:nvPr>
            <p:ph idx="1"/>
          </p:nvPr>
        </p:nvSpPr>
        <p:spPr>
          <a:xfrm>
            <a:off x="457200" y="990600"/>
            <a:ext cx="8229600" cy="5365750"/>
          </a:xfrm>
        </p:spPr>
        <p:txBody>
          <a:bodyPr>
            <a:noAutofit/>
          </a:bodyPr>
          <a:lstStyle/>
          <a:p>
            <a:pPr lvl="0"/>
            <a:r>
              <a:rPr lang="en-US" sz="2200" dirty="0"/>
              <a:t>As a result of multiple approaches including utilization of the local revenue database, local revenue collection has increased for many LGs. For instance between FY2012/13 and FY2016/17 the </a:t>
            </a:r>
            <a:r>
              <a:rPr lang="en-US" sz="2200" b="1" u="heavy" dirty="0"/>
              <a:t>Districts</a:t>
            </a:r>
            <a:r>
              <a:rPr lang="en-US" sz="2200" b="1" dirty="0"/>
              <a:t> </a:t>
            </a:r>
            <a:r>
              <a:rPr lang="en-US" sz="2200" dirty="0"/>
              <a:t>like </a:t>
            </a:r>
            <a:r>
              <a:rPr lang="en-US" sz="2200" dirty="0" err="1"/>
              <a:t>Jinja</a:t>
            </a:r>
            <a:r>
              <a:rPr lang="en-US" sz="2200" dirty="0"/>
              <a:t> has increased from </a:t>
            </a:r>
            <a:r>
              <a:rPr lang="en-US" sz="2200" b="1" dirty="0"/>
              <a:t>UGX 596m to 3.3bn;</a:t>
            </a:r>
            <a:r>
              <a:rPr lang="en-US" sz="2200" dirty="0"/>
              <a:t> </a:t>
            </a:r>
            <a:r>
              <a:rPr lang="en-US" sz="2200" dirty="0" err="1"/>
              <a:t>Ntungamo</a:t>
            </a:r>
            <a:r>
              <a:rPr lang="en-US" sz="2200" dirty="0"/>
              <a:t> from </a:t>
            </a:r>
            <a:r>
              <a:rPr lang="en-US" sz="2200" b="1" dirty="0"/>
              <a:t>UGX 289m to 1.315bn</a:t>
            </a:r>
            <a:r>
              <a:rPr lang="en-US" sz="2200" dirty="0"/>
              <a:t>; </a:t>
            </a:r>
            <a:r>
              <a:rPr lang="en-US" sz="2200" dirty="0" err="1"/>
              <a:t>Mbarara</a:t>
            </a:r>
            <a:r>
              <a:rPr lang="en-US" sz="2200" dirty="0"/>
              <a:t> from </a:t>
            </a:r>
            <a:r>
              <a:rPr lang="en-US" sz="2200" b="1" dirty="0"/>
              <a:t>UGX 535m to 1.45bn</a:t>
            </a:r>
            <a:r>
              <a:rPr lang="en-US" sz="2200" dirty="0"/>
              <a:t>; </a:t>
            </a:r>
            <a:r>
              <a:rPr lang="en-US" sz="2200" dirty="0" err="1" smtClean="0"/>
              <a:t>Buikwe</a:t>
            </a:r>
            <a:r>
              <a:rPr lang="en-US" sz="2200" dirty="0" smtClean="0"/>
              <a:t> </a:t>
            </a:r>
            <a:r>
              <a:rPr lang="en-US" sz="2200" dirty="0"/>
              <a:t>from </a:t>
            </a:r>
            <a:r>
              <a:rPr lang="en-US" sz="2200" b="1" dirty="0"/>
              <a:t>UGX 719m to 1.34bn</a:t>
            </a:r>
            <a:r>
              <a:rPr lang="en-US" sz="2200" dirty="0"/>
              <a:t>; </a:t>
            </a:r>
            <a:r>
              <a:rPr lang="en-US" sz="2200" dirty="0" err="1"/>
              <a:t>Wakiso</a:t>
            </a:r>
            <a:r>
              <a:rPr lang="en-US" sz="2200" dirty="0"/>
              <a:t> from </a:t>
            </a:r>
            <a:r>
              <a:rPr lang="en-US" sz="2200" b="1" dirty="0"/>
              <a:t>UGX 1.94m to 2.7bn</a:t>
            </a:r>
            <a:r>
              <a:rPr lang="en-US" sz="2200" dirty="0"/>
              <a:t>; </a:t>
            </a:r>
            <a:r>
              <a:rPr lang="en-US" sz="2200" dirty="0" err="1"/>
              <a:t>Arua</a:t>
            </a:r>
            <a:r>
              <a:rPr lang="en-US" sz="2200" dirty="0"/>
              <a:t> from </a:t>
            </a:r>
            <a:r>
              <a:rPr lang="en-US" sz="2200" b="1" dirty="0"/>
              <a:t>UGX 503m to 1.23bn</a:t>
            </a:r>
            <a:r>
              <a:rPr lang="en-US" sz="2200" dirty="0"/>
              <a:t>; </a:t>
            </a:r>
            <a:r>
              <a:rPr lang="en-US" sz="2200" dirty="0" err="1"/>
              <a:t>Mukono</a:t>
            </a:r>
            <a:r>
              <a:rPr lang="en-US" sz="2200" dirty="0"/>
              <a:t> from </a:t>
            </a:r>
            <a:r>
              <a:rPr lang="en-US" sz="2200" b="1" dirty="0"/>
              <a:t>UGX 396m to 1.29bn</a:t>
            </a:r>
            <a:r>
              <a:rPr lang="en-US" sz="2200" dirty="0"/>
              <a:t>; </a:t>
            </a:r>
            <a:r>
              <a:rPr lang="en-US" sz="2200" dirty="0" err="1" smtClean="0"/>
              <a:t>Mpigi</a:t>
            </a:r>
            <a:r>
              <a:rPr lang="en-US" sz="2200" dirty="0" smtClean="0"/>
              <a:t> </a:t>
            </a:r>
            <a:r>
              <a:rPr lang="en-US" sz="2200" dirty="0"/>
              <a:t>from UGX </a:t>
            </a:r>
            <a:r>
              <a:rPr lang="en-US" sz="2200" b="1" dirty="0"/>
              <a:t>275m to 539m</a:t>
            </a:r>
            <a:r>
              <a:rPr lang="en-US" sz="2200" dirty="0"/>
              <a:t>; </a:t>
            </a:r>
            <a:endParaRPr lang="en-US" sz="2200" dirty="0" smtClean="0"/>
          </a:p>
          <a:p>
            <a:r>
              <a:rPr lang="en-US" sz="2200" b="1" dirty="0"/>
              <a:t>And for the </a:t>
            </a:r>
            <a:r>
              <a:rPr lang="en-US" sz="2200" b="1" u="heavy" dirty="0"/>
              <a:t>Municipal Councils</a:t>
            </a:r>
            <a:r>
              <a:rPr lang="en-US" sz="2200" dirty="0"/>
              <a:t> like </a:t>
            </a:r>
            <a:r>
              <a:rPr lang="en-US" sz="2200" dirty="0" err="1"/>
              <a:t>Jinja</a:t>
            </a:r>
            <a:r>
              <a:rPr lang="en-US" sz="2200" dirty="0"/>
              <a:t> increased </a:t>
            </a:r>
            <a:r>
              <a:rPr lang="en-US" sz="2400" dirty="0"/>
              <a:t>from </a:t>
            </a:r>
            <a:r>
              <a:rPr lang="en-US" sz="2400" b="1" dirty="0"/>
              <a:t>UGX 3.5bn to 11bn</a:t>
            </a:r>
            <a:r>
              <a:rPr lang="en-US" sz="2200" b="1" dirty="0" smtClean="0"/>
              <a:t>; </a:t>
            </a:r>
            <a:r>
              <a:rPr lang="en-US" sz="2200" dirty="0"/>
              <a:t>Lira increased from </a:t>
            </a:r>
            <a:r>
              <a:rPr lang="en-US" sz="2200" b="1" dirty="0"/>
              <a:t>UGX 753m to 2.0bn</a:t>
            </a:r>
            <a:r>
              <a:rPr lang="en-US" sz="2200" dirty="0"/>
              <a:t>; </a:t>
            </a:r>
            <a:r>
              <a:rPr lang="en-US" sz="2200" dirty="0" err="1"/>
              <a:t>Mbarara</a:t>
            </a:r>
            <a:r>
              <a:rPr lang="en-US" sz="2200" dirty="0"/>
              <a:t> from </a:t>
            </a:r>
            <a:r>
              <a:rPr lang="en-US" sz="2200" b="1" dirty="0"/>
              <a:t>UGX 1.86bn to 5.4bn;</a:t>
            </a:r>
            <a:r>
              <a:rPr lang="en-US" sz="2200" dirty="0"/>
              <a:t> </a:t>
            </a:r>
            <a:r>
              <a:rPr lang="en-US" sz="2200" dirty="0" err="1"/>
              <a:t>Gulu</a:t>
            </a:r>
            <a:r>
              <a:rPr lang="en-US" sz="2200" dirty="0"/>
              <a:t> from </a:t>
            </a:r>
            <a:r>
              <a:rPr lang="en-US" sz="2200" b="1" dirty="0"/>
              <a:t>UGX 1.69bn to 3.3bn</a:t>
            </a:r>
            <a:r>
              <a:rPr lang="en-US" sz="2200" dirty="0"/>
              <a:t>; </a:t>
            </a:r>
            <a:r>
              <a:rPr lang="en-US" sz="2200" dirty="0" err="1"/>
              <a:t>Tororo</a:t>
            </a:r>
            <a:r>
              <a:rPr lang="en-US" sz="2200" dirty="0"/>
              <a:t> from </a:t>
            </a:r>
            <a:r>
              <a:rPr lang="en-US" sz="2200" b="1" dirty="0"/>
              <a:t>UGX 676m to 1.01bn;</a:t>
            </a:r>
            <a:r>
              <a:rPr lang="en-US" sz="2200" dirty="0"/>
              <a:t> </a:t>
            </a:r>
            <a:r>
              <a:rPr lang="en-US" sz="2200" dirty="0" err="1"/>
              <a:t>Masaka</a:t>
            </a:r>
            <a:r>
              <a:rPr lang="en-US" sz="2200" dirty="0"/>
              <a:t> from </a:t>
            </a:r>
            <a:r>
              <a:rPr lang="en-US" sz="2200" b="1" dirty="0"/>
              <a:t>UGX 836m to 4.7bn</a:t>
            </a:r>
            <a:r>
              <a:rPr lang="en-US" sz="2200" dirty="0"/>
              <a:t>; </a:t>
            </a:r>
            <a:r>
              <a:rPr lang="en-US" sz="2200" dirty="0" err="1"/>
              <a:t>Arua</a:t>
            </a:r>
            <a:r>
              <a:rPr lang="en-US" sz="2200" dirty="0"/>
              <a:t> from </a:t>
            </a:r>
            <a:r>
              <a:rPr lang="en-US" sz="2200" b="1" dirty="0"/>
              <a:t>UGX 1.08bn to 3.75bn</a:t>
            </a:r>
            <a:r>
              <a:rPr lang="en-US" sz="2200" dirty="0"/>
              <a:t>; </a:t>
            </a:r>
            <a:r>
              <a:rPr lang="en-US" sz="2200" dirty="0" err="1"/>
              <a:t>FortPortal</a:t>
            </a:r>
            <a:r>
              <a:rPr lang="en-US" sz="2200" dirty="0"/>
              <a:t> from </a:t>
            </a:r>
            <a:r>
              <a:rPr lang="en-US" sz="2200" b="1" dirty="0"/>
              <a:t>UGX 625m to 3.2bn</a:t>
            </a:r>
            <a:r>
              <a:rPr lang="en-US" sz="2200" dirty="0"/>
              <a:t>; </a:t>
            </a:r>
            <a:r>
              <a:rPr lang="en-US" sz="2200" dirty="0" err="1"/>
              <a:t>Moroto</a:t>
            </a:r>
            <a:r>
              <a:rPr lang="en-US" sz="2200" dirty="0"/>
              <a:t> from </a:t>
            </a:r>
            <a:r>
              <a:rPr lang="en-US" sz="2200" b="1" dirty="0"/>
              <a:t>UGX 200m to 665m;</a:t>
            </a:r>
            <a:r>
              <a:rPr lang="en-US" sz="2200" dirty="0"/>
              <a:t> and </a:t>
            </a:r>
            <a:r>
              <a:rPr lang="en-US" sz="2200" dirty="0" err="1"/>
              <a:t>Hoima</a:t>
            </a:r>
            <a:r>
              <a:rPr lang="en-US" sz="2200" dirty="0"/>
              <a:t> from </a:t>
            </a:r>
            <a:r>
              <a:rPr lang="en-US" sz="2200" b="1" dirty="0"/>
              <a:t>UGX 861 to 3.6bn</a:t>
            </a:r>
            <a:r>
              <a:rPr lang="en-US" sz="2200" dirty="0"/>
              <a:t>, just to mention a few. </a:t>
            </a:r>
          </a:p>
          <a:p>
            <a:pPr lvl="0"/>
            <a:endParaRPr lang="en-US" sz="2200"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A9D9FD-D76C-4508-91CC-8911D74BFB38}" type="slidenum">
              <a:rPr lang="en-US" smtClean="0"/>
              <a:t>24</a:t>
            </a:fld>
            <a:endParaRPr lang="en-US"/>
          </a:p>
        </p:txBody>
      </p:sp>
    </p:spTree>
    <p:extLst>
      <p:ext uri="{BB962C8B-B14F-4D97-AF65-F5344CB8AC3E}">
        <p14:creationId xmlns:p14="http://schemas.microsoft.com/office/powerpoint/2010/main" val="733914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rmAutofit/>
          </a:bodyPr>
          <a:lstStyle/>
          <a:p>
            <a:r>
              <a:rPr lang="en-US" sz="3200" b="1" dirty="0" smtClean="0">
                <a:latin typeface="+mn-lt"/>
              </a:rPr>
              <a:t>Challenges of Establishing LR Databases</a:t>
            </a:r>
            <a:endParaRPr lang="en-US" sz="3200" b="1" dirty="0">
              <a:latin typeface="+mn-lt"/>
            </a:endParaRPr>
          </a:p>
        </p:txBody>
      </p:sp>
      <p:sp>
        <p:nvSpPr>
          <p:cNvPr id="3" name="Content Placeholder 2"/>
          <p:cNvSpPr>
            <a:spLocks noGrp="1"/>
          </p:cNvSpPr>
          <p:nvPr>
            <p:ph idx="1"/>
          </p:nvPr>
        </p:nvSpPr>
        <p:spPr>
          <a:xfrm>
            <a:off x="457200" y="1295400"/>
            <a:ext cx="8229600" cy="5060950"/>
          </a:xfrm>
        </p:spPr>
        <p:txBody>
          <a:bodyPr>
            <a:noAutofit/>
          </a:bodyPr>
          <a:lstStyle/>
          <a:p>
            <a:pPr lvl="0" algn="just"/>
            <a:r>
              <a:rPr lang="en-GB" sz="2800" dirty="0"/>
              <a:t>Some of the LGs which have been supported have not given the activity </a:t>
            </a:r>
            <a:r>
              <a:rPr lang="en-GB" sz="2800" b="1" dirty="0"/>
              <a:t>the attention it deserves</a:t>
            </a:r>
            <a:r>
              <a:rPr lang="en-GB" sz="2800" dirty="0"/>
              <a:t>; so they need to strategically provide support to the LLGs (in terms of </a:t>
            </a:r>
            <a:r>
              <a:rPr lang="en-GB" sz="2800" dirty="0" smtClean="0"/>
              <a:t>political support and </a:t>
            </a:r>
            <a:r>
              <a:rPr lang="en-GB" sz="2800" b="1" dirty="0" smtClean="0"/>
              <a:t>operational </a:t>
            </a:r>
            <a:r>
              <a:rPr lang="en-GB" sz="2800" b="1" dirty="0"/>
              <a:t>funds to collect and update data</a:t>
            </a:r>
            <a:r>
              <a:rPr lang="en-GB" sz="2800" dirty="0"/>
              <a:t>, </a:t>
            </a:r>
            <a:r>
              <a:rPr lang="en-GB" sz="2800" dirty="0" smtClean="0"/>
              <a:t>assess the tax payers and sources </a:t>
            </a:r>
            <a:r>
              <a:rPr lang="en-GB" sz="2800" dirty="0" err="1" smtClean="0"/>
              <a:t>e.t.c</a:t>
            </a:r>
            <a:r>
              <a:rPr lang="en-GB" sz="2800" dirty="0"/>
              <a:t>) and supervision follow-up.</a:t>
            </a:r>
          </a:p>
          <a:p>
            <a:pPr algn="just"/>
            <a:r>
              <a:rPr lang="en-GB" sz="2800" dirty="0" smtClean="0"/>
              <a:t>Many </a:t>
            </a:r>
            <a:r>
              <a:rPr lang="en-GB" sz="2800" dirty="0"/>
              <a:t>of these LGs </a:t>
            </a:r>
            <a:r>
              <a:rPr lang="en-GB" sz="2800" dirty="0" smtClean="0"/>
              <a:t>receiving </a:t>
            </a:r>
            <a:r>
              <a:rPr lang="en-GB" sz="2800" dirty="0"/>
              <a:t>the support do not have </a:t>
            </a:r>
            <a:r>
              <a:rPr lang="en-GB" sz="2800" b="1" dirty="0"/>
              <a:t>appropriate equipment like computers </a:t>
            </a:r>
            <a:r>
              <a:rPr lang="en-GB" sz="2800" dirty="0"/>
              <a:t>and printers, yet they are very necessary and therefore should be included in the budgets for revenue enhancement</a:t>
            </a:r>
            <a:r>
              <a:rPr lang="en-GB" sz="2800" dirty="0" smtClean="0"/>
              <a:t>.</a:t>
            </a:r>
          </a:p>
          <a:p>
            <a:pPr algn="just"/>
            <a:r>
              <a:rPr lang="en-GB" sz="2800" b="1" dirty="0" smtClean="0"/>
              <a:t> District and MCs are asked to support these LLGs</a:t>
            </a:r>
            <a:r>
              <a:rPr lang="en-GB" sz="2800" dirty="0" smtClean="0"/>
              <a:t>.</a:t>
            </a:r>
            <a:endParaRPr lang="en-US" sz="2800" dirty="0"/>
          </a:p>
          <a:p>
            <a:pPr algn="just"/>
            <a:endParaRPr lang="en-US" sz="2800"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9D9FD-D76C-4508-91CC-8911D74BFB38}" type="slidenum">
              <a:rPr lang="en-US" smtClean="0"/>
              <a:t>25</a:t>
            </a:fld>
            <a:endParaRPr lang="en-US"/>
          </a:p>
        </p:txBody>
      </p:sp>
    </p:spTree>
    <p:extLst>
      <p:ext uri="{BB962C8B-B14F-4D97-AF65-F5344CB8AC3E}">
        <p14:creationId xmlns:p14="http://schemas.microsoft.com/office/powerpoint/2010/main" val="1856873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Autofit/>
          </a:bodyPr>
          <a:lstStyle/>
          <a:p>
            <a:pPr lvl="0"/>
            <a:r>
              <a:rPr lang="en-GB" sz="3200" b="1" dirty="0"/>
              <a:t>The </a:t>
            </a:r>
            <a:r>
              <a:rPr lang="en-GB" sz="3200" b="1" dirty="0" smtClean="0"/>
              <a:t>Way </a:t>
            </a:r>
            <a:r>
              <a:rPr lang="en-GB" sz="3200" b="1" dirty="0"/>
              <a:t>forward in FY 2018/19 and 2019/20.</a:t>
            </a:r>
            <a:r>
              <a:rPr lang="en-US" sz="3200" dirty="0"/>
              <a:t/>
            </a:r>
            <a:br>
              <a:rPr lang="en-US" sz="3200" dirty="0"/>
            </a:br>
            <a:endParaRPr lang="en-US" sz="3200" dirty="0"/>
          </a:p>
        </p:txBody>
      </p:sp>
      <p:sp>
        <p:nvSpPr>
          <p:cNvPr id="3" name="Content Placeholder 2"/>
          <p:cNvSpPr>
            <a:spLocks noGrp="1"/>
          </p:cNvSpPr>
          <p:nvPr>
            <p:ph idx="1"/>
          </p:nvPr>
        </p:nvSpPr>
        <p:spPr>
          <a:xfrm>
            <a:off x="457200" y="1143000"/>
            <a:ext cx="8229600" cy="4983163"/>
          </a:xfrm>
        </p:spPr>
        <p:txBody>
          <a:bodyPr>
            <a:normAutofit lnSpcReduction="10000"/>
          </a:bodyPr>
          <a:lstStyle/>
          <a:p>
            <a:pPr lvl="0" algn="just"/>
            <a:r>
              <a:rPr lang="en-US" b="1" dirty="0"/>
              <a:t>Further FDA dissemination </a:t>
            </a:r>
            <a:r>
              <a:rPr lang="en-US" dirty="0"/>
              <a:t>workshops will be held for LGs, at regional levels in </a:t>
            </a:r>
            <a:r>
              <a:rPr lang="en-US" dirty="0" smtClean="0"/>
              <a:t>FY2018/19.</a:t>
            </a:r>
            <a:endParaRPr lang="en-US" dirty="0"/>
          </a:p>
          <a:p>
            <a:pPr lvl="0" algn="just"/>
            <a:r>
              <a:rPr lang="en-US" dirty="0" smtClean="0"/>
              <a:t>FDA </a:t>
            </a:r>
            <a:r>
              <a:rPr lang="en-US" dirty="0"/>
              <a:t>recommendations </a:t>
            </a:r>
            <a:r>
              <a:rPr lang="en-US" dirty="0" smtClean="0"/>
              <a:t>are scheduled to be discussed the </a:t>
            </a:r>
            <a:r>
              <a:rPr lang="en-US" dirty="0"/>
              <a:t>key policy organs of the state.</a:t>
            </a:r>
          </a:p>
          <a:p>
            <a:pPr lvl="0" algn="just"/>
            <a:r>
              <a:rPr lang="en-US" dirty="0"/>
              <a:t>FDA recommendations </a:t>
            </a:r>
            <a:r>
              <a:rPr lang="en-US" dirty="0" smtClean="0"/>
              <a:t>shall be submitted to </a:t>
            </a:r>
            <a:r>
              <a:rPr lang="en-US" dirty="0"/>
              <a:t>Cabinet, for approval into </a:t>
            </a:r>
            <a:r>
              <a:rPr lang="en-US" b="1" dirty="0"/>
              <a:t>a Policy to Guide the management of LG financing.</a:t>
            </a:r>
          </a:p>
          <a:p>
            <a:pPr algn="just"/>
            <a:r>
              <a:rPr lang="en-US" dirty="0" smtClean="0"/>
              <a:t>The </a:t>
            </a:r>
            <a:r>
              <a:rPr lang="en-US" b="1" dirty="0" smtClean="0"/>
              <a:t>Framework </a:t>
            </a:r>
            <a:r>
              <a:rPr lang="en-US" b="1" dirty="0"/>
              <a:t>to guide in the setting </a:t>
            </a:r>
            <a:r>
              <a:rPr lang="en-US" dirty="0" smtClean="0"/>
              <a:t>of </a:t>
            </a:r>
            <a:r>
              <a:rPr lang="en-US" b="1" dirty="0" smtClean="0"/>
              <a:t>rates </a:t>
            </a:r>
            <a:r>
              <a:rPr lang="en-US" b="1" dirty="0"/>
              <a:t>and </a:t>
            </a:r>
            <a:r>
              <a:rPr lang="en-US" b="1" dirty="0" smtClean="0"/>
              <a:t>fees </a:t>
            </a:r>
            <a:r>
              <a:rPr lang="en-US" dirty="0"/>
              <a:t>for </a:t>
            </a:r>
            <a:r>
              <a:rPr lang="en-US" dirty="0" smtClean="0"/>
              <a:t>LGs, once completed, will be discussed with LGs.</a:t>
            </a:r>
            <a:endParaRPr lang="en-US" dirty="0"/>
          </a:p>
          <a:p>
            <a:pPr algn="just"/>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A9D9FD-D76C-4508-91CC-8911D74BFB38}" type="slidenum">
              <a:rPr lang="en-US" smtClean="0"/>
              <a:t>26</a:t>
            </a:fld>
            <a:endParaRPr lang="en-US"/>
          </a:p>
        </p:txBody>
      </p:sp>
    </p:spTree>
    <p:extLst>
      <p:ext uri="{BB962C8B-B14F-4D97-AF65-F5344CB8AC3E}">
        <p14:creationId xmlns:p14="http://schemas.microsoft.com/office/powerpoint/2010/main" val="3471239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800" dirty="0" smtClean="0"/>
              <a:t>Thanks for listening.</a:t>
            </a:r>
            <a:endParaRPr lang="en-GB" sz="4800" dirty="0"/>
          </a:p>
        </p:txBody>
      </p:sp>
    </p:spTree>
    <p:extLst>
      <p:ext uri="{BB962C8B-B14F-4D97-AF65-F5344CB8AC3E}">
        <p14:creationId xmlns:p14="http://schemas.microsoft.com/office/powerpoint/2010/main" val="3886990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0" y="0"/>
            <a:ext cx="8915400" cy="1143000"/>
          </a:xfrm>
        </p:spPr>
        <p:txBody>
          <a:bodyPr>
            <a:noAutofit/>
          </a:bodyPr>
          <a:lstStyle/>
          <a:p>
            <a:r>
              <a:rPr lang="en-US" sz="3600" dirty="0" smtClean="0"/>
              <a:t>Overview of the Issues and How they were addressed</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0829577"/>
              </p:ext>
            </p:extLst>
          </p:nvPr>
        </p:nvGraphicFramePr>
        <p:xfrm>
          <a:off x="0" y="1143000"/>
          <a:ext cx="8991600" cy="6086081"/>
        </p:xfrm>
        <a:graphic>
          <a:graphicData uri="http://schemas.openxmlformats.org/drawingml/2006/table">
            <a:tbl>
              <a:tblPr firstRow="1" bandRow="1">
                <a:tableStyleId>{5C22544A-7EE6-4342-B048-85BDC9FD1C3A}</a:tableStyleId>
              </a:tblPr>
              <a:tblGrid>
                <a:gridCol w="2743200"/>
                <a:gridCol w="6248400"/>
              </a:tblGrid>
              <a:tr h="476831">
                <a:tc>
                  <a:txBody>
                    <a:bodyPr/>
                    <a:lstStyle/>
                    <a:p>
                      <a:r>
                        <a:rPr lang="en-US" sz="2400" dirty="0" smtClean="0"/>
                        <a:t>Issue </a:t>
                      </a:r>
                      <a:endParaRPr lang="en-US" sz="2400" dirty="0"/>
                    </a:p>
                  </a:txBody>
                  <a:tcPr/>
                </a:tc>
                <a:tc>
                  <a:txBody>
                    <a:bodyPr/>
                    <a:lstStyle/>
                    <a:p>
                      <a:pPr algn="ctr"/>
                      <a:r>
                        <a:rPr lang="en-US" sz="2400" dirty="0" smtClean="0"/>
                        <a:t>How addressed</a:t>
                      </a:r>
                      <a:endParaRPr lang="en-US" sz="2400" dirty="0"/>
                    </a:p>
                  </a:txBody>
                  <a:tcPr/>
                </a:tc>
              </a:tr>
              <a:tr h="3973590">
                <a:tc>
                  <a:txBody>
                    <a:bodyPr/>
                    <a:lstStyle/>
                    <a:p>
                      <a:r>
                        <a:rPr lang="en-GB" sz="2400" kern="1200" dirty="0" smtClean="0">
                          <a:solidFill>
                            <a:schemeClr val="dk1"/>
                          </a:solidFill>
                          <a:effectLst/>
                          <a:latin typeface="+mn-lt"/>
                          <a:ea typeface="+mn-ea"/>
                          <a:cs typeface="+mn-cs"/>
                        </a:rPr>
                        <a:t>LGs have been complaining of late on wrong numbers for their population and area </a:t>
                      </a:r>
                      <a:endParaRPr lang="en-US" sz="2400" kern="1200" dirty="0" smtClean="0">
                        <a:solidFill>
                          <a:schemeClr val="dk1"/>
                        </a:solidFill>
                        <a:effectLst/>
                        <a:latin typeface="+mn-lt"/>
                        <a:ea typeface="+mn-ea"/>
                        <a:cs typeface="+mn-cs"/>
                      </a:endParaRPr>
                    </a:p>
                    <a:p>
                      <a:endParaRPr lang="en-GB" sz="1800" b="1" kern="1200" dirty="0" smtClean="0">
                        <a:solidFill>
                          <a:schemeClr val="dk1"/>
                        </a:solidFill>
                        <a:effectLst/>
                        <a:latin typeface="+mn-lt"/>
                        <a:ea typeface="+mn-ea"/>
                        <a:cs typeface="+mn-cs"/>
                      </a:endParaRPr>
                    </a:p>
                    <a:p>
                      <a:endParaRPr lang="en-GB" sz="1800" b="1" kern="1200" dirty="0" smtClean="0">
                        <a:solidFill>
                          <a:schemeClr val="dk1"/>
                        </a:solidFill>
                        <a:effectLst/>
                        <a:latin typeface="+mn-lt"/>
                        <a:ea typeface="+mn-ea"/>
                        <a:cs typeface="+mn-cs"/>
                      </a:endParaRPr>
                    </a:p>
                    <a:p>
                      <a:r>
                        <a:rPr lang="en-US" sz="2400" dirty="0" smtClean="0"/>
                        <a:t>Inadequacy</a:t>
                      </a:r>
                      <a:r>
                        <a:rPr lang="en-US" sz="2400" baseline="0" dirty="0" smtClean="0"/>
                        <a:t> of the Unconditional Grant </a:t>
                      </a:r>
                      <a:endParaRPr lang="en-US" sz="2400" i="1" baseline="0" dirty="0" smtClean="0"/>
                    </a:p>
                    <a:p>
                      <a:endParaRPr lang="en-US" sz="2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Serious funding gaps at LGs</a:t>
                      </a:r>
                    </a:p>
                    <a:p>
                      <a:endParaRPr lang="en-US" sz="2400" baseline="0" dirty="0" smtClean="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kern="1200" dirty="0" smtClean="0">
                          <a:solidFill>
                            <a:schemeClr val="dk1"/>
                          </a:solidFill>
                          <a:effectLst/>
                          <a:latin typeface="+mn-lt"/>
                          <a:ea typeface="+mn-ea"/>
                          <a:cs typeface="+mn-cs"/>
                        </a:rPr>
                        <a:t>Each LG must ensure that they cross-check </a:t>
                      </a:r>
                      <a:r>
                        <a:rPr lang="en-GB" sz="2000" kern="1200" dirty="0" smtClean="0">
                          <a:solidFill>
                            <a:schemeClr val="dk1"/>
                          </a:solidFill>
                          <a:effectLst/>
                          <a:latin typeface="+mn-lt"/>
                          <a:ea typeface="+mn-ea"/>
                          <a:cs typeface="+mn-cs"/>
                        </a:rPr>
                        <a:t>for those numbers with </a:t>
                      </a:r>
                      <a:r>
                        <a:rPr lang="en-GB" sz="2400" b="1" kern="1200" dirty="0" smtClean="0">
                          <a:solidFill>
                            <a:schemeClr val="dk1"/>
                          </a:solidFill>
                          <a:effectLst/>
                          <a:latin typeface="+mn-lt"/>
                          <a:ea typeface="+mn-ea"/>
                          <a:cs typeface="+mn-cs"/>
                        </a:rPr>
                        <a:t>UBOS </a:t>
                      </a:r>
                      <a:r>
                        <a:rPr lang="en-GB" sz="2000" kern="1200" dirty="0" smtClean="0">
                          <a:solidFill>
                            <a:schemeClr val="dk1"/>
                          </a:solidFill>
                          <a:effectLst/>
                          <a:latin typeface="+mn-lt"/>
                          <a:ea typeface="+mn-ea"/>
                          <a:cs typeface="+mn-cs"/>
                        </a:rPr>
                        <a:t>in time</a:t>
                      </a:r>
                      <a:r>
                        <a:rPr lang="en-GB" sz="2000" kern="1200" baseline="0" dirty="0" smtClean="0">
                          <a:solidFill>
                            <a:schemeClr val="dk1"/>
                          </a:solidFill>
                          <a:effectLst/>
                          <a:latin typeface="+mn-lt"/>
                          <a:ea typeface="+mn-ea"/>
                          <a:cs typeface="+mn-cs"/>
                        </a:rPr>
                        <a:t> &amp;</a:t>
                      </a:r>
                      <a:r>
                        <a:rPr lang="en-GB" sz="2000" kern="1200" dirty="0" smtClean="0">
                          <a:solidFill>
                            <a:schemeClr val="dk1"/>
                          </a:solidFill>
                          <a:effectLst/>
                          <a:latin typeface="+mn-lt"/>
                          <a:ea typeface="+mn-ea"/>
                          <a:cs typeface="+mn-cs"/>
                        </a:rPr>
                        <a:t> </a:t>
                      </a:r>
                      <a:r>
                        <a:rPr lang="en-GB" sz="2400" kern="1200" dirty="0" smtClean="0">
                          <a:solidFill>
                            <a:schemeClr val="dk1"/>
                          </a:solidFill>
                          <a:effectLst/>
                          <a:latin typeface="+mn-lt"/>
                          <a:ea typeface="+mn-ea"/>
                          <a:cs typeface="+mn-cs"/>
                        </a:rPr>
                        <a:t>check on budget website</a:t>
                      </a:r>
                      <a:r>
                        <a:rPr lang="en-GB" sz="2400" kern="1200" baseline="0" dirty="0" smtClean="0">
                          <a:solidFill>
                            <a:schemeClr val="dk1"/>
                          </a:solidFill>
                          <a:effectLst/>
                          <a:latin typeface="+mn-lt"/>
                          <a:ea typeface="+mn-ea"/>
                          <a:cs typeface="+mn-cs"/>
                        </a:rPr>
                        <a:t>: </a:t>
                      </a:r>
                      <a:r>
                        <a:rPr lang="en-GB" sz="1600" dirty="0" smtClean="0">
                          <a:latin typeface="Calibri" panose="020F0502020204030204" pitchFamily="34" charset="0"/>
                          <a:ea typeface="Calibri" panose="020F0502020204030204" pitchFamily="34" charset="0"/>
                          <a:cs typeface="Times New Roman" panose="02020603050405020304" pitchFamily="18" charset="0"/>
                          <a:hlinkClick r:id="rId3"/>
                        </a:rPr>
                        <a:t>www.budget.go.ug/fiscal_transfers</a:t>
                      </a:r>
                      <a:r>
                        <a:rPr lang="en-GB" sz="1800" baseline="0" dirty="0" smtClean="0">
                          <a:latin typeface="Calibri" panose="020F0502020204030204" pitchFamily="34" charset="0"/>
                          <a:ea typeface="Calibri" panose="020F0502020204030204" pitchFamily="34" charset="0"/>
                          <a:cs typeface="Times New Roman" panose="02020603050405020304" pitchFamily="18" charset="0"/>
                        </a:rPr>
                        <a:t> </a:t>
                      </a:r>
                      <a:r>
                        <a:rPr lang="en-GB" sz="2400" kern="1200" dirty="0" smtClean="0">
                          <a:solidFill>
                            <a:schemeClr val="dk1"/>
                          </a:solidFill>
                          <a:effectLst/>
                          <a:latin typeface="+mn-lt"/>
                          <a:ea typeface="+mn-ea"/>
                          <a:cs typeface="+mn-cs"/>
                        </a:rPr>
                        <a:t>rather than communicating to us when it is too late to adjust the subsequent LG allocations.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40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en-GB" sz="2400" dirty="0" smtClean="0"/>
                        <a:t>Designing of the Fiscal Decentralisation Architecture (FDA) And Determining LG share (grants transfers) out of the national budget were completed in Nov.2017.</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b="1" dirty="0" smtClean="0"/>
                        <a:t>Discussions and reviews are</a:t>
                      </a:r>
                      <a:r>
                        <a:rPr lang="en-GB" sz="2400" b="1" baseline="0" dirty="0" smtClean="0"/>
                        <a:t> still on to secure sustainable LG financing</a:t>
                      </a:r>
                      <a:r>
                        <a:rPr lang="en-GB" sz="2400" baseline="0" dirty="0" smtClean="0"/>
                        <a:t>.</a:t>
                      </a:r>
                      <a:endParaRPr lang="en-GB" sz="2400" dirty="0" smtClean="0"/>
                    </a:p>
                    <a:p>
                      <a:pPr marL="285750" indent="-285750">
                        <a:buFont typeface="Arial" panose="020B0604020202020204" pitchFamily="34" charset="0"/>
                        <a:buChar char="•"/>
                      </a:pPr>
                      <a:endParaRPr lang="en-US" sz="2400" dirty="0" smtClean="0"/>
                    </a:p>
                  </a:txBody>
                  <a:tcPr/>
                </a:tc>
              </a:tr>
              <a:tr h="381465">
                <a:tc>
                  <a:txBody>
                    <a:bodyPr/>
                    <a:lstStyle/>
                    <a:p>
                      <a:endParaRPr lang="en-US" b="0" dirty="0"/>
                    </a:p>
                  </a:txBody>
                  <a:tcPr/>
                </a:tc>
                <a:tc rowSpan="2">
                  <a:txBody>
                    <a:bodyPr/>
                    <a:lstStyle/>
                    <a:p>
                      <a:pPr marL="285750" indent="-285750">
                        <a:buFont typeface="Arial" panose="020B0604020202020204" pitchFamily="34" charset="0"/>
                        <a:buChar char="•"/>
                      </a:pPr>
                      <a:endParaRPr lang="en-US" dirty="0"/>
                    </a:p>
                  </a:txBody>
                  <a:tcPr/>
                </a:tc>
              </a:tr>
              <a:tr h="381465">
                <a:tc>
                  <a:txBody>
                    <a:bodyPr/>
                    <a:lstStyle/>
                    <a:p>
                      <a:endParaRPr lang="en-US" dirty="0"/>
                    </a:p>
                  </a:txBody>
                  <a:tcPr/>
                </a:tc>
                <a:tc vMerge="1">
                  <a:txBody>
                    <a:bodyPr/>
                    <a:lstStyle/>
                    <a:p>
                      <a:endParaRPr lang="en-US" dirty="0"/>
                    </a:p>
                  </a:txBody>
                  <a:tcPr/>
                </a:tc>
              </a:tr>
            </a:tbl>
          </a:graphicData>
        </a:graphic>
      </p:graphicFrame>
      <p:sp>
        <p:nvSpPr>
          <p:cNvPr id="4" name="Footer Placeholder 3"/>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9D9FD-D76C-4508-91CC-8911D74BFB38}" type="slidenum">
              <a:rPr lang="en-US" smtClean="0"/>
              <a:t>3</a:t>
            </a:fld>
            <a:endParaRPr lang="en-US"/>
          </a:p>
        </p:txBody>
      </p:sp>
    </p:spTree>
    <p:extLst>
      <p:ext uri="{BB962C8B-B14F-4D97-AF65-F5344CB8AC3E}">
        <p14:creationId xmlns:p14="http://schemas.microsoft.com/office/powerpoint/2010/main" val="2756744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31838"/>
          </a:xfrm>
        </p:spPr>
        <p:txBody>
          <a:bodyPr>
            <a:noAutofit/>
          </a:bodyPr>
          <a:lstStyle/>
          <a:p>
            <a:r>
              <a:rPr lang="en-US" sz="2800" dirty="0"/>
              <a:t>Overview of the Issues and How they were addressed</a:t>
            </a:r>
          </a:p>
        </p:txBody>
      </p:sp>
      <p:sp>
        <p:nvSpPr>
          <p:cNvPr id="5" name="Footer Placeholder 4"/>
          <p:cNvSpPr>
            <a:spLocks noGrp="1"/>
          </p:cNvSpPr>
          <p:nvPr>
            <p:ph type="ftr" sz="quarter" idx="11"/>
          </p:nvPr>
        </p:nvSpPr>
        <p:spPr/>
        <p:txBody>
          <a:bodyPr/>
          <a:lstStyle/>
          <a:p>
            <a:r>
              <a:rPr lang="en-US" smtClean="0"/>
              <a:t>UNCONDITIONAL GRANT GUIDELINE</a:t>
            </a:r>
            <a:endParaRPr lang="en-US"/>
          </a:p>
        </p:txBody>
      </p:sp>
      <p:sp>
        <p:nvSpPr>
          <p:cNvPr id="6" name="Slide Number Placeholder 5"/>
          <p:cNvSpPr>
            <a:spLocks noGrp="1"/>
          </p:cNvSpPr>
          <p:nvPr>
            <p:ph type="sldNum" sz="quarter" idx="12"/>
          </p:nvPr>
        </p:nvSpPr>
        <p:spPr/>
        <p:txBody>
          <a:bodyPr/>
          <a:lstStyle/>
          <a:p>
            <a:fld id="{BFA9D9FD-D76C-4508-91CC-8911D74BFB38}" type="slidenum">
              <a:rPr lang="en-US" smtClean="0"/>
              <a:t>4</a:t>
            </a:fld>
            <a:endParaRPr lang="en-US"/>
          </a:p>
        </p:txBody>
      </p:sp>
      <p:graphicFrame>
        <p:nvGraphicFramePr>
          <p:cNvPr id="7" name="Content Placeholder 4"/>
          <p:cNvGraphicFramePr>
            <a:graphicFrameLocks noGrp="1"/>
          </p:cNvGraphicFramePr>
          <p:nvPr>
            <p:ph idx="1"/>
            <p:extLst>
              <p:ext uri="{D42A27DB-BD31-4B8C-83A1-F6EECF244321}">
                <p14:modId xmlns:p14="http://schemas.microsoft.com/office/powerpoint/2010/main" val="4243555821"/>
              </p:ext>
            </p:extLst>
          </p:nvPr>
        </p:nvGraphicFramePr>
        <p:xfrm>
          <a:off x="152400" y="1199924"/>
          <a:ext cx="8839200" cy="6567748"/>
        </p:xfrm>
        <a:graphic>
          <a:graphicData uri="http://schemas.openxmlformats.org/drawingml/2006/table">
            <a:tbl>
              <a:tblPr firstRow="1" bandRow="1">
                <a:tableStyleId>{5C22544A-7EE6-4342-B048-85BDC9FD1C3A}</a:tableStyleId>
              </a:tblPr>
              <a:tblGrid>
                <a:gridCol w="1828800"/>
                <a:gridCol w="7010400"/>
              </a:tblGrid>
              <a:tr h="474518">
                <a:tc>
                  <a:txBody>
                    <a:bodyPr/>
                    <a:lstStyle/>
                    <a:p>
                      <a:r>
                        <a:rPr lang="en-US" sz="2400" dirty="0" smtClean="0"/>
                        <a:t>Issue </a:t>
                      </a:r>
                      <a:endParaRPr lang="en-US" sz="2400" dirty="0"/>
                    </a:p>
                  </a:txBody>
                  <a:tcPr/>
                </a:tc>
                <a:tc>
                  <a:txBody>
                    <a:bodyPr/>
                    <a:lstStyle/>
                    <a:p>
                      <a:r>
                        <a:rPr lang="en-US" sz="2400" dirty="0" smtClean="0"/>
                        <a:t>How addressed</a:t>
                      </a:r>
                      <a:endParaRPr lang="en-US" sz="2400" dirty="0"/>
                    </a:p>
                  </a:txBody>
                  <a:tcPr/>
                </a:tc>
              </a:tr>
              <a:tr h="5029893">
                <a:tc>
                  <a:txBody>
                    <a:bodyPr/>
                    <a:lstStyle/>
                    <a:p>
                      <a:r>
                        <a:rPr lang="en-US" sz="2300" baseline="0" dirty="0" smtClean="0"/>
                        <a:t>Poor Local Revenue performance</a:t>
                      </a:r>
                    </a:p>
                    <a:p>
                      <a:endParaRPr lang="en-US" sz="2300" baseline="0" dirty="0" smtClean="0"/>
                    </a:p>
                    <a:p>
                      <a:r>
                        <a:rPr lang="en-US" sz="2300" baseline="0" dirty="0" smtClean="0"/>
                        <a:t>Some relevant legal provisions had several inadequacies</a:t>
                      </a:r>
                    </a:p>
                    <a:p>
                      <a:endParaRPr lang="en-US" sz="2300" baseline="0" dirty="0" smtClean="0"/>
                    </a:p>
                    <a:p>
                      <a:endParaRPr lang="en-US" sz="2300" baseline="0" dirty="0" smtClean="0"/>
                    </a:p>
                  </a:txBody>
                  <a:tcPr/>
                </a:tc>
                <a:tc>
                  <a:txBody>
                    <a:bodyPr/>
                    <a:lstStyle/>
                    <a:p>
                      <a:pPr marL="285750" indent="-285750">
                        <a:buFont typeface="Arial" panose="020B0604020202020204" pitchFamily="34" charset="0"/>
                        <a:buChar char="•"/>
                      </a:pPr>
                      <a:r>
                        <a:rPr lang="en-GB" sz="2400" dirty="0" smtClean="0"/>
                        <a:t>Establishing and Rolling out of the local revenue database for local revenue enhancement in all LGs. </a:t>
                      </a:r>
                    </a:p>
                    <a:p>
                      <a:pPr marL="0" indent="0">
                        <a:buFont typeface="Arial" panose="020B0604020202020204" pitchFamily="34" charset="0"/>
                        <a:buNone/>
                      </a:pPr>
                      <a:endParaRPr lang="en-US" sz="2400" dirty="0" smtClean="0"/>
                    </a:p>
                    <a:p>
                      <a:pPr marL="285750" indent="-285750">
                        <a:buFont typeface="Arial" panose="020B0604020202020204" pitchFamily="34" charset="0"/>
                        <a:buChar char="•"/>
                      </a:pPr>
                      <a:r>
                        <a:rPr lang="en-GB" sz="2000" dirty="0" smtClean="0"/>
                        <a:t>The recommendation proposals for the Review of some relevant legislation on local revenue management  are being considered</a:t>
                      </a:r>
                      <a:r>
                        <a:rPr lang="en-GB" sz="2000" baseline="0" dirty="0" smtClean="0"/>
                        <a:t> by the Law Reform Commission</a:t>
                      </a:r>
                      <a:r>
                        <a:rPr lang="en-GB" sz="2400" baseline="0" dirty="0" smtClean="0"/>
                        <a:t>.</a:t>
                      </a:r>
                      <a:endParaRPr lang="en-GB" sz="2400" dirty="0" smtClean="0"/>
                    </a:p>
                    <a:p>
                      <a:pPr marL="0" indent="0">
                        <a:buFont typeface="Arial" panose="020B0604020202020204" pitchFamily="34" charset="0"/>
                        <a:buNone/>
                      </a:pPr>
                      <a:endParaRPr lang="en-GB" sz="240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dirty="0" smtClean="0"/>
                        <a:t>The key ones include those on Local Service Tax, Local Government Hotel Tax, Property Rates, Trading licenses, Market dues, Royalties, Agency fees, Fish licenses and Departmental fees.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200" dirty="0" smtClean="0"/>
                        <a:t>LGFC with FINMAP support is in the process of hiring a </a:t>
                      </a:r>
                      <a:r>
                        <a:rPr lang="en-GB" sz="2200" dirty="0" smtClean="0">
                          <a:latin typeface="Arial Black" panose="020B0A04020102020204" pitchFamily="34" charset="0"/>
                        </a:rPr>
                        <a:t>consultant to design a framework for setting</a:t>
                      </a:r>
                      <a:r>
                        <a:rPr lang="en-GB" sz="2200" baseline="0" dirty="0" smtClean="0">
                          <a:latin typeface="Arial Black" panose="020B0A04020102020204" pitchFamily="34" charset="0"/>
                        </a:rPr>
                        <a:t> rates and fees</a:t>
                      </a:r>
                    </a:p>
                    <a:p>
                      <a:pPr marL="285750" indent="-285750">
                        <a:buFont typeface="Arial" panose="020B0604020202020204" pitchFamily="34" charset="0"/>
                        <a:buChar char="•"/>
                      </a:pPr>
                      <a:endParaRPr lang="en-GB" sz="2200" dirty="0" smtClean="0"/>
                    </a:p>
                  </a:txBody>
                  <a:tcPr/>
                </a:tc>
              </a:tr>
              <a:tr h="379615">
                <a:tc>
                  <a:txBody>
                    <a:bodyPr/>
                    <a:lstStyle/>
                    <a:p>
                      <a:endParaRPr lang="en-US" dirty="0"/>
                    </a:p>
                  </a:txBody>
                  <a:tcPr/>
                </a:tc>
                <a:tc rowSpan="2">
                  <a:txBody>
                    <a:bodyPr/>
                    <a:lstStyle/>
                    <a:p>
                      <a:pPr marL="285750" indent="-285750">
                        <a:buFont typeface="Arial" panose="020B0604020202020204" pitchFamily="34" charset="0"/>
                        <a:buChar char="•"/>
                      </a:pPr>
                      <a:endParaRPr lang="en-US" sz="2400" dirty="0"/>
                    </a:p>
                  </a:txBody>
                  <a:tcPr/>
                </a:tc>
              </a:tr>
              <a:tr h="379615">
                <a:tc>
                  <a:txBody>
                    <a:bodyPr/>
                    <a:lstStyle/>
                    <a:p>
                      <a:endParaRPr lang="en-US" dirty="0"/>
                    </a:p>
                  </a:txBody>
                  <a:tcPr/>
                </a:tc>
                <a:tc vMerge="1">
                  <a:txBody>
                    <a:bodyPr/>
                    <a:lstStyle/>
                    <a:p>
                      <a:endParaRPr lang="en-US" dirty="0"/>
                    </a:p>
                  </a:txBody>
                  <a:tcPr/>
                </a:tc>
              </a:tr>
            </a:tbl>
          </a:graphicData>
        </a:graphic>
      </p:graphicFrame>
    </p:spTree>
    <p:extLst>
      <p:ext uri="{BB962C8B-B14F-4D97-AF65-F5344CB8AC3E}">
        <p14:creationId xmlns:p14="http://schemas.microsoft.com/office/powerpoint/2010/main" val="143928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Overview of the Issues and How they were addressed</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54781922"/>
              </p:ext>
            </p:extLst>
          </p:nvPr>
        </p:nvGraphicFramePr>
        <p:xfrm>
          <a:off x="457200" y="1600200"/>
          <a:ext cx="8229600" cy="4038600"/>
        </p:xfrm>
        <a:graphic>
          <a:graphicData uri="http://schemas.openxmlformats.org/drawingml/2006/table">
            <a:tbl>
              <a:tblPr firstRow="1" bandRow="1">
                <a:tableStyleId>{5C22544A-7EE6-4342-B048-85BDC9FD1C3A}</a:tableStyleId>
              </a:tblPr>
              <a:tblGrid>
                <a:gridCol w="3733800"/>
                <a:gridCol w="4495800"/>
              </a:tblGrid>
              <a:tr h="370840">
                <a:tc>
                  <a:txBody>
                    <a:bodyPr/>
                    <a:lstStyle/>
                    <a:p>
                      <a:r>
                        <a:rPr lang="en-US" sz="2400" dirty="0" smtClean="0"/>
                        <a:t>Issue </a:t>
                      </a:r>
                      <a:endParaRPr lang="en-US" sz="2400" dirty="0"/>
                    </a:p>
                  </a:txBody>
                  <a:tcPr/>
                </a:tc>
                <a:tc>
                  <a:txBody>
                    <a:bodyPr/>
                    <a:lstStyle/>
                    <a:p>
                      <a:r>
                        <a:rPr lang="en-US" sz="2400" dirty="0" smtClean="0"/>
                        <a:t>How addressed</a:t>
                      </a:r>
                      <a:endParaRPr lang="en-US" sz="2400" dirty="0"/>
                    </a:p>
                  </a:txBody>
                  <a:tcPr/>
                </a:tc>
              </a:tr>
              <a:tr h="3124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Conflicting institutional roles, mandates, poor coordination and management of Fiscal </a:t>
                      </a:r>
                      <a:r>
                        <a:rPr lang="en-US" sz="2400" baseline="0" dirty="0" err="1" smtClean="0"/>
                        <a:t>Decentralisation</a:t>
                      </a:r>
                      <a:r>
                        <a:rPr lang="en-US" sz="2400" baseline="0" dirty="0" smtClean="0"/>
                        <a:t> </a:t>
                      </a:r>
                      <a:r>
                        <a:rPr lang="en-US" sz="2400" baseline="0" dirty="0" err="1" smtClean="0"/>
                        <a:t>etc</a:t>
                      </a:r>
                      <a:endParaRPr lang="en-US" sz="2400" baseline="0" dirty="0" smtClean="0"/>
                    </a:p>
                    <a:p>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FDA Design has been designed to address among others the issues of institutional roles and coordination to enhance orderliness in </a:t>
                      </a:r>
                      <a:r>
                        <a:rPr lang="en-US" sz="2400" baseline="0" dirty="0" smtClean="0"/>
                        <a:t>Fiscal </a:t>
                      </a:r>
                      <a:r>
                        <a:rPr lang="en-US" sz="2400" baseline="0" dirty="0" err="1" smtClean="0"/>
                        <a:t>Decentralisation</a:t>
                      </a:r>
                      <a:r>
                        <a:rPr lang="en-US" sz="2400" baseline="0" dirty="0" smtClean="0"/>
                        <a:t>. Dissemination of the same is in the process</a:t>
                      </a:r>
                      <a:r>
                        <a:rPr lang="en-GB" sz="2400" dirty="0" smtClean="0"/>
                        <a:t>.</a:t>
                      </a:r>
                    </a:p>
                    <a:p>
                      <a:endParaRPr lang="en-US" sz="2400" dirty="0"/>
                    </a:p>
                  </a:txBody>
                  <a:tcPr/>
                </a:tc>
              </a:tr>
              <a:tr h="370840">
                <a:tc>
                  <a:txBody>
                    <a:bodyPr/>
                    <a:lstStyle/>
                    <a:p>
                      <a:endParaRPr lang="en-US" sz="2400"/>
                    </a:p>
                  </a:txBody>
                  <a:tcPr/>
                </a:tc>
                <a:tc>
                  <a:txBody>
                    <a:bodyPr/>
                    <a:lstStyle/>
                    <a:p>
                      <a:endParaRPr lang="en-US" sz="2400" dirty="0"/>
                    </a:p>
                  </a:txBody>
                  <a:tcPr/>
                </a:tc>
              </a:tr>
            </a:tbl>
          </a:graphicData>
        </a:graphic>
      </p:graphicFrame>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A9D9FD-D76C-4508-91CC-8911D74BFB38}" type="slidenum">
              <a:rPr lang="en-US" smtClean="0"/>
              <a:t>5</a:t>
            </a:fld>
            <a:endParaRPr lang="en-US"/>
          </a:p>
        </p:txBody>
      </p:sp>
    </p:spTree>
    <p:extLst>
      <p:ext uri="{BB962C8B-B14F-4D97-AF65-F5344CB8AC3E}">
        <p14:creationId xmlns:p14="http://schemas.microsoft.com/office/powerpoint/2010/main" val="2222877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4000" cy="793845"/>
          </a:xfrm>
        </p:spPr>
        <p:txBody>
          <a:bodyPr>
            <a:normAutofit fontScale="90000"/>
          </a:bodyPr>
          <a:lstStyle/>
          <a:p>
            <a:r>
              <a:rPr lang="en-US" sz="3600" dirty="0"/>
              <a:t>Overview of the </a:t>
            </a:r>
            <a:r>
              <a:rPr lang="en-US" sz="3600" dirty="0" smtClean="0"/>
              <a:t>2019/20 </a:t>
            </a:r>
            <a:r>
              <a:rPr lang="en-US" sz="3600" dirty="0"/>
              <a:t>Grant Information and Budget Requirements</a:t>
            </a:r>
            <a:r>
              <a:rPr lang="en-US" dirty="0"/>
              <a:t/>
            </a:r>
            <a:br>
              <a:rPr lang="en-US" dirty="0"/>
            </a:br>
            <a:endParaRPr lang="en-US" dirty="0"/>
          </a:p>
        </p:txBody>
      </p:sp>
      <p:sp>
        <p:nvSpPr>
          <p:cNvPr id="3" name="Content Placeholder 2"/>
          <p:cNvSpPr>
            <a:spLocks noGrp="1"/>
          </p:cNvSpPr>
          <p:nvPr>
            <p:ph idx="1"/>
          </p:nvPr>
        </p:nvSpPr>
        <p:spPr>
          <a:xfrm>
            <a:off x="152400" y="1066800"/>
            <a:ext cx="8915400" cy="5059363"/>
          </a:xfrm>
        </p:spPr>
        <p:txBody>
          <a:bodyPr>
            <a:normAutofit/>
          </a:bodyPr>
          <a:lstStyle/>
          <a:p>
            <a:pPr marL="0" indent="0">
              <a:buNone/>
            </a:pPr>
            <a:endParaRPr lang="en-GB" dirty="0"/>
          </a:p>
          <a:p>
            <a:pPr marL="914400" lvl="1" indent="-514350"/>
            <a:r>
              <a:rPr lang="en-GB" dirty="0" smtClean="0"/>
              <a:t>Policy </a:t>
            </a:r>
            <a:r>
              <a:rPr lang="en-GB" dirty="0"/>
              <a:t>priorities/sector objectives</a:t>
            </a:r>
          </a:p>
          <a:p>
            <a:pPr marL="914400" lvl="1" indent="-514350"/>
            <a:r>
              <a:rPr lang="en-GB" dirty="0"/>
              <a:t>Structure and Purpose of Sector Transfers</a:t>
            </a:r>
          </a:p>
          <a:p>
            <a:pPr marL="914400" lvl="1" indent="-514350"/>
            <a:r>
              <a:rPr lang="en-GB" dirty="0"/>
              <a:t>Allocation Formulae</a:t>
            </a:r>
          </a:p>
          <a:p>
            <a:pPr marL="914400" lvl="1" indent="-514350"/>
            <a:r>
              <a:rPr lang="en-GB" dirty="0"/>
              <a:t>Budget Requirements</a:t>
            </a:r>
          </a:p>
          <a:p>
            <a:pPr marL="0" indent="0" algn="ctr">
              <a:buNone/>
            </a:pPr>
            <a:endParaRPr lang="en-GB" sz="4400" dirty="0" smtClean="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9D9FD-D76C-4508-91CC-8911D74BFB38}" type="slidenum">
              <a:rPr lang="en-US" smtClean="0"/>
              <a:t>6</a:t>
            </a:fld>
            <a:endParaRPr lang="en-US"/>
          </a:p>
        </p:txBody>
      </p:sp>
    </p:spTree>
    <p:extLst>
      <p:ext uri="{BB962C8B-B14F-4D97-AF65-F5344CB8AC3E}">
        <p14:creationId xmlns:p14="http://schemas.microsoft.com/office/powerpoint/2010/main" val="631080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31838"/>
          </a:xfrm>
        </p:spPr>
        <p:txBody>
          <a:bodyPr>
            <a:normAutofit/>
          </a:bodyPr>
          <a:lstStyle/>
          <a:p>
            <a:r>
              <a:rPr lang="en-GB" sz="3600" dirty="0" smtClean="0"/>
              <a:t>Policy Priorities </a:t>
            </a:r>
            <a:endParaRPr lang="en-GB" sz="3600" dirty="0"/>
          </a:p>
        </p:txBody>
      </p:sp>
      <p:sp>
        <p:nvSpPr>
          <p:cNvPr id="3" name="Content Placeholder 2"/>
          <p:cNvSpPr>
            <a:spLocks noGrp="1"/>
          </p:cNvSpPr>
          <p:nvPr>
            <p:ph idx="1"/>
          </p:nvPr>
        </p:nvSpPr>
        <p:spPr>
          <a:xfrm>
            <a:off x="446314" y="1014867"/>
            <a:ext cx="8229600" cy="5303837"/>
          </a:xfrm>
        </p:spPr>
        <p:txBody>
          <a:bodyPr>
            <a:noAutofit/>
          </a:bodyPr>
          <a:lstStyle/>
          <a:p>
            <a:r>
              <a:rPr lang="en-US" sz="1850" dirty="0" smtClean="0"/>
              <a:t>A number of priorities were set out in the NDP to which the UCG is contributing, including:</a:t>
            </a:r>
            <a:endParaRPr lang="en-GB" sz="1850" dirty="0"/>
          </a:p>
          <a:p>
            <a:pPr lvl="1"/>
            <a:r>
              <a:rPr lang="en-GB" sz="1850" dirty="0"/>
              <a:t>Strengthen Public Financial Management, through the introduction of the IFMS, Performance Based Budgeting and the </a:t>
            </a:r>
            <a:r>
              <a:rPr lang="en-GB" sz="1850" dirty="0" smtClean="0"/>
              <a:t>reform of fiscal transfers.</a:t>
            </a:r>
            <a:endParaRPr lang="en-GB" sz="1850" dirty="0"/>
          </a:p>
          <a:p>
            <a:pPr lvl="1"/>
            <a:r>
              <a:rPr lang="en-GB" sz="1850" dirty="0" smtClean="0"/>
              <a:t>Increase </a:t>
            </a:r>
            <a:r>
              <a:rPr lang="en-GB" sz="1850" dirty="0"/>
              <a:t>public demand for accountability and strengthen compliance with accountability rules.</a:t>
            </a:r>
          </a:p>
          <a:p>
            <a:pPr lvl="1"/>
            <a:r>
              <a:rPr lang="en-GB" sz="1850" dirty="0" smtClean="0"/>
              <a:t>Improve </a:t>
            </a:r>
            <a:r>
              <a:rPr lang="en-GB" sz="1850" dirty="0"/>
              <a:t>citizen participation and contribution in promoting rule of law, transparency and accountability in the provision of services to achieve equitable and sustainable development.</a:t>
            </a:r>
          </a:p>
          <a:p>
            <a:pPr lvl="1"/>
            <a:r>
              <a:rPr lang="en-GB" sz="1850" dirty="0" smtClean="0"/>
              <a:t>Improve </a:t>
            </a:r>
            <a:r>
              <a:rPr lang="en-GB" sz="1850" dirty="0"/>
              <a:t>coordination, and harmonization of policy, planning, budgeting, and M&amp;E at National and Local Government levels. </a:t>
            </a:r>
          </a:p>
          <a:p>
            <a:pPr lvl="1"/>
            <a:r>
              <a:rPr lang="en-GB" sz="1850" dirty="0" smtClean="0"/>
              <a:t>Improve </a:t>
            </a:r>
            <a:r>
              <a:rPr lang="en-GB" sz="1850" dirty="0"/>
              <a:t>public service management, operational structures and systems for effective and efficient service delivery.</a:t>
            </a:r>
          </a:p>
          <a:p>
            <a:pPr lvl="1"/>
            <a:r>
              <a:rPr lang="en-GB" sz="1850" dirty="0"/>
              <a:t>Enhancing the performance of the public sector and strengthening service delivery.</a:t>
            </a:r>
          </a:p>
          <a:p>
            <a:pPr lvl="1"/>
            <a:r>
              <a:rPr lang="en-GB" sz="1850" dirty="0"/>
              <a:t>The Decentralisation of the Payroll, the Human Resources Function through the IPPS.</a:t>
            </a:r>
          </a:p>
          <a:p>
            <a:endParaRPr lang="en-GB" sz="1850" dirty="0"/>
          </a:p>
        </p:txBody>
      </p:sp>
      <p:sp>
        <p:nvSpPr>
          <p:cNvPr id="4" name="Slide Number Placeholder 3"/>
          <p:cNvSpPr>
            <a:spLocks noGrp="1"/>
          </p:cNvSpPr>
          <p:nvPr>
            <p:ph type="sldNum" sz="quarter" idx="12"/>
          </p:nvPr>
        </p:nvSpPr>
        <p:spPr/>
        <p:txBody>
          <a:bodyPr/>
          <a:lstStyle/>
          <a:p>
            <a:fld id="{68E64D9C-0F87-499E-9CC5-B1133E157744}" type="slidenum">
              <a:rPr lang="en-GB" smtClean="0"/>
              <a:t>7</a:t>
            </a:fld>
            <a:endParaRPr lang="en-GB"/>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110105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29" y="76200"/>
            <a:ext cx="9067800" cy="838200"/>
          </a:xfrm>
        </p:spPr>
        <p:txBody>
          <a:bodyPr>
            <a:noAutofit/>
          </a:bodyPr>
          <a:lstStyle/>
          <a:p>
            <a:r>
              <a:rPr lang="en-GB" sz="3200" b="1" dirty="0" smtClean="0"/>
              <a:t>Structure and Purpose of the Unconditional Grant</a:t>
            </a:r>
            <a:endParaRPr lang="en-GB"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9603763"/>
              </p:ext>
            </p:extLst>
          </p:nvPr>
        </p:nvGraphicFramePr>
        <p:xfrm>
          <a:off x="190499" y="881743"/>
          <a:ext cx="8763001" cy="5910072"/>
        </p:xfrm>
        <a:graphic>
          <a:graphicData uri="http://schemas.openxmlformats.org/drawingml/2006/table">
            <a:tbl>
              <a:tblPr firstRow="1" bandRow="1">
                <a:tableStyleId>{5C22544A-7EE6-4342-B048-85BDC9FD1C3A}</a:tableStyleId>
              </a:tblPr>
              <a:tblGrid>
                <a:gridCol w="825500">
                  <a:extLst>
                    <a:ext uri="{9D8B030D-6E8A-4147-A177-3AD203B41FA5}">
                      <a16:colId xmlns:a16="http://schemas.microsoft.com/office/drawing/2014/main" xmlns="" val="3160595427"/>
                    </a:ext>
                  </a:extLst>
                </a:gridCol>
                <a:gridCol w="1427748">
                  <a:extLst>
                    <a:ext uri="{9D8B030D-6E8A-4147-A177-3AD203B41FA5}">
                      <a16:colId xmlns:a16="http://schemas.microsoft.com/office/drawing/2014/main" xmlns="" val="99266186"/>
                    </a:ext>
                  </a:extLst>
                </a:gridCol>
                <a:gridCol w="216569">
                  <a:extLst>
                    <a:ext uri="{9D8B030D-6E8A-4147-A177-3AD203B41FA5}">
                      <a16:colId xmlns:a16="http://schemas.microsoft.com/office/drawing/2014/main" xmlns="" val="20002"/>
                    </a:ext>
                  </a:extLst>
                </a:gridCol>
                <a:gridCol w="6293184">
                  <a:extLst>
                    <a:ext uri="{9D8B030D-6E8A-4147-A177-3AD203B41FA5}">
                      <a16:colId xmlns:a16="http://schemas.microsoft.com/office/drawing/2014/main" xmlns="" val="2159819418"/>
                    </a:ext>
                  </a:extLst>
                </a:gridCol>
              </a:tblGrid>
              <a:tr h="271929">
                <a:tc gridSpan="2">
                  <a:txBody>
                    <a:bodyPr/>
                    <a:lstStyle/>
                    <a:p>
                      <a:r>
                        <a:rPr lang="en-GB" dirty="0" smtClean="0"/>
                        <a:t>Grant</a:t>
                      </a:r>
                      <a:endParaRPr lang="en-GB" dirty="0"/>
                    </a:p>
                  </a:txBody>
                  <a:tcPr marL="68580" marR="68580"/>
                </a:tc>
                <a:tc hMerge="1">
                  <a:txBody>
                    <a:bodyPr/>
                    <a:lstStyle/>
                    <a:p>
                      <a:endParaRPr lang="en-GB"/>
                    </a:p>
                  </a:txBody>
                  <a:tcPr/>
                </a:tc>
                <a:tc gridSpan="2">
                  <a:txBody>
                    <a:bodyPr/>
                    <a:lstStyle/>
                    <a:p>
                      <a:r>
                        <a:rPr lang="en-GB" dirty="0" smtClean="0"/>
                        <a:t>Purpose</a:t>
                      </a:r>
                      <a:endParaRPr lang="en-GB" dirty="0"/>
                    </a:p>
                  </a:txBody>
                  <a:tcPr marL="68580" marR="68580"/>
                </a:tc>
                <a:tc hMerge="1">
                  <a:txBody>
                    <a:bodyPr/>
                    <a:lstStyle/>
                    <a:p>
                      <a:endParaRPr lang="en-GB"/>
                    </a:p>
                  </a:txBody>
                  <a:tcPr/>
                </a:tc>
                <a:extLst>
                  <a:ext uri="{0D108BD9-81ED-4DB2-BD59-A6C34878D82A}">
                    <a16:rowId xmlns:a16="http://schemas.microsoft.com/office/drawing/2014/main" xmlns="" val="1377592980"/>
                  </a:ext>
                </a:extLst>
              </a:tr>
              <a:tr h="185346">
                <a:tc gridSpan="4">
                  <a:txBody>
                    <a:bodyPr/>
                    <a:lstStyle/>
                    <a:p>
                      <a:pPr>
                        <a:lnSpc>
                          <a:spcPct val="107000"/>
                        </a:lnSpc>
                        <a:spcAft>
                          <a:spcPts val="0"/>
                        </a:spcAft>
                        <a:tabLst>
                          <a:tab pos="278130" algn="l"/>
                        </a:tabLst>
                      </a:pPr>
                      <a:r>
                        <a:rPr lang="en-GB" sz="2000" dirty="0">
                          <a:effectLst/>
                        </a:rPr>
                        <a:t>District Unconditional </a:t>
                      </a:r>
                      <a:r>
                        <a:rPr lang="en-GB" sz="2000" dirty="0" smtClean="0">
                          <a:effectLst/>
                        </a:rPr>
                        <a:t>Grant</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799094545"/>
                  </a:ext>
                </a:extLst>
              </a:tr>
              <a:tr h="379332">
                <a:tc gridSpan="3">
                  <a:txBody>
                    <a:bodyPr/>
                    <a:lstStyle/>
                    <a:p>
                      <a:pPr>
                        <a:lnSpc>
                          <a:spcPct val="107000"/>
                        </a:lnSpc>
                        <a:spcAft>
                          <a:spcPts val="0"/>
                        </a:spcAft>
                        <a:tabLst>
                          <a:tab pos="278130" algn="l"/>
                        </a:tabLst>
                      </a:pPr>
                      <a:r>
                        <a:rPr lang="en-GB" sz="2000" dirty="0">
                          <a:effectLst/>
                        </a:rPr>
                        <a:t>Wage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n-GB"/>
                    </a:p>
                  </a:txBody>
                  <a:tcPr/>
                </a:tc>
                <a:tc hMerge="1">
                  <a:txBody>
                    <a:bodyPr/>
                    <a:lstStyle/>
                    <a:p>
                      <a:pPr>
                        <a:lnSpc>
                          <a:spcPct val="107000"/>
                        </a:lnSpc>
                        <a:spcAft>
                          <a:spcPts val="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dirty="0">
                          <a:effectLst/>
                        </a:rPr>
                        <a:t>To fund the salaries of staff paid from the traditional Local Government payroll (i.e. all staff except teachers, health workers, </a:t>
                      </a:r>
                      <a:r>
                        <a:rPr lang="en-GB" sz="2000" dirty="0" err="1" smtClean="0">
                          <a:effectLst/>
                        </a:rPr>
                        <a:t>agric</a:t>
                      </a:r>
                      <a:r>
                        <a:rPr lang="en-GB" sz="2000" dirty="0" smtClean="0">
                          <a:effectLst/>
                        </a:rPr>
                        <a:t>-extension </a:t>
                      </a:r>
                      <a:r>
                        <a:rPr lang="en-GB" sz="2000" dirty="0">
                          <a:effectLst/>
                        </a:rPr>
                        <a:t>workers) in the </a:t>
                      </a:r>
                      <a:r>
                        <a:rPr lang="en-GB" sz="2000" dirty="0" smtClean="0">
                          <a:effectLst/>
                        </a:rPr>
                        <a:t>HLG</a:t>
                      </a:r>
                      <a:r>
                        <a:rPr lang="en-GB" sz="2000" baseline="0" dirty="0" smtClean="0">
                          <a:effectLst/>
                        </a:rPr>
                        <a:t> </a:t>
                      </a:r>
                      <a:r>
                        <a:rPr lang="en-GB" sz="2000" dirty="0" smtClean="0">
                          <a:effectLst/>
                        </a:rPr>
                        <a:t>and LLGs</a:t>
                      </a:r>
                    </a:p>
                    <a:p>
                      <a:pPr>
                        <a:lnSpc>
                          <a:spcPct val="107000"/>
                        </a:lnSpc>
                        <a:spcAft>
                          <a:spcPts val="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xmlns="" val="10002"/>
                  </a:ext>
                </a:extLst>
              </a:tr>
              <a:tr h="185346">
                <a:tc rowSpan="2">
                  <a:txBody>
                    <a:bodyPr/>
                    <a:lstStyle/>
                    <a:p>
                      <a:pPr marL="0" indent="0">
                        <a:lnSpc>
                          <a:spcPct val="107000"/>
                        </a:lnSpc>
                        <a:spcAft>
                          <a:spcPts val="0"/>
                        </a:spcAft>
                        <a:tabLst>
                          <a:tab pos="278130" algn="l"/>
                        </a:tabLst>
                      </a:pPr>
                      <a:r>
                        <a:rPr lang="en-GB" sz="2000" dirty="0">
                          <a:effectLst/>
                        </a:rPr>
                        <a:t>Non Wage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gridSpan="2">
                  <a:txBody>
                    <a:bodyPr/>
                    <a:lstStyle/>
                    <a:p>
                      <a:pPr marL="270510" indent="-270510">
                        <a:lnSpc>
                          <a:spcPct val="107000"/>
                        </a:lnSpc>
                        <a:spcAft>
                          <a:spcPts val="0"/>
                        </a:spcAft>
                        <a:tabLst>
                          <a:tab pos="278130" algn="l"/>
                        </a:tabLst>
                      </a:pPr>
                      <a:r>
                        <a:rPr lang="en-GB" sz="2000" dirty="0">
                          <a:effectLst/>
                        </a:rPr>
                        <a:t>o/w District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pPr>
                        <a:lnSpc>
                          <a:spcPct val="107000"/>
                        </a:lnSpc>
                        <a:spcAft>
                          <a:spcPts val="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nSpc>
                          <a:spcPct val="107000"/>
                        </a:lnSpc>
                        <a:spcAft>
                          <a:spcPts val="0"/>
                        </a:spcAft>
                      </a:pPr>
                      <a:r>
                        <a:rPr lang="en-GB" sz="2000" dirty="0">
                          <a:effectLst/>
                        </a:rPr>
                        <a:t>To fund both the recurrent and development costs of decentralised services alongside locally raised revenues in the higher Local Government and </a:t>
                      </a:r>
                      <a:r>
                        <a:rPr lang="en-GB" sz="2000" dirty="0" smtClean="0">
                          <a:effectLst/>
                        </a:rPr>
                        <a:t>lower local governments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xmlns="" val="10003"/>
                  </a:ext>
                </a:extLst>
              </a:tr>
              <a:tr h="193986">
                <a:tc vMerge="1">
                  <a:txBody>
                    <a:bodyPr/>
                    <a:lstStyle/>
                    <a:p>
                      <a:endParaRPr lang="en-GB"/>
                    </a:p>
                  </a:txBody>
                  <a:tcPr/>
                </a:tc>
                <a:tc gridSpan="2">
                  <a:txBody>
                    <a:bodyPr/>
                    <a:lstStyle/>
                    <a:p>
                      <a:pPr marL="270510" indent="-270510">
                        <a:lnSpc>
                          <a:spcPct val="107000"/>
                        </a:lnSpc>
                        <a:spcAft>
                          <a:spcPts val="0"/>
                        </a:spcAft>
                        <a:tabLst>
                          <a:tab pos="278130" algn="l"/>
                        </a:tabLst>
                      </a:pPr>
                      <a:r>
                        <a:rPr lang="en-GB" sz="2000" dirty="0">
                          <a:effectLst/>
                        </a:rPr>
                        <a:t>o/w </a:t>
                      </a:r>
                      <a:r>
                        <a:rPr lang="en-GB" sz="2000" dirty="0" smtClean="0">
                          <a:effectLst/>
                        </a:rPr>
                        <a:t>Sub-county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xmlns="" val="10004"/>
                  </a:ext>
                </a:extLst>
              </a:tr>
              <a:tr h="185346">
                <a:tc gridSpan="4">
                  <a:txBody>
                    <a:bodyPr/>
                    <a:lstStyle/>
                    <a:p>
                      <a:pPr>
                        <a:lnSpc>
                          <a:spcPct val="107000"/>
                        </a:lnSpc>
                        <a:spcAft>
                          <a:spcPts val="0"/>
                        </a:spcAft>
                        <a:tabLst>
                          <a:tab pos="278130" algn="l"/>
                        </a:tabLst>
                      </a:pPr>
                      <a:r>
                        <a:rPr lang="en-GB" sz="2000" dirty="0">
                          <a:effectLst/>
                        </a:rPr>
                        <a:t>Urban Unconditional </a:t>
                      </a:r>
                      <a:r>
                        <a:rPr lang="en-GB" sz="2000" dirty="0" smtClean="0">
                          <a:effectLst/>
                        </a:rPr>
                        <a:t>Grant</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5"/>
                  </a:ext>
                </a:extLst>
              </a:tr>
              <a:tr h="185346">
                <a:tc rowSpan="2">
                  <a:txBody>
                    <a:bodyPr/>
                    <a:lstStyle/>
                    <a:p>
                      <a:pPr>
                        <a:lnSpc>
                          <a:spcPct val="107000"/>
                        </a:lnSpc>
                        <a:spcAft>
                          <a:spcPts val="0"/>
                        </a:spcAft>
                        <a:tabLst>
                          <a:tab pos="278130" algn="l"/>
                        </a:tabLst>
                      </a:pPr>
                      <a:r>
                        <a:rPr lang="en-GB" sz="2000" dirty="0">
                          <a:effectLst/>
                        </a:rPr>
                        <a:t>Wage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gridSpan="2">
                  <a:txBody>
                    <a:bodyPr/>
                    <a:lstStyle/>
                    <a:p>
                      <a:pPr>
                        <a:lnSpc>
                          <a:spcPct val="107000"/>
                        </a:lnSpc>
                        <a:spcAft>
                          <a:spcPts val="0"/>
                        </a:spcAft>
                        <a:tabLst>
                          <a:tab pos="278130" algn="l"/>
                        </a:tabLst>
                      </a:pPr>
                      <a:r>
                        <a:rPr lang="en-GB" sz="2000" dirty="0">
                          <a:effectLst/>
                        </a:rPr>
                        <a:t>o/w Municipality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pPr>
                        <a:lnSpc>
                          <a:spcPct val="107000"/>
                        </a:lnSpc>
                        <a:spcAft>
                          <a:spcPts val="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nSpc>
                          <a:spcPct val="107000"/>
                        </a:lnSpc>
                        <a:spcAft>
                          <a:spcPts val="0"/>
                        </a:spcAft>
                      </a:pPr>
                      <a:r>
                        <a:rPr lang="en-GB" sz="2000" dirty="0">
                          <a:effectLst/>
                        </a:rPr>
                        <a:t>To fund the salaries of staff paid from the traditional local government payroll (i.e. all staff except teachers, health workers, </a:t>
                      </a:r>
                      <a:r>
                        <a:rPr lang="en-GB" sz="2000" dirty="0" err="1" smtClean="0">
                          <a:effectLst/>
                        </a:rPr>
                        <a:t>agricextension</a:t>
                      </a:r>
                      <a:r>
                        <a:rPr lang="en-GB" sz="2000" dirty="0" smtClean="0">
                          <a:effectLst/>
                        </a:rPr>
                        <a:t> </a:t>
                      </a:r>
                      <a:r>
                        <a:rPr lang="en-GB" sz="2000" dirty="0">
                          <a:effectLst/>
                        </a:rPr>
                        <a:t>workers) in urban areas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xmlns="" val="10006"/>
                  </a:ext>
                </a:extLst>
              </a:tr>
              <a:tr h="193986">
                <a:tc vMerge="1">
                  <a:txBody>
                    <a:bodyPr/>
                    <a:lstStyle/>
                    <a:p>
                      <a:endParaRPr lang="en-GB"/>
                    </a:p>
                  </a:txBody>
                  <a:tcPr/>
                </a:tc>
                <a:tc gridSpan="2">
                  <a:txBody>
                    <a:bodyPr/>
                    <a:lstStyle/>
                    <a:p>
                      <a:pPr>
                        <a:lnSpc>
                          <a:spcPct val="107000"/>
                        </a:lnSpc>
                        <a:spcAft>
                          <a:spcPts val="0"/>
                        </a:spcAft>
                        <a:tabLst>
                          <a:tab pos="278130" algn="l"/>
                        </a:tabLst>
                      </a:pPr>
                      <a:r>
                        <a:rPr lang="en-GB" sz="2000" dirty="0">
                          <a:effectLst/>
                        </a:rPr>
                        <a:t>o/w Town Council</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xmlns="" val="10007"/>
                  </a:ext>
                </a:extLst>
              </a:tr>
              <a:tr h="185346">
                <a:tc rowSpan="2">
                  <a:txBody>
                    <a:bodyPr/>
                    <a:lstStyle/>
                    <a:p>
                      <a:pPr>
                        <a:lnSpc>
                          <a:spcPct val="107000"/>
                        </a:lnSpc>
                        <a:spcAft>
                          <a:spcPts val="0"/>
                        </a:spcAft>
                        <a:tabLst>
                          <a:tab pos="278130" algn="l"/>
                        </a:tabLst>
                      </a:pPr>
                      <a:r>
                        <a:rPr lang="en-GB" sz="2000" dirty="0">
                          <a:effectLst/>
                        </a:rPr>
                        <a:t>Non Wage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gridSpan="2">
                  <a:txBody>
                    <a:bodyPr/>
                    <a:lstStyle/>
                    <a:p>
                      <a:pPr>
                        <a:lnSpc>
                          <a:spcPct val="107000"/>
                        </a:lnSpc>
                        <a:spcAft>
                          <a:spcPts val="0"/>
                        </a:spcAft>
                        <a:tabLst>
                          <a:tab pos="278130" algn="l"/>
                        </a:tabLst>
                      </a:pPr>
                      <a:r>
                        <a:rPr lang="en-GB" sz="2000">
                          <a:effectLst/>
                        </a:rPr>
                        <a:t>o/w Municipality</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pPr>
                        <a:lnSpc>
                          <a:spcPct val="107000"/>
                        </a:lnSpc>
                        <a:spcAft>
                          <a:spcPts val="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nSpc>
                          <a:spcPct val="107000"/>
                        </a:lnSpc>
                        <a:spcAft>
                          <a:spcPts val="0"/>
                        </a:spcAft>
                      </a:pPr>
                      <a:r>
                        <a:rPr lang="en-GB" sz="2000" dirty="0">
                          <a:effectLst/>
                        </a:rPr>
                        <a:t>To fund both the recurrent and development costs decentralised services alongside locally raised revenues in urban </a:t>
                      </a:r>
                      <a:r>
                        <a:rPr lang="en-GB" sz="2000" dirty="0" smtClean="0">
                          <a:effectLst/>
                        </a:rPr>
                        <a:t>areas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xmlns="" val="10008"/>
                  </a:ext>
                </a:extLst>
              </a:tr>
              <a:tr h="193986">
                <a:tc vMerge="1">
                  <a:txBody>
                    <a:bodyPr/>
                    <a:lstStyle/>
                    <a:p>
                      <a:endParaRPr lang="en-GB"/>
                    </a:p>
                  </a:txBody>
                  <a:tcPr/>
                </a:tc>
                <a:tc gridSpan="2">
                  <a:txBody>
                    <a:bodyPr/>
                    <a:lstStyle/>
                    <a:p>
                      <a:pPr>
                        <a:lnSpc>
                          <a:spcPct val="107000"/>
                        </a:lnSpc>
                        <a:spcAft>
                          <a:spcPts val="0"/>
                        </a:spcAft>
                        <a:tabLst>
                          <a:tab pos="278130" algn="l"/>
                        </a:tabLst>
                      </a:pPr>
                      <a:r>
                        <a:rPr lang="en-GB" sz="2000" dirty="0">
                          <a:effectLst/>
                        </a:rPr>
                        <a:t>o/w Town Council</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xmlns="" val="10009"/>
                  </a:ext>
                </a:extLst>
              </a:tr>
            </a:tbl>
          </a:graphicData>
        </a:graphic>
      </p:graphicFrame>
      <p:sp>
        <p:nvSpPr>
          <p:cNvPr id="3" name="Slide Number Placeholder 2"/>
          <p:cNvSpPr>
            <a:spLocks noGrp="1"/>
          </p:cNvSpPr>
          <p:nvPr>
            <p:ph type="sldNum" sz="quarter" idx="12"/>
          </p:nvPr>
        </p:nvSpPr>
        <p:spPr/>
        <p:txBody>
          <a:bodyPr/>
          <a:lstStyle/>
          <a:p>
            <a:fld id="{68E64D9C-0F87-499E-9CC5-B1133E157744}" type="slidenum">
              <a:rPr lang="en-GB" smtClean="0"/>
              <a:t>8</a:t>
            </a:fld>
            <a:endParaRPr lang="en-GB"/>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752808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Structure and Purpose of PSM Transfers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1813715"/>
              </p:ext>
            </p:extLst>
          </p:nvPr>
        </p:nvGraphicFramePr>
        <p:xfrm>
          <a:off x="628650" y="1825625"/>
          <a:ext cx="7886700" cy="3196655"/>
        </p:xfrm>
        <a:graphic>
          <a:graphicData uri="http://schemas.openxmlformats.org/drawingml/2006/table">
            <a:tbl>
              <a:tblPr firstRow="1" bandRow="1">
                <a:tableStyleId>{5C22544A-7EE6-4342-B048-85BDC9FD1C3A}</a:tableStyleId>
              </a:tblPr>
              <a:tblGrid>
                <a:gridCol w="2027923">
                  <a:extLst>
                    <a:ext uri="{9D8B030D-6E8A-4147-A177-3AD203B41FA5}">
                      <a16:colId xmlns:a16="http://schemas.microsoft.com/office/drawing/2014/main" xmlns="" val="3160595427"/>
                    </a:ext>
                  </a:extLst>
                </a:gridCol>
                <a:gridCol w="5858777">
                  <a:extLst>
                    <a:ext uri="{9D8B030D-6E8A-4147-A177-3AD203B41FA5}">
                      <a16:colId xmlns:a16="http://schemas.microsoft.com/office/drawing/2014/main" xmlns="" val="20002"/>
                    </a:ext>
                  </a:extLst>
                </a:gridCol>
              </a:tblGrid>
              <a:tr h="271929">
                <a:tc>
                  <a:txBody>
                    <a:bodyPr/>
                    <a:lstStyle/>
                    <a:p>
                      <a:r>
                        <a:rPr lang="en-GB" sz="2400" dirty="0" smtClean="0"/>
                        <a:t>Grant</a:t>
                      </a:r>
                      <a:endParaRPr lang="en-GB" sz="2400" dirty="0"/>
                    </a:p>
                  </a:txBody>
                  <a:tcPr marL="68580" marR="68580"/>
                </a:tc>
                <a:tc>
                  <a:txBody>
                    <a:bodyPr/>
                    <a:lstStyle/>
                    <a:p>
                      <a:r>
                        <a:rPr lang="en-GB" sz="2400" dirty="0" smtClean="0"/>
                        <a:t>Purpose</a:t>
                      </a:r>
                      <a:endParaRPr lang="en-GB" sz="2400" dirty="0"/>
                    </a:p>
                  </a:txBody>
                  <a:tcPr marL="68580" marR="68580"/>
                </a:tc>
                <a:extLst>
                  <a:ext uri="{0D108BD9-81ED-4DB2-BD59-A6C34878D82A}">
                    <a16:rowId xmlns:a16="http://schemas.microsoft.com/office/drawing/2014/main" xmlns="" val="1377592980"/>
                  </a:ext>
                </a:extLst>
              </a:tr>
              <a:tr h="185346">
                <a:tc gridSpan="2">
                  <a:txBody>
                    <a:bodyPr/>
                    <a:lstStyle/>
                    <a:p>
                      <a:pPr>
                        <a:lnSpc>
                          <a:spcPct val="107000"/>
                        </a:lnSpc>
                        <a:spcAft>
                          <a:spcPts val="0"/>
                        </a:spcAft>
                        <a:tabLst>
                          <a:tab pos="278130" algn="l"/>
                        </a:tabLst>
                      </a:pPr>
                      <a:r>
                        <a:rPr lang="en-GB" sz="2400" dirty="0">
                          <a:effectLst/>
                        </a:rPr>
                        <a:t>Support </a:t>
                      </a:r>
                      <a:r>
                        <a:rPr lang="en-GB" sz="2400" dirty="0" smtClean="0">
                          <a:effectLst/>
                        </a:rPr>
                        <a:t>Services</a:t>
                      </a:r>
                      <a:r>
                        <a:rPr lang="en-GB" sz="2400" dirty="0">
                          <a:effectLst/>
                        </a:rPr>
                        <a:t> </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n-GB"/>
                    </a:p>
                  </a:txBody>
                  <a:tcPr/>
                </a:tc>
                <a:extLst>
                  <a:ext uri="{0D108BD9-81ED-4DB2-BD59-A6C34878D82A}">
                    <a16:rowId xmlns:a16="http://schemas.microsoft.com/office/drawing/2014/main" xmlns="" val="10010"/>
                  </a:ext>
                </a:extLst>
              </a:tr>
              <a:tr h="185346">
                <a:tc>
                  <a:txBody>
                    <a:bodyPr/>
                    <a:lstStyle/>
                    <a:p>
                      <a:pPr>
                        <a:lnSpc>
                          <a:spcPct val="107000"/>
                        </a:lnSpc>
                        <a:spcAft>
                          <a:spcPts val="0"/>
                        </a:spcAft>
                        <a:tabLst>
                          <a:tab pos="278130" algn="l"/>
                        </a:tabLst>
                      </a:pPr>
                      <a:r>
                        <a:rPr lang="en-GB" sz="2400" dirty="0">
                          <a:effectLst/>
                        </a:rPr>
                        <a:t>o/w Pension and Gratuity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nSpc>
                          <a:spcPct val="107000"/>
                        </a:lnSpc>
                        <a:spcAft>
                          <a:spcPts val="0"/>
                        </a:spcAft>
                      </a:pPr>
                      <a:r>
                        <a:rPr lang="en-GB" sz="2400" dirty="0">
                          <a:effectLst/>
                        </a:rPr>
                        <a:t>To provide for pension and gratuity payments </a:t>
                      </a:r>
                      <a:r>
                        <a:rPr lang="en-GB" sz="2400" dirty="0" smtClean="0">
                          <a:effectLst/>
                        </a:rPr>
                        <a:t>and arrears for </a:t>
                      </a:r>
                      <a:r>
                        <a:rPr lang="en-GB" sz="2400" dirty="0">
                          <a:effectLst/>
                        </a:rPr>
                        <a:t>former Local Government </a:t>
                      </a:r>
                      <a:r>
                        <a:rPr lang="en-GB" sz="2400" dirty="0" smtClean="0">
                          <a:effectLst/>
                        </a:rPr>
                        <a:t>employees</a:t>
                      </a:r>
                    </a:p>
                  </a:txBody>
                  <a:tcPr marL="51435" marR="51435" marT="0" marB="0" anchor="ctr"/>
                </a:tc>
                <a:extLst>
                  <a:ext uri="{0D108BD9-81ED-4DB2-BD59-A6C34878D82A}">
                    <a16:rowId xmlns:a16="http://schemas.microsoft.com/office/drawing/2014/main" xmlns="" val="10011"/>
                  </a:ext>
                </a:extLst>
              </a:tr>
              <a:tr h="185346">
                <a:tc gridSpan="2">
                  <a:txBody>
                    <a:bodyPr/>
                    <a:lstStyle/>
                    <a:p>
                      <a:pPr>
                        <a:lnSpc>
                          <a:spcPct val="107000"/>
                        </a:lnSpc>
                        <a:spcAft>
                          <a:spcPts val="0"/>
                        </a:spcAft>
                        <a:tabLst>
                          <a:tab pos="278130" algn="l"/>
                        </a:tabLst>
                      </a:pP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Transitional Development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pPr>
                        <a:lnSpc>
                          <a:spcPct val="107000"/>
                        </a:lnSpc>
                        <a:spcAft>
                          <a:spcPts val="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696150908"/>
                  </a:ext>
                </a:extLst>
              </a:tr>
              <a:tr h="349360">
                <a:tc>
                  <a:txBody>
                    <a:bodyPr/>
                    <a:lstStyle/>
                    <a:p>
                      <a:pPr>
                        <a:lnSpc>
                          <a:spcPct val="107000"/>
                        </a:lnSpc>
                        <a:spcAft>
                          <a:spcPts val="0"/>
                        </a:spcAft>
                        <a:tabLst>
                          <a:tab pos="278130" algn="l"/>
                        </a:tabLst>
                      </a:pPr>
                      <a:r>
                        <a:rPr lang="en-GB" sz="2400" kern="1200" dirty="0">
                          <a:solidFill>
                            <a:schemeClr val="dk1"/>
                          </a:solidFill>
                          <a:effectLst/>
                          <a:latin typeface="+mn-lt"/>
                          <a:ea typeface="+mn-ea"/>
                          <a:cs typeface="+mn-cs"/>
                        </a:rPr>
                        <a:t>o/w </a:t>
                      </a:r>
                      <a:r>
                        <a:rPr lang="en-GB" sz="2400" kern="1200" dirty="0" smtClean="0">
                          <a:solidFill>
                            <a:schemeClr val="dk1"/>
                          </a:solidFill>
                          <a:effectLst/>
                          <a:latin typeface="+mn-lt"/>
                          <a:ea typeface="+mn-ea"/>
                          <a:cs typeface="+mn-cs"/>
                        </a:rPr>
                        <a:t>Ad </a:t>
                      </a:r>
                      <a:r>
                        <a:rPr lang="en-GB" sz="2400" kern="1200" dirty="0">
                          <a:solidFill>
                            <a:schemeClr val="dk1"/>
                          </a:solidFill>
                          <a:effectLst/>
                          <a:latin typeface="+mn-lt"/>
                          <a:ea typeface="+mn-ea"/>
                          <a:cs typeface="+mn-cs"/>
                        </a:rPr>
                        <a:t>Hoc</a:t>
                      </a:r>
                    </a:p>
                  </a:txBody>
                  <a:tcPr marL="51435" marR="51435" marT="0" marB="0" anchor="ctr"/>
                </a:tc>
                <a:tc>
                  <a:txBody>
                    <a:bodyPr/>
                    <a:lstStyle/>
                    <a:p>
                      <a:pPr>
                        <a:lnSpc>
                          <a:spcPct val="107000"/>
                        </a:lnSpc>
                        <a:spcAft>
                          <a:spcPts val="0"/>
                        </a:spcAft>
                      </a:pPr>
                      <a:r>
                        <a:rPr lang="en-GB" sz="2400" kern="1200" dirty="0">
                          <a:solidFill>
                            <a:schemeClr val="dk1"/>
                          </a:solidFill>
                          <a:effectLst/>
                          <a:latin typeface="+mn-lt"/>
                          <a:ea typeface="+mn-ea"/>
                          <a:cs typeface="+mn-cs"/>
                        </a:rPr>
                        <a:t>Ad hoc allocation to local governments for administrative activities.</a:t>
                      </a:r>
                    </a:p>
                  </a:txBody>
                  <a:tcPr marL="51435" marR="51435" marT="0" marB="0" anchor="ctr"/>
                </a:tc>
                <a:extLst>
                  <a:ext uri="{0D108BD9-81ED-4DB2-BD59-A6C34878D82A}">
                    <a16:rowId xmlns:a16="http://schemas.microsoft.com/office/drawing/2014/main" xmlns="" val="10012"/>
                  </a:ext>
                </a:extLst>
              </a:tr>
            </a:tbl>
          </a:graphicData>
        </a:graphic>
      </p:graphicFrame>
      <p:sp>
        <p:nvSpPr>
          <p:cNvPr id="3" name="Slide Number Placeholder 2"/>
          <p:cNvSpPr>
            <a:spLocks noGrp="1"/>
          </p:cNvSpPr>
          <p:nvPr>
            <p:ph type="sldNum" sz="quarter" idx="12"/>
          </p:nvPr>
        </p:nvSpPr>
        <p:spPr/>
        <p:txBody>
          <a:bodyPr/>
          <a:lstStyle/>
          <a:p>
            <a:fld id="{68E64D9C-0F87-499E-9CC5-B1133E157744}" type="slidenum">
              <a:rPr lang="en-GB" smtClean="0"/>
              <a:t>9</a:t>
            </a:fld>
            <a:endParaRPr lang="en-GB"/>
          </a:p>
        </p:txBody>
      </p:sp>
      <p:sp>
        <p:nvSpPr>
          <p:cNvPr id="5" name="TextBox 4"/>
          <p:cNvSpPr txBox="1"/>
          <p:nvPr/>
        </p:nvSpPr>
        <p:spPr>
          <a:xfrm>
            <a:off x="609600" y="5181600"/>
            <a:ext cx="7160594" cy="369332"/>
          </a:xfrm>
          <a:prstGeom prst="rect">
            <a:avLst/>
          </a:prstGeom>
          <a:noFill/>
        </p:spPr>
        <p:txBody>
          <a:bodyPr wrap="square" rtlCol="0">
            <a:spAutoFit/>
          </a:bodyPr>
          <a:lstStyle/>
          <a:p>
            <a:r>
              <a:rPr lang="en-GB" i="1" dirty="0" smtClean="0"/>
              <a:t>NB: These allocations are not formula based</a:t>
            </a:r>
            <a:endParaRPr lang="en-GB" i="1" dirty="0"/>
          </a:p>
        </p:txBody>
      </p:sp>
      <p:sp>
        <p:nvSpPr>
          <p:cNvPr id="7" name="Footer Placeholder 6"/>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569906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1461</TotalTime>
  <Words>2298</Words>
  <Application>Microsoft Office PowerPoint</Application>
  <PresentationFormat>On-screen Show (4:3)</PresentationFormat>
  <Paragraphs>254</Paragraphs>
  <Slides>27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 Black</vt:lpstr>
      <vt:lpstr>Calibri</vt:lpstr>
      <vt:lpstr>Kalinga</vt:lpstr>
      <vt:lpstr>Symbol</vt:lpstr>
      <vt:lpstr>Times New Roman</vt:lpstr>
      <vt:lpstr>Wingdings</vt:lpstr>
      <vt:lpstr>Office Theme</vt:lpstr>
      <vt:lpstr>LOCAL GOVERNMENT FINANCING ISSUES  Presentation at LG Budget Workshops  for FY2019/20  by</vt:lpstr>
      <vt:lpstr>Presentation Outline</vt:lpstr>
      <vt:lpstr>Overview of the Issues and How they were addressed</vt:lpstr>
      <vt:lpstr>Overview of the Issues and How they were addressed</vt:lpstr>
      <vt:lpstr>Overview of the Issues and How they were addressed</vt:lpstr>
      <vt:lpstr>Overview of the 2019/20 Grant Information and Budget Requirements </vt:lpstr>
      <vt:lpstr>Policy Priorities </vt:lpstr>
      <vt:lpstr>Structure and Purpose of the Unconditional Grant</vt:lpstr>
      <vt:lpstr>Structure and Purpose of PSM Transfers</vt:lpstr>
      <vt:lpstr>Formula for Un-conditional Grant Wage Allocation  The formula for UCG wage is in the process of being developed. The IPFs are based on the existing wage bill from MoPS plus approved recruitment by the Ministry of Public service. </vt:lpstr>
      <vt:lpstr>Formula for Unconditional Grant Non- Wage Recurrent</vt:lpstr>
      <vt:lpstr>Public Sector Management Grant</vt:lpstr>
      <vt:lpstr>Overview of Budget Requirements</vt:lpstr>
      <vt:lpstr>PowerPoint Presentation</vt:lpstr>
      <vt:lpstr>Overview of Budget Requirements</vt:lpstr>
      <vt:lpstr>Overview of Budget Requirements (cont.)</vt:lpstr>
      <vt:lpstr>Inter-Governmental Fiscal Transfer Program for Results (UgIFT PfoR).  </vt:lpstr>
      <vt:lpstr>Negotiations on Conditional Grants</vt:lpstr>
      <vt:lpstr>Design of the Fiscal Decentralization Architecture</vt:lpstr>
      <vt:lpstr>Figure 1: The Pillars (6) of the Proposed FDA</vt:lpstr>
      <vt:lpstr>Determining LG Share out of National Budget</vt:lpstr>
      <vt:lpstr>Some of the key recommendations</vt:lpstr>
      <vt:lpstr>Measures to enhance Local Revenue Performance </vt:lpstr>
      <vt:lpstr>Impact of Local Revenue Databases</vt:lpstr>
      <vt:lpstr>Challenges of Establishing LR Databases</vt:lpstr>
      <vt:lpstr>The Way forward in FY 2018/19 and 2019/20. </vt:lpstr>
      <vt:lpstr>Thanks for listening.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Discretionary Development Equalisation Grant</dc:title>
  <dc:creator>Emmanuel</dc:creator>
  <cp:lastModifiedBy>Esther Ayebare</cp:lastModifiedBy>
  <cp:revision>136</cp:revision>
  <cp:lastPrinted>2018-09-15T16:18:49Z</cp:lastPrinted>
  <dcterms:created xsi:type="dcterms:W3CDTF">2016-08-11T11:58:44Z</dcterms:created>
  <dcterms:modified xsi:type="dcterms:W3CDTF">2018-09-15T16:19:48Z</dcterms:modified>
</cp:coreProperties>
</file>