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4"/>
  </p:notesMasterIdLst>
  <p:handoutMasterIdLst>
    <p:handoutMasterId r:id="rId35"/>
  </p:handoutMasterIdLst>
  <p:sldIdLst>
    <p:sldId id="331" r:id="rId2"/>
    <p:sldId id="290" r:id="rId3"/>
    <p:sldId id="299" r:id="rId4"/>
    <p:sldId id="300" r:id="rId5"/>
    <p:sldId id="291" r:id="rId6"/>
    <p:sldId id="302" r:id="rId7"/>
    <p:sldId id="337" r:id="rId8"/>
    <p:sldId id="339" r:id="rId9"/>
    <p:sldId id="341" r:id="rId10"/>
    <p:sldId id="342" r:id="rId11"/>
    <p:sldId id="344" r:id="rId12"/>
    <p:sldId id="346" r:id="rId13"/>
    <p:sldId id="292" r:id="rId14"/>
    <p:sldId id="324" r:id="rId15"/>
    <p:sldId id="278" r:id="rId16"/>
    <p:sldId id="279" r:id="rId17"/>
    <p:sldId id="352" r:id="rId18"/>
    <p:sldId id="297" r:id="rId19"/>
    <p:sldId id="333" r:id="rId20"/>
    <p:sldId id="335" r:id="rId21"/>
    <p:sldId id="265" r:id="rId22"/>
    <p:sldId id="328" r:id="rId23"/>
    <p:sldId id="312" r:id="rId24"/>
    <p:sldId id="313" r:id="rId25"/>
    <p:sldId id="311" r:id="rId26"/>
    <p:sldId id="301" r:id="rId27"/>
    <p:sldId id="327" r:id="rId28"/>
    <p:sldId id="351" r:id="rId29"/>
    <p:sldId id="353" r:id="rId30"/>
    <p:sldId id="357" r:id="rId31"/>
    <p:sldId id="314" r:id="rId32"/>
    <p:sldId id="310"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10"/>
    <p:restoredTop sz="86647" autoAdjust="0"/>
  </p:normalViewPr>
  <p:slideViewPr>
    <p:cSldViewPr>
      <p:cViewPr varScale="1">
        <p:scale>
          <a:sx n="64" d="100"/>
          <a:sy n="64" d="100"/>
        </p:scale>
        <p:origin x="165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830" tIns="46415" rIns="92830" bIns="46415" rtlCol="0"/>
          <a:lstStyle>
            <a:lvl1pPr algn="r">
              <a:defRPr sz="1200"/>
            </a:lvl1pPr>
          </a:lstStyle>
          <a:p>
            <a:fld id="{51DBE0A8-0F65-4D2E-8B73-4889D7E68376}" type="datetimeFigureOut">
              <a:rPr lang="en-US" smtClean="0"/>
              <a:pPr/>
              <a:t>09/14/2018</a:t>
            </a:fld>
            <a:endParaRPr lang="en-US" dirty="0"/>
          </a:p>
        </p:txBody>
      </p:sp>
      <p:sp>
        <p:nvSpPr>
          <p:cNvPr id="4" name="Footer Placeholder 3"/>
          <p:cNvSpPr>
            <a:spLocks noGrp="1"/>
          </p:cNvSpPr>
          <p:nvPr>
            <p:ph type="ftr" sz="quarter" idx="2"/>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830" tIns="46415" rIns="92830" bIns="46415" rtlCol="0" anchor="b"/>
          <a:lstStyle>
            <a:lvl1pPr algn="r">
              <a:defRPr sz="1200"/>
            </a:lvl1pPr>
          </a:lstStyle>
          <a:p>
            <a:fld id="{CD031145-A502-481E-B0A2-2E5317B2B2F6}" type="slidenum">
              <a:rPr lang="en-US" smtClean="0"/>
              <a:pPr/>
              <a:t>‹#›</a:t>
            </a:fld>
            <a:endParaRPr lang="en-US" dirty="0"/>
          </a:p>
        </p:txBody>
      </p:sp>
    </p:spTree>
    <p:extLst>
      <p:ext uri="{BB962C8B-B14F-4D97-AF65-F5344CB8AC3E}">
        <p14:creationId xmlns:p14="http://schemas.microsoft.com/office/powerpoint/2010/main" val="2288229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0AFAE29A-58DD-46DF-BC54-96A7BE2FFA42}" type="datetimeFigureOut">
              <a:rPr lang="en-US" smtClean="0"/>
              <a:pPr/>
              <a:t>09/14/2018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2CA0D493-1C65-4D06-BFED-DB95F6C7C844}" type="slidenum">
              <a:rPr lang="en-US" smtClean="0"/>
              <a:pPr/>
              <a:t>‹#›</a:t>
            </a:fld>
            <a:endParaRPr lang="en-US" dirty="0"/>
          </a:p>
        </p:txBody>
      </p:sp>
    </p:spTree>
    <p:extLst>
      <p:ext uri="{BB962C8B-B14F-4D97-AF65-F5344CB8AC3E}">
        <p14:creationId xmlns:p14="http://schemas.microsoft.com/office/powerpoint/2010/main" val="1829681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865C5C-FBCD-4243-BDE9-C06211B711F1}" type="slidenum">
              <a:rPr lang="en-GB" smtClean="0"/>
              <a:pPr/>
              <a:t>1</a:t>
            </a:fld>
            <a:endParaRPr lang="en-GB" dirty="0"/>
          </a:p>
        </p:txBody>
      </p:sp>
    </p:spTree>
    <p:extLst>
      <p:ext uri="{BB962C8B-B14F-4D97-AF65-F5344CB8AC3E}">
        <p14:creationId xmlns:p14="http://schemas.microsoft.com/office/powerpoint/2010/main" val="982599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Zonal offices, regional offices, </a:t>
            </a:r>
            <a:r>
              <a:rPr lang="en-US" dirty="0" err="1" smtClean="0"/>
              <a:t>tsus</a:t>
            </a:r>
            <a:r>
              <a:rPr lang="en-US" dirty="0" smtClean="0"/>
              <a:t> </a:t>
            </a:r>
            <a:r>
              <a:rPr lang="en-US" dirty="0" err="1" smtClean="0"/>
              <a:t>wsdfs</a:t>
            </a:r>
            <a:endParaRPr lang="en-US" dirty="0"/>
          </a:p>
        </p:txBody>
      </p:sp>
      <p:sp>
        <p:nvSpPr>
          <p:cNvPr id="4" name="Slide Number Placeholder 3"/>
          <p:cNvSpPr>
            <a:spLocks noGrp="1"/>
          </p:cNvSpPr>
          <p:nvPr>
            <p:ph type="sldNum" sz="quarter" idx="10"/>
          </p:nvPr>
        </p:nvSpPr>
        <p:spPr/>
        <p:txBody>
          <a:bodyPr/>
          <a:lstStyle/>
          <a:p>
            <a:fld id="{2CA0D493-1C65-4D06-BFED-DB95F6C7C844}" type="slidenum">
              <a:rPr lang="en-US" smtClean="0"/>
              <a:pPr/>
              <a:t>24</a:t>
            </a:fld>
            <a:endParaRPr lang="en-US"/>
          </a:p>
        </p:txBody>
      </p:sp>
    </p:spTree>
    <p:extLst>
      <p:ext uri="{BB962C8B-B14F-4D97-AF65-F5344CB8AC3E}">
        <p14:creationId xmlns:p14="http://schemas.microsoft.com/office/powerpoint/2010/main" val="2023406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200675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393444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51918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109377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3726043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314011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51536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353229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3804229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4206872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78DBEE-9383-4D61-A7DD-2DE1681B5904}" type="datetimeFigureOut">
              <a:rPr lang="en-US" smtClean="0"/>
              <a:pPr/>
              <a:t>09/14/2018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253488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8DBEE-9383-4D61-A7DD-2DE1681B5904}" type="datetimeFigureOut">
              <a:rPr lang="en-US" smtClean="0"/>
              <a:pPr/>
              <a:t>09/14/2018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A9D9FD-D76C-4508-91CC-8911D74BFB38}" type="slidenum">
              <a:rPr lang="en-US" smtClean="0"/>
              <a:pPr/>
              <a:t>‹#›</a:t>
            </a:fld>
            <a:endParaRPr lang="en-US" dirty="0"/>
          </a:p>
        </p:txBody>
      </p:sp>
    </p:spTree>
    <p:extLst>
      <p:ext uri="{BB962C8B-B14F-4D97-AF65-F5344CB8AC3E}">
        <p14:creationId xmlns:p14="http://schemas.microsoft.com/office/powerpoint/2010/main" val="3284265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208446"/>
            <a:ext cx="7772400" cy="2973154"/>
          </a:xfrm>
        </p:spPr>
        <p:txBody>
          <a:bodyPr>
            <a:normAutofit/>
          </a:bodyPr>
          <a:lstStyle/>
          <a:p>
            <a:r>
              <a:rPr lang="en-GB" sz="4000" b="1" dirty="0" smtClean="0">
                <a:solidFill>
                  <a:srgbClr val="0000FF"/>
                </a:solidFill>
              </a:rPr>
              <a:t>Ministry of Water and Environment </a:t>
            </a:r>
            <a:r>
              <a:rPr lang="en-GB" sz="3200" dirty="0" smtClean="0">
                <a:solidFill>
                  <a:srgbClr val="0000FF"/>
                </a:solidFill>
              </a:rPr>
              <a:t/>
            </a:r>
            <a:br>
              <a:rPr lang="en-GB" sz="3200" dirty="0" smtClean="0">
                <a:solidFill>
                  <a:srgbClr val="0000FF"/>
                </a:solidFill>
              </a:rPr>
            </a:br>
            <a:endParaRPr lang="en-GB" sz="3200" b="1" dirty="0">
              <a:solidFill>
                <a:srgbClr val="FF0000"/>
              </a:solidFill>
            </a:endParaRPr>
          </a:p>
        </p:txBody>
      </p:sp>
      <p:sp>
        <p:nvSpPr>
          <p:cNvPr id="3" name="Subtitle 2"/>
          <p:cNvSpPr>
            <a:spLocks noGrp="1"/>
          </p:cNvSpPr>
          <p:nvPr>
            <p:ph type="subTitle" idx="1"/>
          </p:nvPr>
        </p:nvSpPr>
        <p:spPr>
          <a:xfrm>
            <a:off x="761999" y="4114799"/>
            <a:ext cx="7848601" cy="1295401"/>
          </a:xfrm>
        </p:spPr>
        <p:txBody>
          <a:bodyPr>
            <a:normAutofit fontScale="77500" lnSpcReduction="20000"/>
          </a:bodyPr>
          <a:lstStyle/>
          <a:p>
            <a:r>
              <a:rPr lang="en-GB" sz="3600" b="1" dirty="0" smtClean="0">
                <a:solidFill>
                  <a:srgbClr val="FF0000"/>
                </a:solidFill>
              </a:rPr>
              <a:t>Sector Issues Paper for the  Regional Budget Consultations Workshops for FY 2019/2020</a:t>
            </a:r>
          </a:p>
          <a:p>
            <a:r>
              <a:rPr lang="en-GB" sz="3600" b="1" dirty="0" smtClean="0">
                <a:solidFill>
                  <a:srgbClr val="FF0000"/>
                </a:solidFill>
              </a:rPr>
              <a:t>17</a:t>
            </a:r>
            <a:r>
              <a:rPr lang="en-GB" sz="3600" b="1" baseline="30000" dirty="0" smtClean="0">
                <a:solidFill>
                  <a:srgbClr val="FF0000"/>
                </a:solidFill>
              </a:rPr>
              <a:t>th</a:t>
            </a:r>
            <a:r>
              <a:rPr lang="en-GB" sz="3600" b="1" dirty="0" smtClean="0">
                <a:solidFill>
                  <a:srgbClr val="FF0000"/>
                </a:solidFill>
              </a:rPr>
              <a:t> September -2</a:t>
            </a:r>
            <a:r>
              <a:rPr lang="en-GB" sz="3600" b="1" baseline="30000" dirty="0" smtClean="0">
                <a:solidFill>
                  <a:srgbClr val="FF0000"/>
                </a:solidFill>
              </a:rPr>
              <a:t>nd</a:t>
            </a:r>
            <a:r>
              <a:rPr lang="en-GB" sz="3600" b="1" dirty="0" smtClean="0">
                <a:solidFill>
                  <a:srgbClr val="FF0000"/>
                </a:solidFill>
              </a:rPr>
              <a:t> October 2018</a:t>
            </a:r>
            <a:endParaRPr lang="en-GB" sz="3600" dirty="0">
              <a:solidFill>
                <a:srgbClr val="0000FF"/>
              </a:solidFill>
            </a:endParaRPr>
          </a:p>
        </p:txBody>
      </p:sp>
      <p:pic>
        <p:nvPicPr>
          <p:cNvPr id="1026" name="Picture 2" descr="https://upload.wikimedia.org/wikipedia/commons/thumb/1/15/Coat_of_arms_of_the_Republic_of_Uganda.svg/2000px-Coat_of_arms_of_the_Republic_of_Ugand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8599" y="580039"/>
            <a:ext cx="1066801" cy="1248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173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0000FF"/>
                </a:solidFill>
              </a:rPr>
              <a:t>Government needs to explore possibilities of setting up and encouraging irrigation plants (cont</a:t>
            </a:r>
            <a:r>
              <a:rPr lang="en-US" sz="2800" b="1" dirty="0" smtClean="0"/>
              <a:t>)</a:t>
            </a:r>
            <a:endParaRPr lang="en-GB" sz="2800" dirty="0"/>
          </a:p>
        </p:txBody>
      </p:sp>
      <p:sp>
        <p:nvSpPr>
          <p:cNvPr id="3" name="Content Placeholder 2"/>
          <p:cNvSpPr>
            <a:spLocks noGrp="1"/>
          </p:cNvSpPr>
          <p:nvPr>
            <p:ph idx="1"/>
          </p:nvPr>
        </p:nvSpPr>
        <p:spPr/>
        <p:txBody>
          <a:bodyPr>
            <a:normAutofit fontScale="47500" lnSpcReduction="20000"/>
          </a:bodyPr>
          <a:lstStyle/>
          <a:p>
            <a:pPr algn="just"/>
            <a:r>
              <a:rPr lang="en-US" sz="4500" dirty="0" smtClean="0"/>
              <a:t>Construction of 21 irrigation systems is ongoing in the districts of </a:t>
            </a:r>
            <a:r>
              <a:rPr lang="en-US" sz="4500" dirty="0" err="1" smtClean="0"/>
              <a:t>Katakwi</a:t>
            </a:r>
            <a:r>
              <a:rPr lang="en-US" sz="4500" dirty="0" smtClean="0"/>
              <a:t>, </a:t>
            </a:r>
            <a:r>
              <a:rPr lang="en-US" sz="4500" dirty="0" err="1" smtClean="0"/>
              <a:t>Kaabong</a:t>
            </a:r>
            <a:r>
              <a:rPr lang="en-US" sz="4500" dirty="0" smtClean="0"/>
              <a:t>, </a:t>
            </a:r>
            <a:r>
              <a:rPr lang="en-US" sz="4500" dirty="0" err="1" smtClean="0"/>
              <a:t>Ngora</a:t>
            </a:r>
            <a:r>
              <a:rPr lang="en-US" sz="4500" dirty="0" smtClean="0"/>
              <a:t>, </a:t>
            </a:r>
            <a:r>
              <a:rPr lang="en-US" sz="4500" dirty="0" err="1" smtClean="0"/>
              <a:t>Kamuli</a:t>
            </a:r>
            <a:r>
              <a:rPr lang="en-US" sz="4500" dirty="0" smtClean="0"/>
              <a:t>, </a:t>
            </a:r>
            <a:r>
              <a:rPr lang="en-US" sz="4500" dirty="0" err="1" smtClean="0"/>
              <a:t>Bukedea</a:t>
            </a:r>
            <a:r>
              <a:rPr lang="en-US" sz="4500" dirty="0" smtClean="0"/>
              <a:t>, </a:t>
            </a:r>
            <a:r>
              <a:rPr lang="en-US" sz="4500" dirty="0" err="1" smtClean="0"/>
              <a:t>Iganga</a:t>
            </a:r>
            <a:r>
              <a:rPr lang="en-US" sz="4500" dirty="0" smtClean="0"/>
              <a:t>, </a:t>
            </a:r>
            <a:r>
              <a:rPr lang="en-US" sz="4500" dirty="0" err="1" smtClean="0"/>
              <a:t>Tororo</a:t>
            </a:r>
            <a:r>
              <a:rPr lang="en-US" sz="4500" dirty="0" smtClean="0"/>
              <a:t>, </a:t>
            </a:r>
            <a:r>
              <a:rPr lang="en-US" sz="4500" dirty="0" err="1" smtClean="0"/>
              <a:t>Kaberamaido</a:t>
            </a:r>
            <a:r>
              <a:rPr lang="en-US" sz="4500" dirty="0" smtClean="0"/>
              <a:t>, </a:t>
            </a:r>
            <a:r>
              <a:rPr lang="en-US" sz="4500" dirty="0" err="1" smtClean="0"/>
              <a:t>Bushenyi</a:t>
            </a:r>
            <a:r>
              <a:rPr lang="en-US" sz="4500" dirty="0" smtClean="0"/>
              <a:t>, </a:t>
            </a:r>
            <a:r>
              <a:rPr lang="en-US" sz="4500" dirty="0" err="1" smtClean="0"/>
              <a:t>Mubende</a:t>
            </a:r>
            <a:r>
              <a:rPr lang="en-US" sz="4500" dirty="0" smtClean="0"/>
              <a:t>, </a:t>
            </a:r>
            <a:r>
              <a:rPr lang="en-US" sz="4500" dirty="0" err="1" smtClean="0"/>
              <a:t>Lyantonde</a:t>
            </a:r>
            <a:r>
              <a:rPr lang="en-US" sz="4500" dirty="0" smtClean="0"/>
              <a:t>, </a:t>
            </a:r>
            <a:r>
              <a:rPr lang="en-US" sz="4500" dirty="0" err="1" smtClean="0"/>
              <a:t>Mityana</a:t>
            </a:r>
            <a:r>
              <a:rPr lang="en-US" sz="4500" dirty="0" smtClean="0"/>
              <a:t>, </a:t>
            </a:r>
            <a:r>
              <a:rPr lang="en-US" sz="4500" dirty="0" err="1" smtClean="0"/>
              <a:t>Gulu</a:t>
            </a:r>
            <a:r>
              <a:rPr lang="en-US" sz="4500" dirty="0" smtClean="0"/>
              <a:t>, </a:t>
            </a:r>
            <a:r>
              <a:rPr lang="en-US" sz="4500" dirty="0" err="1" smtClean="0"/>
              <a:t>Zombo</a:t>
            </a:r>
            <a:r>
              <a:rPr lang="en-US" sz="4500" dirty="0" smtClean="0"/>
              <a:t> and </a:t>
            </a:r>
            <a:r>
              <a:rPr lang="en-US" sz="4500" dirty="0" err="1" smtClean="0"/>
              <a:t>Adjumani</a:t>
            </a:r>
            <a:r>
              <a:rPr lang="en-US" sz="4500" dirty="0" smtClean="0"/>
              <a:t>.</a:t>
            </a:r>
          </a:p>
          <a:p>
            <a:pPr algn="just">
              <a:buNone/>
            </a:pPr>
            <a:endParaRPr lang="en-US" sz="4500" dirty="0" smtClean="0"/>
          </a:p>
          <a:p>
            <a:pPr algn="just"/>
            <a:r>
              <a:rPr lang="en-US" sz="4500" dirty="0" smtClean="0"/>
              <a:t>MWE has 13 sets of construction equipment (comprising of a bulldozer, excavator and Tipper truck) which are accessed through the deconcentrated Water for Production facilities in North, East and West regions. The equipment is accessed through a subsidized cost by the farmers. To date MWE has constructed over 900 valley tanks under this arrangement since 2008.</a:t>
            </a:r>
          </a:p>
          <a:p>
            <a:pPr algn="just"/>
            <a:endParaRPr lang="en-US" sz="4500" dirty="0" smtClean="0"/>
          </a:p>
          <a:p>
            <a:pPr algn="just"/>
            <a:r>
              <a:rPr lang="en-US" sz="4500" dirty="0" smtClean="0"/>
              <a:t>MWE constructs communal </a:t>
            </a:r>
            <a:r>
              <a:rPr lang="en-US" sz="4500" dirty="0" err="1" smtClean="0"/>
              <a:t>WfP</a:t>
            </a:r>
            <a:r>
              <a:rPr lang="en-US" sz="4500" dirty="0" smtClean="0"/>
              <a:t> facilities in </a:t>
            </a:r>
            <a:r>
              <a:rPr lang="en-US" sz="4500" dirty="0" err="1" smtClean="0"/>
              <a:t>Karamoja</a:t>
            </a:r>
            <a:r>
              <a:rPr lang="en-US" sz="4500" dirty="0" smtClean="0"/>
              <a:t> sub- region due to challenges of O&amp;M while in the western region more private </a:t>
            </a:r>
            <a:r>
              <a:rPr lang="en-US" sz="4500" dirty="0" err="1" smtClean="0"/>
              <a:t>WfP</a:t>
            </a:r>
            <a:r>
              <a:rPr lang="en-US" sz="4500" dirty="0" smtClean="0"/>
              <a:t> facilities have been constructed because farmers are willing to contribute to O&amp;M of their facilities.</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FF0000"/>
                </a:solidFill>
              </a:rPr>
              <a:t>Responses to issues raised in the LGBF Consultative workshop for FY 2018/19</a:t>
            </a:r>
            <a:endParaRPr lang="en-GB" sz="2400" dirty="0"/>
          </a:p>
        </p:txBody>
      </p:sp>
      <p:sp>
        <p:nvSpPr>
          <p:cNvPr id="3" name="Content Placeholder 2"/>
          <p:cNvSpPr>
            <a:spLocks noGrp="1"/>
          </p:cNvSpPr>
          <p:nvPr>
            <p:ph idx="1"/>
          </p:nvPr>
        </p:nvSpPr>
        <p:spPr>
          <a:xfrm>
            <a:off x="457200" y="1219200"/>
            <a:ext cx="8229600" cy="5181600"/>
          </a:xfrm>
        </p:spPr>
        <p:txBody>
          <a:bodyPr>
            <a:normAutofit fontScale="92500" lnSpcReduction="10000"/>
          </a:bodyPr>
          <a:lstStyle/>
          <a:p>
            <a:pPr marL="0" indent="0" algn="just">
              <a:buNone/>
            </a:pPr>
            <a:r>
              <a:rPr lang="en-US" b="1" dirty="0" smtClean="0">
                <a:solidFill>
                  <a:srgbClr val="0000FF"/>
                </a:solidFill>
              </a:rPr>
              <a:t>3.</a:t>
            </a:r>
            <a:r>
              <a:rPr lang="en-US" dirty="0" smtClean="0"/>
              <a:t> </a:t>
            </a:r>
            <a:r>
              <a:rPr lang="en-US" b="1" dirty="0" smtClean="0">
                <a:solidFill>
                  <a:srgbClr val="0000FF"/>
                </a:solidFill>
              </a:rPr>
              <a:t>Government </a:t>
            </a:r>
            <a:r>
              <a:rPr lang="en-US" b="1" dirty="0">
                <a:solidFill>
                  <a:srgbClr val="0000FF"/>
                </a:solidFill>
              </a:rPr>
              <a:t>considers combining irrigation </a:t>
            </a:r>
            <a:r>
              <a:rPr lang="en-US" b="1" dirty="0" smtClean="0">
                <a:solidFill>
                  <a:srgbClr val="0000FF"/>
                </a:solidFill>
              </a:rPr>
              <a:t>matters </a:t>
            </a:r>
            <a:r>
              <a:rPr lang="en-US" b="1" dirty="0">
                <a:solidFill>
                  <a:srgbClr val="0000FF"/>
                </a:solidFill>
              </a:rPr>
              <a:t>under one </a:t>
            </a:r>
            <a:r>
              <a:rPr lang="en-US" b="1" dirty="0" smtClean="0">
                <a:solidFill>
                  <a:srgbClr val="0000FF"/>
                </a:solidFill>
              </a:rPr>
              <a:t>Ministry</a:t>
            </a:r>
          </a:p>
          <a:p>
            <a:pPr marL="0" indent="0" algn="just">
              <a:buNone/>
            </a:pPr>
            <a:r>
              <a:rPr lang="en-US" b="1" dirty="0" smtClean="0"/>
              <a:t>Response</a:t>
            </a:r>
          </a:p>
          <a:p>
            <a:pPr algn="just"/>
            <a:r>
              <a:rPr lang="en-US" dirty="0"/>
              <a:t>The national Irrigation Policy clearly distinguishes the roles of each MDA in terms irrigation</a:t>
            </a:r>
            <a:r>
              <a:rPr lang="en-US" dirty="0" smtClean="0"/>
              <a:t>.</a:t>
            </a:r>
            <a:endParaRPr lang="en-GB" dirty="0"/>
          </a:p>
          <a:p>
            <a:pPr algn="just"/>
            <a:r>
              <a:rPr lang="en-US" dirty="0" smtClean="0"/>
              <a:t>MWE is responsible </a:t>
            </a:r>
            <a:r>
              <a:rPr lang="en-US" dirty="0"/>
              <a:t>for “off-farm activities” while as MAAIF “on farm activities”. Off- farm refers to irrigation infrastructure water use and management</a:t>
            </a:r>
            <a:r>
              <a:rPr lang="en-US" dirty="0" smtClean="0"/>
              <a:t>.</a:t>
            </a:r>
          </a:p>
          <a:p>
            <a:pPr algn="just"/>
            <a:r>
              <a:rPr lang="en-US" dirty="0" smtClean="0"/>
              <a:t>MWE has adopted a policy of Famer Field Schools FFS)- for efficient utilization of </a:t>
            </a:r>
            <a:r>
              <a:rPr lang="en-US" dirty="0" err="1" smtClean="0"/>
              <a:t>WfP</a:t>
            </a:r>
            <a:r>
              <a:rPr lang="en-US" dirty="0" smtClean="0"/>
              <a:t> facilities.</a:t>
            </a:r>
            <a:endParaRPr lang="en-GB" dirty="0"/>
          </a:p>
        </p:txBody>
      </p:sp>
    </p:spTree>
    <p:extLst>
      <p:ext uri="{BB962C8B-B14F-4D97-AF65-F5344CB8AC3E}">
        <p14:creationId xmlns:p14="http://schemas.microsoft.com/office/powerpoint/2010/main" val="3266891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2400" b="1" dirty="0">
                <a:solidFill>
                  <a:srgbClr val="FF0000"/>
                </a:solidFill>
              </a:rPr>
              <a:t>Responses to issues raised in the LGBF Consultative workshop for FY 2018/19</a:t>
            </a:r>
            <a:endParaRPr lang="en-GB" sz="2400" dirty="0"/>
          </a:p>
        </p:txBody>
      </p:sp>
      <p:sp>
        <p:nvSpPr>
          <p:cNvPr id="3" name="Content Placeholder 2"/>
          <p:cNvSpPr>
            <a:spLocks noGrp="1"/>
          </p:cNvSpPr>
          <p:nvPr>
            <p:ph idx="1"/>
          </p:nvPr>
        </p:nvSpPr>
        <p:spPr>
          <a:xfrm>
            <a:off x="457200" y="1219200"/>
            <a:ext cx="8229600" cy="5181600"/>
          </a:xfrm>
        </p:spPr>
        <p:txBody>
          <a:bodyPr>
            <a:normAutofit fontScale="32500" lnSpcReduction="20000"/>
          </a:bodyPr>
          <a:lstStyle/>
          <a:p>
            <a:pPr marL="0" indent="0" algn="just">
              <a:buNone/>
            </a:pPr>
            <a:r>
              <a:rPr lang="en-US" sz="8000" b="1" dirty="0" smtClean="0">
                <a:solidFill>
                  <a:srgbClr val="0000FF"/>
                </a:solidFill>
              </a:rPr>
              <a:t>4.</a:t>
            </a:r>
            <a:r>
              <a:rPr lang="en-US" sz="8000" b="1" dirty="0" smtClean="0"/>
              <a:t> </a:t>
            </a:r>
            <a:r>
              <a:rPr lang="en-US" sz="8000" b="1" dirty="0" smtClean="0">
                <a:solidFill>
                  <a:srgbClr val="0000FF"/>
                </a:solidFill>
              </a:rPr>
              <a:t>Climate </a:t>
            </a:r>
            <a:r>
              <a:rPr lang="en-US" sz="8000" b="1" dirty="0">
                <a:solidFill>
                  <a:srgbClr val="0000FF"/>
                </a:solidFill>
              </a:rPr>
              <a:t>change issues should be streamlined just like how gender issues are streamlined in budget and </a:t>
            </a:r>
            <a:r>
              <a:rPr lang="en-US" sz="8000" b="1" dirty="0" smtClean="0">
                <a:solidFill>
                  <a:srgbClr val="0000FF"/>
                </a:solidFill>
              </a:rPr>
              <a:t>planning</a:t>
            </a:r>
          </a:p>
          <a:p>
            <a:pPr marL="0" indent="0">
              <a:buNone/>
            </a:pPr>
            <a:endParaRPr lang="en-US" dirty="0"/>
          </a:p>
          <a:p>
            <a:pPr marL="0" indent="0">
              <a:buNone/>
            </a:pPr>
            <a:r>
              <a:rPr lang="en-US" sz="8600" b="1" dirty="0" smtClean="0"/>
              <a:t>Response:</a:t>
            </a:r>
          </a:p>
          <a:p>
            <a:pPr marL="0" indent="0">
              <a:buNone/>
            </a:pPr>
            <a:endParaRPr lang="en-US" sz="7400" dirty="0" smtClean="0"/>
          </a:p>
          <a:p>
            <a:pPr lvl="0" algn="just"/>
            <a:r>
              <a:rPr lang="en-US" sz="7400" dirty="0"/>
              <a:t>Government issued budget call circulars for 2017/2018 with </a:t>
            </a:r>
            <a:r>
              <a:rPr lang="en-US" sz="7400" dirty="0" smtClean="0"/>
              <a:t>guidelines to all </a:t>
            </a:r>
            <a:r>
              <a:rPr lang="en-US" sz="7400" dirty="0"/>
              <a:t>sectors to mainstream climate change into their annual work plans and </a:t>
            </a:r>
            <a:r>
              <a:rPr lang="en-US" sz="7400" dirty="0" smtClean="0"/>
              <a:t>budgets</a:t>
            </a:r>
          </a:p>
          <a:p>
            <a:pPr lvl="0" algn="just"/>
            <a:endParaRPr lang="en-GB" sz="7400" dirty="0"/>
          </a:p>
          <a:p>
            <a:pPr lvl="0" algn="just"/>
            <a:r>
              <a:rPr lang="en-US" sz="7400" dirty="0"/>
              <a:t>The Ministry of Water and Environment issued additional planning guidelines for MDAs to mainstream climate change into sector budgets and plans </a:t>
            </a:r>
            <a:endParaRPr lang="en-US" sz="7400" dirty="0" smtClean="0"/>
          </a:p>
          <a:p>
            <a:pPr lvl="0" algn="just"/>
            <a:endParaRPr lang="en-GB" sz="7400" dirty="0"/>
          </a:p>
          <a:p>
            <a:pPr algn="just"/>
            <a:r>
              <a:rPr lang="en-US" sz="7400" dirty="0" smtClean="0"/>
              <a:t>The </a:t>
            </a:r>
            <a:r>
              <a:rPr lang="en-US" sz="7400" dirty="0"/>
              <a:t>outcome of these interventions has however to date not been </a:t>
            </a:r>
            <a:r>
              <a:rPr lang="en-US" sz="7400" dirty="0" smtClean="0"/>
              <a:t>measured. This will be done within FY 2019/20</a:t>
            </a:r>
            <a:endParaRPr lang="en-GB" sz="7400" dirty="0"/>
          </a:p>
        </p:txBody>
      </p:sp>
    </p:spTree>
    <p:extLst>
      <p:ext uri="{BB962C8B-B14F-4D97-AF65-F5344CB8AC3E}">
        <p14:creationId xmlns:p14="http://schemas.microsoft.com/office/powerpoint/2010/main" val="3301618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838200"/>
          </a:xfrm>
        </p:spPr>
        <p:txBody>
          <a:bodyPr>
            <a:normAutofit/>
          </a:bodyPr>
          <a:lstStyle/>
          <a:p>
            <a:r>
              <a:rPr lang="en-GB" sz="3200" dirty="0">
                <a:solidFill>
                  <a:srgbClr val="FF0000"/>
                </a:solidFill>
              </a:rPr>
              <a:t>Structure and Purpose of Sector Transfers</a:t>
            </a:r>
          </a:p>
        </p:txBody>
      </p:sp>
      <p:sp>
        <p:nvSpPr>
          <p:cNvPr id="3" name="Slide Number Placeholder 2"/>
          <p:cNvSpPr>
            <a:spLocks noGrp="1"/>
          </p:cNvSpPr>
          <p:nvPr>
            <p:ph type="sldNum" sz="quarter" idx="12"/>
          </p:nvPr>
        </p:nvSpPr>
        <p:spPr/>
        <p:txBody>
          <a:bodyPr/>
          <a:lstStyle/>
          <a:p>
            <a:fld id="{68E64D9C-0F87-499E-9CC5-B1133E157744}" type="slidenum">
              <a:rPr lang="en-GB" smtClean="0"/>
              <a:pPr/>
              <a:t>13</a:t>
            </a:fld>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3065329"/>
              </p:ext>
            </p:extLst>
          </p:nvPr>
        </p:nvGraphicFramePr>
        <p:xfrm>
          <a:off x="228600" y="762000"/>
          <a:ext cx="8763000" cy="5737120"/>
        </p:xfrm>
        <a:graphic>
          <a:graphicData uri="http://schemas.openxmlformats.org/drawingml/2006/table">
            <a:tbl>
              <a:tblPr firstRow="1" firstCol="1" bandRow="1">
                <a:tableStyleId>{5C22544A-7EE6-4342-B048-85BDC9FD1C3A}</a:tableStyleId>
              </a:tblPr>
              <a:tblGrid>
                <a:gridCol w="3886200">
                  <a:extLst>
                    <a:ext uri="{9D8B030D-6E8A-4147-A177-3AD203B41FA5}">
                      <a16:colId xmlns="" xmlns:a16="http://schemas.microsoft.com/office/drawing/2014/main" val="20000"/>
                    </a:ext>
                  </a:extLst>
                </a:gridCol>
                <a:gridCol w="4876800">
                  <a:extLst>
                    <a:ext uri="{9D8B030D-6E8A-4147-A177-3AD203B41FA5}">
                      <a16:colId xmlns="" xmlns:a16="http://schemas.microsoft.com/office/drawing/2014/main" val="20001"/>
                    </a:ext>
                  </a:extLst>
                </a:gridCol>
              </a:tblGrid>
              <a:tr h="386245">
                <a:tc>
                  <a:txBody>
                    <a:bodyPr/>
                    <a:lstStyle/>
                    <a:p>
                      <a:pPr marL="0" marR="0">
                        <a:lnSpc>
                          <a:spcPct val="107000"/>
                        </a:lnSpc>
                        <a:spcBef>
                          <a:spcPts val="0"/>
                        </a:spcBef>
                        <a:spcAft>
                          <a:spcPts val="0"/>
                        </a:spcAft>
                        <a:tabLst>
                          <a:tab pos="278130" algn="l"/>
                        </a:tabLst>
                      </a:pPr>
                      <a:r>
                        <a:rPr lang="en-GB" sz="1600" dirty="0">
                          <a:solidFill>
                            <a:schemeClr val="bg1"/>
                          </a:solidFill>
                          <a:effectLst/>
                          <a:latin typeface="Calibri"/>
                          <a:ea typeface="Calibri"/>
                          <a:cs typeface="Times New Roman"/>
                        </a:rPr>
                        <a:t>Grant</a:t>
                      </a:r>
                      <a:endParaRPr lang="en-US" sz="1600" dirty="0">
                        <a:solidFill>
                          <a:schemeClr val="bg1"/>
                        </a:solidFill>
                        <a:effectLst/>
                        <a:latin typeface="Calibri"/>
                        <a:ea typeface="Calibri"/>
                        <a:cs typeface="Times New Roman"/>
                      </a:endParaRPr>
                    </a:p>
                  </a:txBody>
                  <a:tcPr marL="68580" marR="68580" marT="0" marB="0"/>
                </a:tc>
                <a:tc>
                  <a:txBody>
                    <a:bodyPr/>
                    <a:lstStyle/>
                    <a:p>
                      <a:pPr marL="0" marR="0" algn="l">
                        <a:lnSpc>
                          <a:spcPct val="107000"/>
                        </a:lnSpc>
                        <a:spcBef>
                          <a:spcPts val="0"/>
                        </a:spcBef>
                        <a:spcAft>
                          <a:spcPts val="0"/>
                        </a:spcAft>
                        <a:tabLst>
                          <a:tab pos="278130" algn="l"/>
                        </a:tabLst>
                      </a:pPr>
                      <a:r>
                        <a:rPr lang="en-GB" sz="1600" dirty="0">
                          <a:solidFill>
                            <a:schemeClr val="bg1"/>
                          </a:solidFill>
                          <a:effectLst/>
                          <a:latin typeface="Calibri"/>
                          <a:ea typeface="Calibri"/>
                          <a:cs typeface="Times New Roman"/>
                        </a:rPr>
                        <a:t>Purpose</a:t>
                      </a:r>
                      <a:endParaRPr lang="en-US" sz="1600" dirty="0">
                        <a:solidFill>
                          <a:schemeClr val="bg1"/>
                        </a:solidFill>
                        <a:effectLst/>
                        <a:latin typeface="Calibri"/>
                        <a:ea typeface="Calibri"/>
                        <a:cs typeface="Times New Roman"/>
                      </a:endParaRPr>
                    </a:p>
                  </a:txBody>
                  <a:tcPr marL="68580" marR="68580" marT="0" marB="0"/>
                </a:tc>
                <a:extLst>
                  <a:ext uri="{0D108BD9-81ED-4DB2-BD59-A6C34878D82A}">
                    <a16:rowId xmlns="" xmlns:a16="http://schemas.microsoft.com/office/drawing/2014/main" val="10000"/>
                  </a:ext>
                </a:extLst>
              </a:tr>
              <a:tr h="292123">
                <a:tc>
                  <a:txBody>
                    <a:bodyPr/>
                    <a:lstStyle/>
                    <a:p>
                      <a:pPr marL="0" marR="0">
                        <a:lnSpc>
                          <a:spcPct val="107000"/>
                        </a:lnSpc>
                        <a:spcBef>
                          <a:spcPts val="0"/>
                        </a:spcBef>
                        <a:spcAft>
                          <a:spcPts val="0"/>
                        </a:spcAft>
                        <a:tabLst>
                          <a:tab pos="278130" algn="l"/>
                        </a:tabLst>
                      </a:pPr>
                      <a:r>
                        <a:rPr lang="en-GB" sz="1800" b="1" dirty="0">
                          <a:solidFill>
                            <a:schemeClr val="bg1"/>
                          </a:solidFill>
                          <a:effectLst/>
                          <a:latin typeface="Calibri"/>
                          <a:ea typeface="Calibri"/>
                          <a:cs typeface="Times New Roman"/>
                        </a:rPr>
                        <a:t>Non-Wage Conditional Grant</a:t>
                      </a:r>
                      <a:endParaRPr lang="en-US" sz="1800" dirty="0">
                        <a:solidFill>
                          <a:schemeClr val="bg1"/>
                        </a:solidFill>
                        <a:effectLst/>
                        <a:latin typeface="Calibri"/>
                        <a:ea typeface="Calibri"/>
                        <a:cs typeface="Times New Roman"/>
                      </a:endParaRPr>
                    </a:p>
                  </a:txBody>
                  <a:tcPr marL="68580" marR="68580" marT="0" marB="0"/>
                </a:tc>
                <a:tc>
                  <a:txBody>
                    <a:bodyPr/>
                    <a:lstStyle/>
                    <a:p>
                      <a:endParaRPr lang="en-US" sz="1800" dirty="0">
                        <a:solidFill>
                          <a:schemeClr val="tx1"/>
                        </a:solidFill>
                        <a:effectLst/>
                        <a:latin typeface="Calibri"/>
                      </a:endParaRPr>
                    </a:p>
                  </a:txBody>
                  <a:tcPr marL="68580" marR="68580" marT="0" marB="0"/>
                </a:tc>
                <a:extLst>
                  <a:ext uri="{0D108BD9-81ED-4DB2-BD59-A6C34878D82A}">
                    <a16:rowId xmlns="" xmlns:a16="http://schemas.microsoft.com/office/drawing/2014/main" val="10001"/>
                  </a:ext>
                </a:extLst>
              </a:tr>
              <a:tr h="903482">
                <a:tc>
                  <a:txBody>
                    <a:bodyPr/>
                    <a:lstStyle/>
                    <a:p>
                      <a:pPr marL="270510" marR="0" indent="-270510">
                        <a:lnSpc>
                          <a:spcPct val="107000"/>
                        </a:lnSpc>
                        <a:spcBef>
                          <a:spcPts val="0"/>
                        </a:spcBef>
                        <a:spcAft>
                          <a:spcPts val="0"/>
                        </a:spcAft>
                        <a:tabLst>
                          <a:tab pos="278130" algn="l"/>
                        </a:tabLst>
                      </a:pPr>
                      <a:r>
                        <a:rPr lang="en-GB" sz="1800" b="0" dirty="0">
                          <a:solidFill>
                            <a:schemeClr val="bg1"/>
                          </a:solidFill>
                          <a:effectLst/>
                          <a:latin typeface="Calibri"/>
                          <a:ea typeface="Calibri"/>
                          <a:cs typeface="Times New Roman"/>
                        </a:rPr>
                        <a:t>o/w Rural Water and Sanitation </a:t>
                      </a:r>
                      <a:endParaRPr lang="en-US" sz="1800" b="0" dirty="0">
                        <a:solidFill>
                          <a:schemeClr val="bg1"/>
                        </a:solidFill>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600"/>
                        </a:spcAft>
                      </a:pPr>
                      <a:r>
                        <a:rPr lang="en-GB" sz="1800" dirty="0">
                          <a:solidFill>
                            <a:schemeClr val="tx1"/>
                          </a:solidFill>
                          <a:effectLst/>
                          <a:latin typeface="Calibri"/>
                          <a:ea typeface="Calibri"/>
                          <a:cs typeface="Times New Roman"/>
                        </a:rPr>
                        <a:t>Deliver sanitation and hygiene outreach and information dissemination around water points; management of the water sector.</a:t>
                      </a:r>
                      <a:endParaRPr lang="en-US" sz="1800" dirty="0">
                        <a:solidFill>
                          <a:schemeClr val="tx1"/>
                        </a:solidFill>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2"/>
                  </a:ext>
                </a:extLst>
              </a:tr>
              <a:tr h="903482">
                <a:tc>
                  <a:txBody>
                    <a:bodyPr/>
                    <a:lstStyle/>
                    <a:p>
                      <a:pPr marL="270510" marR="0" indent="-270510">
                        <a:lnSpc>
                          <a:spcPct val="107000"/>
                        </a:lnSpc>
                        <a:spcBef>
                          <a:spcPts val="0"/>
                        </a:spcBef>
                        <a:spcAft>
                          <a:spcPts val="0"/>
                        </a:spcAft>
                        <a:tabLst>
                          <a:tab pos="278130" algn="l"/>
                        </a:tabLst>
                      </a:pPr>
                      <a:r>
                        <a:rPr lang="en-GB" sz="1800" b="0" dirty="0">
                          <a:solidFill>
                            <a:schemeClr val="bg1"/>
                          </a:solidFill>
                          <a:effectLst/>
                          <a:latin typeface="Calibri"/>
                          <a:ea typeface="Calibri"/>
                          <a:cs typeface="Times New Roman"/>
                        </a:rPr>
                        <a:t>o/w Natural Resources &amp; Environment</a:t>
                      </a:r>
                      <a:endParaRPr lang="en-US" sz="1800" b="0" dirty="0">
                        <a:solidFill>
                          <a:schemeClr val="bg1"/>
                        </a:solidFill>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pPr>
                      <a:r>
                        <a:rPr lang="en-GB" sz="1800" dirty="0">
                          <a:solidFill>
                            <a:schemeClr val="tx1"/>
                          </a:solidFill>
                          <a:effectLst/>
                          <a:latin typeface="Calibri"/>
                          <a:ea typeface="Calibri"/>
                          <a:cs typeface="Times New Roman"/>
                        </a:rPr>
                        <a:t>Funds </a:t>
                      </a:r>
                      <a:r>
                        <a:rPr lang="en-GB" sz="1800" dirty="0" smtClean="0">
                          <a:solidFill>
                            <a:schemeClr val="tx1"/>
                          </a:solidFill>
                          <a:effectLst/>
                          <a:latin typeface="Calibri"/>
                          <a:ea typeface="Calibri"/>
                          <a:cs typeface="Times New Roman"/>
                        </a:rPr>
                        <a:t>earmarked for protection </a:t>
                      </a:r>
                      <a:r>
                        <a:rPr lang="en-GB" sz="1800" dirty="0">
                          <a:solidFill>
                            <a:schemeClr val="tx1"/>
                          </a:solidFill>
                          <a:effectLst/>
                          <a:latin typeface="Calibri"/>
                          <a:ea typeface="Calibri"/>
                          <a:cs typeface="Times New Roman"/>
                        </a:rPr>
                        <a:t>of </a:t>
                      </a:r>
                      <a:r>
                        <a:rPr lang="en-GB" sz="1800" dirty="0" smtClean="0">
                          <a:solidFill>
                            <a:schemeClr val="tx1"/>
                          </a:solidFill>
                          <a:effectLst/>
                          <a:latin typeface="Calibri"/>
                          <a:ea typeface="Calibri"/>
                          <a:cs typeface="Times New Roman"/>
                        </a:rPr>
                        <a:t>wetlands, demarcation, restoration and enforcement of wetlands</a:t>
                      </a:r>
                      <a:r>
                        <a:rPr lang="en-GB" sz="1800" baseline="0" dirty="0" smtClean="0">
                          <a:solidFill>
                            <a:schemeClr val="tx1"/>
                          </a:solidFill>
                          <a:effectLst/>
                          <a:latin typeface="Calibri"/>
                          <a:ea typeface="Calibri"/>
                          <a:cs typeface="Times New Roman"/>
                        </a:rPr>
                        <a:t> laws  and regulations in LGs.</a:t>
                      </a:r>
                      <a:endParaRPr lang="en-US" sz="1800" dirty="0">
                        <a:solidFill>
                          <a:schemeClr val="tx1"/>
                        </a:solidFill>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3"/>
                  </a:ext>
                </a:extLst>
              </a:tr>
              <a:tr h="386245">
                <a:tc>
                  <a:txBody>
                    <a:bodyPr/>
                    <a:lstStyle/>
                    <a:p>
                      <a:pPr marL="270510" marR="0" indent="-270510">
                        <a:lnSpc>
                          <a:spcPct val="107000"/>
                        </a:lnSpc>
                        <a:spcBef>
                          <a:spcPts val="0"/>
                        </a:spcBef>
                        <a:spcAft>
                          <a:spcPts val="0"/>
                        </a:spcAft>
                        <a:tabLst>
                          <a:tab pos="278130" algn="l"/>
                        </a:tabLst>
                      </a:pPr>
                      <a:r>
                        <a:rPr lang="en-GB" sz="1800" b="1" dirty="0">
                          <a:solidFill>
                            <a:schemeClr val="bg1"/>
                          </a:solidFill>
                          <a:effectLst/>
                          <a:latin typeface="Calibri"/>
                          <a:ea typeface="Calibri"/>
                          <a:cs typeface="Times New Roman"/>
                        </a:rPr>
                        <a:t>Development Conditional Grant</a:t>
                      </a:r>
                      <a:endParaRPr lang="en-US" sz="1800" dirty="0">
                        <a:solidFill>
                          <a:schemeClr val="bg1"/>
                        </a:solidFill>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pPr>
                      <a:r>
                        <a:rPr lang="en-GB" sz="1800" dirty="0">
                          <a:solidFill>
                            <a:schemeClr val="tx1"/>
                          </a:solidFill>
                          <a:effectLst/>
                          <a:latin typeface="Calibri"/>
                          <a:ea typeface="Calibri"/>
                          <a:cs typeface="Times New Roman"/>
                        </a:rPr>
                        <a:t> </a:t>
                      </a:r>
                      <a:endParaRPr lang="en-US" sz="1800" dirty="0">
                        <a:solidFill>
                          <a:schemeClr val="tx1"/>
                        </a:solidFill>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4"/>
                  </a:ext>
                </a:extLst>
              </a:tr>
              <a:tr h="903482">
                <a:tc>
                  <a:txBody>
                    <a:bodyPr/>
                    <a:lstStyle/>
                    <a:p>
                      <a:pPr marL="0" marR="0">
                        <a:lnSpc>
                          <a:spcPct val="107000"/>
                        </a:lnSpc>
                        <a:spcBef>
                          <a:spcPts val="0"/>
                        </a:spcBef>
                        <a:spcAft>
                          <a:spcPts val="0"/>
                        </a:spcAft>
                        <a:tabLst>
                          <a:tab pos="278130" algn="l"/>
                        </a:tabLst>
                      </a:pPr>
                      <a:r>
                        <a:rPr lang="en-GB" sz="1800" dirty="0">
                          <a:solidFill>
                            <a:schemeClr val="bg1"/>
                          </a:solidFill>
                          <a:effectLst/>
                          <a:latin typeface="Calibri"/>
                          <a:ea typeface="Calibri"/>
                          <a:cs typeface="Times New Roman"/>
                        </a:rPr>
                        <a:t>Water and Environment</a:t>
                      </a:r>
                      <a:endParaRPr lang="en-US" sz="1800" dirty="0">
                        <a:solidFill>
                          <a:schemeClr val="bg1"/>
                        </a:solidFill>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pPr>
                      <a:r>
                        <a:rPr lang="en-GB" sz="1800" dirty="0">
                          <a:solidFill>
                            <a:schemeClr val="tx1"/>
                          </a:solidFill>
                          <a:effectLst/>
                          <a:latin typeface="Calibri"/>
                          <a:ea typeface="Times New Roman"/>
                          <a:cs typeface="Times New Roman"/>
                        </a:rPr>
                        <a:t>Provision and rehabilitation of rural water infrastructure that enables access to clean and safe water.</a:t>
                      </a:r>
                      <a:endParaRPr lang="en-US" sz="1800" dirty="0">
                        <a:solidFill>
                          <a:schemeClr val="tx1"/>
                        </a:solidFill>
                        <a:effectLst/>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r h="319788">
                <a:tc>
                  <a:txBody>
                    <a:bodyPr/>
                    <a:lstStyle/>
                    <a:p>
                      <a:pPr marL="0" marR="0">
                        <a:lnSpc>
                          <a:spcPct val="107000"/>
                        </a:lnSpc>
                        <a:spcBef>
                          <a:spcPts val="0"/>
                        </a:spcBef>
                        <a:spcAft>
                          <a:spcPts val="0"/>
                        </a:spcAft>
                        <a:tabLst>
                          <a:tab pos="278130" algn="l"/>
                        </a:tabLst>
                      </a:pPr>
                      <a:r>
                        <a:rPr lang="en-GB" sz="1800" b="1" dirty="0">
                          <a:solidFill>
                            <a:schemeClr val="bg1"/>
                          </a:solidFill>
                          <a:effectLst/>
                          <a:latin typeface="Calibri"/>
                          <a:ea typeface="Calibri"/>
                          <a:cs typeface="Times New Roman"/>
                        </a:rPr>
                        <a:t>Transitional and Support Services Grant</a:t>
                      </a:r>
                      <a:endParaRPr lang="en-US" sz="1800" dirty="0">
                        <a:solidFill>
                          <a:schemeClr val="bg1"/>
                        </a:solidFill>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pPr>
                      <a:r>
                        <a:rPr lang="en-GB" sz="1800" b="1" dirty="0">
                          <a:solidFill>
                            <a:schemeClr val="tx1"/>
                          </a:solidFill>
                          <a:effectLst/>
                          <a:latin typeface="Calibri"/>
                          <a:ea typeface="Times New Roman"/>
                          <a:cs typeface="Times New Roman"/>
                        </a:rPr>
                        <a:t> </a:t>
                      </a:r>
                      <a:endParaRPr lang="en-US" sz="1800" dirty="0">
                        <a:solidFill>
                          <a:schemeClr val="tx1"/>
                        </a:solidFill>
                        <a:effectLst/>
                        <a:latin typeface="Calibri"/>
                        <a:ea typeface="Calibri"/>
                        <a:cs typeface="Times New Roman"/>
                      </a:endParaRPr>
                    </a:p>
                  </a:txBody>
                  <a:tcPr marL="68580" marR="68580" marT="0" marB="0"/>
                </a:tc>
                <a:extLst>
                  <a:ext uri="{0D108BD9-81ED-4DB2-BD59-A6C34878D82A}">
                    <a16:rowId xmlns="" xmlns:a16="http://schemas.microsoft.com/office/drawing/2014/main" val="10006"/>
                  </a:ext>
                </a:extLst>
              </a:tr>
              <a:tr h="984540">
                <a:tc>
                  <a:txBody>
                    <a:bodyPr/>
                    <a:lstStyle/>
                    <a:p>
                      <a:pPr marL="270510" marR="0" indent="-270510">
                        <a:lnSpc>
                          <a:spcPct val="107000"/>
                        </a:lnSpc>
                        <a:spcBef>
                          <a:spcPts val="0"/>
                        </a:spcBef>
                        <a:spcAft>
                          <a:spcPts val="0"/>
                        </a:spcAft>
                        <a:tabLst>
                          <a:tab pos="278130" algn="l"/>
                        </a:tabLst>
                      </a:pPr>
                      <a:r>
                        <a:rPr lang="en-GB" sz="1800" b="0" dirty="0">
                          <a:solidFill>
                            <a:schemeClr val="bg1"/>
                          </a:solidFill>
                          <a:effectLst/>
                          <a:latin typeface="Calibri"/>
                          <a:ea typeface="Times New Roman"/>
                          <a:cs typeface="Times New Roman"/>
                        </a:rPr>
                        <a:t>o/w Support Services Non-Wage Recurrent - Urban Water </a:t>
                      </a:r>
                      <a:endParaRPr lang="en-US" sz="1800" b="0" dirty="0">
                        <a:solidFill>
                          <a:schemeClr val="bg1"/>
                        </a:solidFill>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pPr>
                      <a:r>
                        <a:rPr lang="en-GB" sz="1800" dirty="0">
                          <a:effectLst/>
                          <a:latin typeface="Calibri"/>
                          <a:ea typeface="Calibri"/>
                          <a:cs typeface="Times New Roman"/>
                        </a:rPr>
                        <a:t>Funds the </a:t>
                      </a:r>
                      <a:r>
                        <a:rPr lang="en-GB" sz="1800" dirty="0" smtClean="0">
                          <a:effectLst/>
                          <a:latin typeface="Calibri"/>
                          <a:ea typeface="Calibri"/>
                          <a:cs typeface="Times New Roman"/>
                        </a:rPr>
                        <a:t>O&amp;M </a:t>
                      </a:r>
                      <a:r>
                        <a:rPr lang="en-GB" sz="1800" dirty="0">
                          <a:effectLst/>
                          <a:latin typeface="Calibri"/>
                          <a:ea typeface="Calibri"/>
                          <a:cs typeface="Times New Roman"/>
                        </a:rPr>
                        <a:t>of piped water systems in towns within a district, bridging the gap between local revenue collection and operation costs.</a:t>
                      </a:r>
                      <a:endParaRPr lang="en-US" sz="18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7"/>
                  </a:ext>
                </a:extLst>
              </a:tr>
              <a:tr h="656359">
                <a:tc>
                  <a:txBody>
                    <a:bodyPr/>
                    <a:lstStyle/>
                    <a:p>
                      <a:pPr marL="270510" marR="0" indent="-270510">
                        <a:lnSpc>
                          <a:spcPct val="107000"/>
                        </a:lnSpc>
                        <a:spcBef>
                          <a:spcPts val="0"/>
                        </a:spcBef>
                        <a:spcAft>
                          <a:spcPts val="0"/>
                        </a:spcAft>
                        <a:tabLst>
                          <a:tab pos="278130" algn="l"/>
                        </a:tabLst>
                      </a:pPr>
                      <a:r>
                        <a:rPr lang="en-GB" sz="1800" b="0" dirty="0">
                          <a:solidFill>
                            <a:schemeClr val="bg1"/>
                          </a:solidFill>
                          <a:effectLst/>
                          <a:latin typeface="Calibri"/>
                          <a:ea typeface="Times New Roman"/>
                          <a:cs typeface="Times New Roman"/>
                        </a:rPr>
                        <a:t>o/w Transitional Development - Sanitation</a:t>
                      </a:r>
                      <a:endParaRPr lang="en-US" sz="1800" b="0" dirty="0">
                        <a:solidFill>
                          <a:schemeClr val="bg1"/>
                        </a:solidFill>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pPr>
                      <a:r>
                        <a:rPr lang="en-GB" sz="1800" dirty="0">
                          <a:effectLst/>
                          <a:latin typeface="Calibri"/>
                          <a:ea typeface="Calibri"/>
                          <a:cs typeface="Times New Roman"/>
                        </a:rPr>
                        <a:t>This </a:t>
                      </a:r>
                      <a:r>
                        <a:rPr lang="en-GB" sz="1800" dirty="0" smtClean="0">
                          <a:effectLst/>
                          <a:latin typeface="Calibri"/>
                          <a:ea typeface="Calibri"/>
                          <a:cs typeface="Times New Roman"/>
                        </a:rPr>
                        <a:t>fund is earmarked for sanitation </a:t>
                      </a:r>
                      <a:r>
                        <a:rPr lang="en-GB" sz="1800" dirty="0">
                          <a:effectLst/>
                          <a:latin typeface="Calibri"/>
                          <a:ea typeface="Calibri"/>
                          <a:cs typeface="Times New Roman"/>
                        </a:rPr>
                        <a:t>activities in a </a:t>
                      </a:r>
                      <a:r>
                        <a:rPr lang="en-GB" sz="1800" dirty="0" smtClean="0">
                          <a:effectLst/>
                          <a:latin typeface="Calibri"/>
                          <a:ea typeface="Calibri"/>
                          <a:cs typeface="Times New Roman"/>
                        </a:rPr>
                        <a:t>83</a:t>
                      </a:r>
                      <a:r>
                        <a:rPr lang="en-GB" sz="1800" baseline="0" dirty="0" smtClean="0">
                          <a:effectLst/>
                          <a:latin typeface="Calibri"/>
                          <a:ea typeface="Calibri"/>
                          <a:cs typeface="Times New Roman"/>
                        </a:rPr>
                        <a:t> </a:t>
                      </a:r>
                      <a:r>
                        <a:rPr lang="en-GB" sz="1800" dirty="0" smtClean="0">
                          <a:effectLst/>
                          <a:latin typeface="Calibri"/>
                          <a:ea typeface="Calibri"/>
                          <a:cs typeface="Times New Roman"/>
                        </a:rPr>
                        <a:t>districts. </a:t>
                      </a:r>
                      <a:endParaRPr lang="en-US" sz="1800" dirty="0">
                        <a:solidFill>
                          <a:srgbClr val="FF0000"/>
                        </a:solidFill>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3663132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txBody>
          <a:bodyPr>
            <a:normAutofit/>
          </a:bodyPr>
          <a:lstStyle/>
          <a:p>
            <a:r>
              <a:rPr lang="en-GB" sz="3200" b="1" dirty="0">
                <a:solidFill>
                  <a:srgbClr val="FF0000"/>
                </a:solidFill>
              </a:rPr>
              <a:t>Key Variables Used in Allocation Formulae</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E64D9C-0F87-499E-9CC5-B1133E157744}"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0" name="Content Placeholder 9"/>
          <p:cNvGraphicFramePr>
            <a:graphicFrameLocks noGrp="1"/>
          </p:cNvGraphicFramePr>
          <p:nvPr>
            <p:ph idx="1"/>
            <p:extLst/>
          </p:nvPr>
        </p:nvGraphicFramePr>
        <p:xfrm>
          <a:off x="380999" y="685800"/>
          <a:ext cx="8382001" cy="5715001"/>
        </p:xfrm>
        <a:graphic>
          <a:graphicData uri="http://schemas.openxmlformats.org/drawingml/2006/table">
            <a:tbl>
              <a:tblPr firstRow="1" firstCol="1" bandRow="1">
                <a:tableStyleId>{5C22544A-7EE6-4342-B048-85BDC9FD1C3A}</a:tableStyleId>
              </a:tblPr>
              <a:tblGrid>
                <a:gridCol w="1321757">
                  <a:extLst>
                    <a:ext uri="{9D8B030D-6E8A-4147-A177-3AD203B41FA5}">
                      <a16:colId xmlns="" xmlns:a16="http://schemas.microsoft.com/office/drawing/2014/main" val="20000"/>
                    </a:ext>
                  </a:extLst>
                </a:gridCol>
                <a:gridCol w="990519">
                  <a:extLst>
                    <a:ext uri="{9D8B030D-6E8A-4147-A177-3AD203B41FA5}">
                      <a16:colId xmlns="" xmlns:a16="http://schemas.microsoft.com/office/drawing/2014/main" val="20001"/>
                    </a:ext>
                  </a:extLst>
                </a:gridCol>
                <a:gridCol w="1011621">
                  <a:extLst>
                    <a:ext uri="{9D8B030D-6E8A-4147-A177-3AD203B41FA5}">
                      <a16:colId xmlns="" xmlns:a16="http://schemas.microsoft.com/office/drawing/2014/main" val="20002"/>
                    </a:ext>
                  </a:extLst>
                </a:gridCol>
                <a:gridCol w="650328">
                  <a:extLst>
                    <a:ext uri="{9D8B030D-6E8A-4147-A177-3AD203B41FA5}">
                      <a16:colId xmlns="" xmlns:a16="http://schemas.microsoft.com/office/drawing/2014/main" val="20003"/>
                    </a:ext>
                  </a:extLst>
                </a:gridCol>
                <a:gridCol w="4407776">
                  <a:extLst>
                    <a:ext uri="{9D8B030D-6E8A-4147-A177-3AD203B41FA5}">
                      <a16:colId xmlns="" xmlns:a16="http://schemas.microsoft.com/office/drawing/2014/main" val="20004"/>
                    </a:ext>
                  </a:extLst>
                </a:gridCol>
              </a:tblGrid>
              <a:tr h="339078">
                <a:tc rowSpan="2">
                  <a:txBody>
                    <a:bodyPr/>
                    <a:lstStyle/>
                    <a:p>
                      <a:pPr marL="0" marR="0" algn="just">
                        <a:lnSpc>
                          <a:spcPct val="120000"/>
                        </a:lnSpc>
                        <a:spcBef>
                          <a:spcPts val="0"/>
                        </a:spcBef>
                        <a:spcAft>
                          <a:spcPts val="800"/>
                        </a:spcAft>
                      </a:pPr>
                      <a:r>
                        <a:rPr lang="en-GB" sz="1600" dirty="0">
                          <a:effectLst/>
                        </a:rPr>
                        <a:t>Variable name</a:t>
                      </a:r>
                      <a:endParaRPr lang="en-US" sz="1600" dirty="0">
                        <a:effectLst/>
                        <a:latin typeface="Calibri"/>
                        <a:ea typeface="Calibri"/>
                        <a:cs typeface="Times New Roman"/>
                      </a:endParaRPr>
                    </a:p>
                  </a:txBody>
                  <a:tcPr marL="68580" marR="68580" marT="0" marB="0"/>
                </a:tc>
                <a:tc gridSpan="3">
                  <a:txBody>
                    <a:bodyPr/>
                    <a:lstStyle/>
                    <a:p>
                      <a:pPr marL="0" marR="0" algn="just">
                        <a:lnSpc>
                          <a:spcPct val="120000"/>
                        </a:lnSpc>
                        <a:spcBef>
                          <a:spcPts val="0"/>
                        </a:spcBef>
                        <a:spcAft>
                          <a:spcPts val="800"/>
                        </a:spcAft>
                      </a:pPr>
                      <a:r>
                        <a:rPr lang="en-GB" sz="1600" dirty="0" smtClean="0">
                          <a:effectLst/>
                        </a:rPr>
                        <a:t>                     Weightings</a:t>
                      </a:r>
                      <a:endParaRPr lang="en-US" sz="160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pPr marL="0" marR="0" algn="just">
                        <a:lnSpc>
                          <a:spcPct val="120000"/>
                        </a:lnSpc>
                        <a:spcBef>
                          <a:spcPts val="0"/>
                        </a:spcBef>
                        <a:spcAft>
                          <a:spcPts val="800"/>
                        </a:spcAft>
                      </a:pPr>
                      <a:endParaRPr lang="en-US" sz="1600" dirty="0">
                        <a:effectLst/>
                        <a:latin typeface="Calibri"/>
                        <a:ea typeface="Calibri"/>
                        <a:cs typeface="Times New Roman"/>
                      </a:endParaRPr>
                    </a:p>
                  </a:txBody>
                  <a:tcPr marL="68580" marR="68580" marT="0" marB="0"/>
                </a:tc>
                <a:tc>
                  <a:txBody>
                    <a:bodyPr/>
                    <a:lstStyle/>
                    <a:p>
                      <a:pPr marL="0" marR="0" algn="just">
                        <a:lnSpc>
                          <a:spcPct val="120000"/>
                        </a:lnSpc>
                        <a:spcBef>
                          <a:spcPts val="0"/>
                        </a:spcBef>
                        <a:spcAft>
                          <a:spcPts val="800"/>
                        </a:spcAft>
                      </a:pPr>
                      <a:r>
                        <a:rPr lang="en-GB" sz="1600" dirty="0">
                          <a:effectLst/>
                        </a:rPr>
                        <a:t>Justification</a:t>
                      </a:r>
                      <a:endParaRPr lang="en-US" sz="16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0"/>
                  </a:ext>
                </a:extLst>
              </a:tr>
              <a:tr h="381463">
                <a:tc vMerge="1">
                  <a:txBody>
                    <a:bodyPr/>
                    <a:lstStyle/>
                    <a:p>
                      <a:endParaRPr lang="en-US"/>
                    </a:p>
                  </a:txBody>
                  <a:tcPr/>
                </a:tc>
                <a:tc>
                  <a:txBody>
                    <a:bodyPr/>
                    <a:lstStyle/>
                    <a:p>
                      <a:pPr marL="0" marR="0" algn="just">
                        <a:lnSpc>
                          <a:spcPct val="120000"/>
                        </a:lnSpc>
                        <a:spcBef>
                          <a:spcPts val="0"/>
                        </a:spcBef>
                        <a:spcAft>
                          <a:spcPts val="800"/>
                        </a:spcAft>
                      </a:pPr>
                      <a:r>
                        <a:rPr lang="en-US" sz="1800" dirty="0" smtClean="0">
                          <a:effectLst/>
                          <a:latin typeface="Calibri"/>
                          <a:ea typeface="Calibri"/>
                          <a:cs typeface="Times New Roman"/>
                        </a:rPr>
                        <a:t>RWS NW</a:t>
                      </a:r>
                      <a:endParaRPr lang="en-US" sz="1800" dirty="0">
                        <a:effectLst/>
                        <a:latin typeface="Calibri"/>
                        <a:ea typeface="Calibri"/>
                        <a:cs typeface="Times New Roman"/>
                      </a:endParaRPr>
                    </a:p>
                  </a:txBody>
                  <a:tcPr marL="68580" marR="68580" marT="0" marB="0"/>
                </a:tc>
                <a:tc>
                  <a:txBody>
                    <a:bodyPr/>
                    <a:lstStyle/>
                    <a:p>
                      <a:pPr marL="0" marR="0" algn="just">
                        <a:lnSpc>
                          <a:spcPct val="120000"/>
                        </a:lnSpc>
                        <a:spcBef>
                          <a:spcPts val="0"/>
                        </a:spcBef>
                        <a:spcAft>
                          <a:spcPts val="800"/>
                        </a:spcAft>
                      </a:pPr>
                      <a:r>
                        <a:rPr lang="en-US" sz="1800" dirty="0" smtClean="0">
                          <a:effectLst/>
                          <a:latin typeface="Calibri"/>
                          <a:ea typeface="Calibri"/>
                          <a:cs typeface="Times New Roman"/>
                        </a:rPr>
                        <a:t>NRM NW</a:t>
                      </a:r>
                      <a:endParaRPr lang="en-US" sz="1800" dirty="0">
                        <a:effectLst/>
                        <a:latin typeface="Calibri"/>
                        <a:ea typeface="Calibri"/>
                        <a:cs typeface="Times New Roman"/>
                      </a:endParaRPr>
                    </a:p>
                  </a:txBody>
                  <a:tcPr marL="68580" marR="68580" marT="0" marB="0"/>
                </a:tc>
                <a:tc>
                  <a:txBody>
                    <a:bodyPr/>
                    <a:lstStyle/>
                    <a:p>
                      <a:pPr marL="0" marR="0" algn="just">
                        <a:lnSpc>
                          <a:spcPct val="120000"/>
                        </a:lnSpc>
                        <a:spcBef>
                          <a:spcPts val="0"/>
                        </a:spcBef>
                        <a:spcAft>
                          <a:spcPts val="800"/>
                        </a:spcAft>
                      </a:pPr>
                      <a:r>
                        <a:rPr lang="en-US" sz="1800" dirty="0" err="1" smtClean="0">
                          <a:effectLst/>
                          <a:latin typeface="Calibri"/>
                          <a:ea typeface="Calibri"/>
                          <a:cs typeface="Times New Roman"/>
                        </a:rPr>
                        <a:t>Devt</a:t>
                      </a:r>
                      <a:endParaRPr lang="en-US" sz="1800" dirty="0">
                        <a:effectLst/>
                        <a:latin typeface="Calibri"/>
                        <a:ea typeface="Calibri"/>
                        <a:cs typeface="Times New Roman"/>
                      </a:endParaRPr>
                    </a:p>
                  </a:txBody>
                  <a:tcPr marL="68580" marR="68580" marT="0" marB="0"/>
                </a:tc>
                <a:tc>
                  <a:txBody>
                    <a:bodyPr/>
                    <a:lstStyle/>
                    <a:p>
                      <a:pPr marL="0" marR="0" algn="just">
                        <a:lnSpc>
                          <a:spcPct val="120000"/>
                        </a:lnSpc>
                        <a:spcBef>
                          <a:spcPts val="0"/>
                        </a:spcBef>
                        <a:spcAft>
                          <a:spcPts val="800"/>
                        </a:spcAft>
                      </a:pPr>
                      <a:r>
                        <a:rPr lang="en-GB" sz="1800" dirty="0">
                          <a:effectLst/>
                        </a:rPr>
                        <a:t> </a:t>
                      </a:r>
                      <a:endParaRPr lang="en-US" sz="18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443569">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Fixed Allocation</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82</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0</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30</a:t>
                      </a:r>
                      <a:endParaRPr lang="en-US" sz="120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Arial"/>
                        </a:rPr>
                        <a:t>To cover the fixed costs of a District Water Office and ensure a minimum investment allocation for each local government.</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443569">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Times New Roman"/>
                        </a:rPr>
                        <a:t>Rural Served Population </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20</a:t>
                      </a:r>
                      <a:endParaRPr lang="en-US" sz="120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Arial"/>
                        </a:rPr>
                        <a:t>To cover the operation, maintenance and rehabilitation of existing water supplies</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1123933">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Times New Roman"/>
                        </a:rPr>
                        <a:t>Rural </a:t>
                      </a:r>
                      <a:r>
                        <a:rPr lang="en-GB" sz="1200" dirty="0" smtClean="0">
                          <a:effectLst/>
                          <a:latin typeface="Calibri"/>
                          <a:ea typeface="Calibri"/>
                          <a:cs typeface="Times New Roman"/>
                        </a:rPr>
                        <a:t>Un served </a:t>
                      </a:r>
                      <a:r>
                        <a:rPr lang="en-GB" sz="1200" dirty="0">
                          <a:effectLst/>
                          <a:latin typeface="Calibri"/>
                          <a:ea typeface="Calibri"/>
                          <a:cs typeface="Times New Roman"/>
                        </a:rPr>
                        <a:t>Population for SCs with Coverage below 77 </a:t>
                      </a:r>
                      <a:r>
                        <a:rPr lang="en-GB" sz="1200" dirty="0" smtClean="0">
                          <a:effectLst/>
                          <a:latin typeface="Calibri"/>
                          <a:ea typeface="Calibri"/>
                          <a:cs typeface="Times New Roman"/>
                        </a:rPr>
                        <a:t>per-cent </a:t>
                      </a:r>
                      <a:r>
                        <a:rPr lang="en-GB" sz="1200" dirty="0">
                          <a:effectLst/>
                          <a:latin typeface="Calibri"/>
                          <a:ea typeface="Calibri"/>
                          <a:cs typeface="Times New Roman"/>
                        </a:rPr>
                        <a:t>capped at 50,000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45</a:t>
                      </a:r>
                      <a:endParaRPr lang="en-US" sz="1200" dirty="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Arial"/>
                        </a:rPr>
                        <a:t>This adds weight to the most under-served areas within a local government, to target funding to areas which are most lagging behind the sector target.  The figures are capped, to limit the total availability of funding to LGs and ensure absorption of funds.</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r h="670357">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Times New Roman"/>
                        </a:rPr>
                        <a:t>Estimated Cost of Providing Water Per Capita</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0</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5</a:t>
                      </a:r>
                      <a:endParaRPr lang="en-US" sz="120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Arial"/>
                        </a:rPr>
                        <a:t>The cost of delivering water facilities varies greatly across the country due to geographical and other factors. This indicator compensates for these variations.</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r h="443569">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Times New Roman"/>
                        </a:rPr>
                        <a:t>Land Area</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10</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5</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0</a:t>
                      </a:r>
                      <a:endParaRPr lang="en-US" sz="120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Arial"/>
                        </a:rPr>
                        <a:t>Land area is considered a proxy for the scale of natural resources management activities</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6"/>
                  </a:ext>
                </a:extLst>
              </a:tr>
              <a:tr h="670357">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Times New Roman"/>
                        </a:rPr>
                        <a:t>Population in Hard to Reach Hard to Stay Areas</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3</a:t>
                      </a:r>
                      <a:endParaRPr lang="en-US" sz="12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2</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0</a:t>
                      </a:r>
                      <a:endParaRPr lang="en-US" sz="120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Arial"/>
                        </a:rPr>
                        <a:t>Those areas which are hard to reach are more costly to deliver services to and therefore are given priority.</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7"/>
                  </a:ext>
                </a:extLst>
              </a:tr>
              <a:tr h="670357">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Times New Roman"/>
                        </a:rPr>
                        <a:t>Rural Population</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5</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83</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a:effectLst/>
                          <a:latin typeface="Calibri"/>
                          <a:ea typeface="Calibri"/>
                          <a:cs typeface="Times New Roman"/>
                        </a:rPr>
                        <a:t>0</a:t>
                      </a:r>
                      <a:endParaRPr lang="en-US" sz="120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Arial"/>
                        </a:rPr>
                        <a:t>Indicator of scale of rural water and sanitation services required.  Similarly for the environment sector.  The higher the population the more people requiring services.</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8"/>
                  </a:ext>
                </a:extLst>
              </a:tr>
              <a:tr h="528749">
                <a:tc>
                  <a:txBody>
                    <a:bodyPr/>
                    <a:lstStyle/>
                    <a:p>
                      <a:pPr marL="0" marR="0" algn="just">
                        <a:lnSpc>
                          <a:spcPct val="107000"/>
                        </a:lnSpc>
                        <a:spcBef>
                          <a:spcPts val="0"/>
                        </a:spcBef>
                        <a:spcAft>
                          <a:spcPts val="0"/>
                        </a:spcAft>
                        <a:tabLst>
                          <a:tab pos="278130" algn="l"/>
                        </a:tabLst>
                      </a:pPr>
                      <a:r>
                        <a:rPr lang="en-GB" sz="1200" dirty="0">
                          <a:effectLst/>
                          <a:latin typeface="Calibri"/>
                          <a:ea typeface="Calibri"/>
                          <a:cs typeface="Times New Roman"/>
                        </a:rPr>
                        <a:t>Poverty Headcount</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10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Times New Roman"/>
                        </a:rPr>
                        <a:t>0</a:t>
                      </a:r>
                      <a:endParaRPr lang="en-US" sz="12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278130" algn="l"/>
                        </a:tabLst>
                      </a:pPr>
                      <a:r>
                        <a:rPr lang="en-GB" sz="1200" dirty="0">
                          <a:effectLst/>
                          <a:latin typeface="Calibri"/>
                          <a:ea typeface="Calibri"/>
                          <a:cs typeface="Arial"/>
                        </a:rPr>
                        <a:t>This is used as a proxy for need for natural resource management services, targeting allocations on the poorest areas.</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3140922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067800" cy="838200"/>
          </a:xfrm>
        </p:spPr>
        <p:txBody>
          <a:bodyPr>
            <a:normAutofit/>
          </a:bodyPr>
          <a:lstStyle/>
          <a:p>
            <a:r>
              <a:rPr lang="en-GB" sz="3200" b="1" dirty="0" smtClean="0">
                <a:solidFill>
                  <a:srgbClr val="FF0000"/>
                </a:solidFill>
              </a:rPr>
              <a:t>Overview of Budget Requirements for 2019/20 (1/n</a:t>
            </a:r>
            <a:r>
              <a:rPr lang="en-GB" sz="3200" dirty="0" smtClean="0"/>
              <a:t>)</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97598377"/>
              </p:ext>
            </p:extLst>
          </p:nvPr>
        </p:nvGraphicFramePr>
        <p:xfrm>
          <a:off x="609600" y="762000"/>
          <a:ext cx="8153400" cy="5638801"/>
        </p:xfrm>
        <a:graphic>
          <a:graphicData uri="http://schemas.openxmlformats.org/drawingml/2006/table">
            <a:tbl>
              <a:tblPr firstRow="1" firstCol="1" bandRow="1">
                <a:tableStyleId>{5C22544A-7EE6-4342-B048-85BDC9FD1C3A}</a:tableStyleId>
              </a:tblPr>
              <a:tblGrid>
                <a:gridCol w="2154129">
                  <a:extLst>
                    <a:ext uri="{9D8B030D-6E8A-4147-A177-3AD203B41FA5}">
                      <a16:colId xmlns="" xmlns:a16="http://schemas.microsoft.com/office/drawing/2014/main" val="20000"/>
                    </a:ext>
                  </a:extLst>
                </a:gridCol>
                <a:gridCol w="5999271">
                  <a:extLst>
                    <a:ext uri="{9D8B030D-6E8A-4147-A177-3AD203B41FA5}">
                      <a16:colId xmlns="" xmlns:a16="http://schemas.microsoft.com/office/drawing/2014/main" val="20001"/>
                    </a:ext>
                  </a:extLst>
                </a:gridCol>
              </a:tblGrid>
              <a:tr h="908482">
                <a:tc>
                  <a:txBody>
                    <a:bodyPr/>
                    <a:lstStyle/>
                    <a:p>
                      <a:pPr marL="0" marR="0">
                        <a:lnSpc>
                          <a:spcPct val="107000"/>
                        </a:lnSpc>
                        <a:spcBef>
                          <a:spcPts val="0"/>
                        </a:spcBef>
                        <a:spcAft>
                          <a:spcPts val="0"/>
                        </a:spcAft>
                        <a:tabLst>
                          <a:tab pos="278130" algn="l"/>
                        </a:tabLst>
                      </a:pPr>
                      <a:r>
                        <a:rPr lang="en-GB" sz="1800" dirty="0">
                          <a:effectLst/>
                        </a:rPr>
                        <a:t>Budget Requirements</a:t>
                      </a:r>
                      <a:endParaRPr lang="en-US" sz="24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GB" sz="1050" dirty="0">
                          <a:effectLst/>
                        </a:rPr>
                        <a:t> </a:t>
                      </a:r>
                      <a:r>
                        <a:rPr lang="en-GB" sz="2000" b="1" kern="1200" dirty="0" smtClean="0">
                          <a:solidFill>
                            <a:schemeClr val="lt1"/>
                          </a:solidFill>
                          <a:effectLst/>
                          <a:latin typeface="+mn-lt"/>
                          <a:ea typeface="+mn-ea"/>
                          <a:cs typeface="+mn-cs"/>
                        </a:rPr>
                        <a:t>Summary of Budget Principles and Requirements</a:t>
                      </a:r>
                      <a:endParaRPr lang="en-US" sz="12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0"/>
                  </a:ext>
                </a:extLst>
              </a:tr>
              <a:tr h="1240413">
                <a:tc>
                  <a:txBody>
                    <a:bodyPr/>
                    <a:lstStyle/>
                    <a:p>
                      <a:pPr marL="0" marR="0" algn="just">
                        <a:lnSpc>
                          <a:spcPct val="107000"/>
                        </a:lnSpc>
                        <a:spcBef>
                          <a:spcPts val="0"/>
                        </a:spcBef>
                        <a:spcAft>
                          <a:spcPts val="0"/>
                        </a:spcAft>
                        <a:tabLst>
                          <a:tab pos="278130" algn="l"/>
                        </a:tabLst>
                      </a:pPr>
                      <a:r>
                        <a:rPr lang="en-GB" sz="1600" b="1" kern="1200" dirty="0" smtClean="0">
                          <a:solidFill>
                            <a:schemeClr val="lt1"/>
                          </a:solidFill>
                          <a:effectLst/>
                          <a:latin typeface="+mn-lt"/>
                          <a:ea typeface="+mn-ea"/>
                          <a:cs typeface="+mn-cs"/>
                        </a:rPr>
                        <a:t>Narrative and performance contract</a:t>
                      </a:r>
                      <a:endParaRPr lang="en-US" sz="16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GB" sz="1600" kern="1200" dirty="0" smtClean="0">
                          <a:solidFill>
                            <a:schemeClr val="dk1"/>
                          </a:solidFill>
                          <a:effectLst/>
                          <a:latin typeface="+mn-lt"/>
                          <a:ea typeface="+mn-ea"/>
                          <a:cs typeface="+mn-cs"/>
                        </a:rPr>
                        <a:t>The budget narrative summarises information on revenue, expenditure and key outputs in the performance contract. The budget must adhere to the guidelines.</a:t>
                      </a:r>
                      <a:endParaRPr lang="en-US" sz="16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1225580">
                <a:tc>
                  <a:txBody>
                    <a:bodyPr/>
                    <a:lstStyle/>
                    <a:p>
                      <a:pPr marL="0" marR="0" algn="just">
                        <a:lnSpc>
                          <a:spcPct val="107000"/>
                        </a:lnSpc>
                        <a:spcBef>
                          <a:spcPts val="0"/>
                        </a:spcBef>
                        <a:spcAft>
                          <a:spcPts val="0"/>
                        </a:spcAft>
                        <a:tabLst>
                          <a:tab pos="278130" algn="l"/>
                        </a:tabLst>
                      </a:pPr>
                      <a:r>
                        <a:rPr lang="en-GB" sz="1600" b="1" kern="1200" dirty="0" smtClean="0">
                          <a:solidFill>
                            <a:schemeClr val="lt1"/>
                          </a:solidFill>
                          <a:effectLst/>
                          <a:latin typeface="+mn-lt"/>
                          <a:ea typeface="+mn-ea"/>
                          <a:cs typeface="+mn-cs"/>
                        </a:rPr>
                        <a:t>Overview of Work plan  Revenues and Expenditure</a:t>
                      </a:r>
                      <a:endParaRPr lang="en-US" sz="1600" dirty="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pPr>
                      <a:r>
                        <a:rPr lang="en-GB" sz="1600" kern="1200" dirty="0" smtClean="0">
                          <a:solidFill>
                            <a:schemeClr val="dk1"/>
                          </a:solidFill>
                          <a:effectLst/>
                          <a:latin typeface="+mn-lt"/>
                          <a:ea typeface="+mn-ea"/>
                          <a:cs typeface="+mn-cs"/>
                        </a:rPr>
                        <a:t>Total Work plan revenues and expenditures balance and are divided correctly between wage, non-wage recurrent, </a:t>
                      </a:r>
                      <a:r>
                        <a:rPr lang="en-GB" sz="1600" kern="1200" dirty="0" err="1" smtClean="0">
                          <a:solidFill>
                            <a:schemeClr val="dk1"/>
                          </a:solidFill>
                          <a:effectLst/>
                          <a:latin typeface="+mn-lt"/>
                          <a:ea typeface="+mn-ea"/>
                          <a:cs typeface="+mn-cs"/>
                        </a:rPr>
                        <a:t>GoU</a:t>
                      </a:r>
                      <a:r>
                        <a:rPr lang="en-GB" sz="1600" kern="1200" dirty="0" smtClean="0">
                          <a:solidFill>
                            <a:schemeClr val="dk1"/>
                          </a:solidFill>
                          <a:effectLst/>
                          <a:latin typeface="+mn-lt"/>
                          <a:ea typeface="+mn-ea"/>
                          <a:cs typeface="+mn-cs"/>
                        </a:rPr>
                        <a:t> and donor development.</a:t>
                      </a:r>
                      <a:endParaRPr lang="en-US" sz="16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2264326">
                <a:tc>
                  <a:txBody>
                    <a:bodyPr/>
                    <a:lstStyle/>
                    <a:p>
                      <a:pPr marL="228600" marR="0" indent="0" algn="just" defTabSz="914400" rtl="0" eaLnBrk="1" fontAlgn="auto" latinLnBrk="0" hangingPunct="1">
                        <a:lnSpc>
                          <a:spcPct val="107000"/>
                        </a:lnSpc>
                        <a:spcBef>
                          <a:spcPts val="0"/>
                        </a:spcBef>
                        <a:spcAft>
                          <a:spcPts val="0"/>
                        </a:spcAft>
                        <a:buClrTx/>
                        <a:buSzTx/>
                        <a:buFontTx/>
                        <a:buNone/>
                        <a:tabLst/>
                        <a:defRPr/>
                      </a:pPr>
                      <a:r>
                        <a:rPr lang="en-GB" sz="1600" b="1" kern="1200" dirty="0" smtClean="0">
                          <a:solidFill>
                            <a:schemeClr val="lt1"/>
                          </a:solidFill>
                          <a:effectLst/>
                          <a:latin typeface="+mn-lt"/>
                          <a:ea typeface="+mn-ea"/>
                          <a:cs typeface="+mn-cs"/>
                        </a:rPr>
                        <a:t>Salaries and related costs</a:t>
                      </a:r>
                      <a:endParaRPr lang="en-US" sz="1600" b="1" kern="1200" dirty="0" smtClean="0">
                        <a:solidFill>
                          <a:schemeClr val="lt1"/>
                        </a:solidFill>
                        <a:effectLst/>
                        <a:latin typeface="+mn-lt"/>
                        <a:ea typeface="+mn-ea"/>
                        <a:cs typeface="+mn-cs"/>
                      </a:endParaRPr>
                    </a:p>
                  </a:txBody>
                  <a:tcPr marL="68580" marR="68580" marT="0" marB="0"/>
                </a:tc>
                <a:tc>
                  <a:txBody>
                    <a:bodyPr/>
                    <a:lstStyle/>
                    <a:p>
                      <a:pPr marL="285750" lvl="0" indent="-285750" algn="just">
                        <a:buFont typeface="Arial" pitchFamily="34" charset="0"/>
                        <a:buChar char="•"/>
                      </a:pPr>
                      <a:r>
                        <a:rPr lang="en-GB" sz="1600" kern="1200" dirty="0" smtClean="0">
                          <a:solidFill>
                            <a:schemeClr val="dk1"/>
                          </a:solidFill>
                          <a:effectLst/>
                          <a:latin typeface="+mn-lt"/>
                          <a:ea typeface="+mn-ea"/>
                          <a:cs typeface="+mn-cs"/>
                        </a:rPr>
                        <a:t>The following positions must be budgeted for under the water department: 1 Water Engineer, 1 Engineering Assistant (Water/Borehole Technician), Assistant Water Officers </a:t>
                      </a:r>
                    </a:p>
                    <a:p>
                      <a:pPr marL="285750" lvl="0" indent="-285750" algn="just">
                        <a:buFont typeface="Arial" pitchFamily="34" charset="0"/>
                        <a:buNone/>
                      </a:pPr>
                      <a:endParaRPr lang="en-GB" sz="1600" kern="1200" dirty="0" smtClean="0">
                        <a:solidFill>
                          <a:schemeClr val="dk1"/>
                        </a:solidFill>
                        <a:effectLst/>
                        <a:latin typeface="+mn-lt"/>
                        <a:ea typeface="+mn-ea"/>
                        <a:cs typeface="+mn-cs"/>
                      </a:endParaRPr>
                    </a:p>
                    <a:p>
                      <a:pPr marL="285750" lvl="0" indent="-285750" algn="just">
                        <a:buFont typeface="Arial" pitchFamily="34" charset="0"/>
                        <a:buChar char="•"/>
                      </a:pPr>
                      <a:r>
                        <a:rPr lang="en-GB" sz="1600" kern="1200" dirty="0" smtClean="0">
                          <a:solidFill>
                            <a:schemeClr val="dk1"/>
                          </a:solidFill>
                          <a:effectLst/>
                          <a:latin typeface="+mn-lt"/>
                          <a:ea typeface="+mn-ea"/>
                          <a:cs typeface="+mn-cs"/>
                        </a:rPr>
                        <a:t>If these posts are not funded from the unconditional wage grant, they should be budgeted for as contract staff in the development budget funded from the sector development grant.</a:t>
                      </a:r>
                      <a:endParaRPr lang="en-US" sz="1600" dirty="0">
                        <a:effectLst/>
                      </a:endParaRPr>
                    </a:p>
                  </a:txBody>
                  <a:tcPr marL="68580" marR="68580" marT="0" marB="0"/>
                </a:tc>
              </a:tr>
            </a:tbl>
          </a:graphicData>
        </a:graphic>
      </p:graphicFrame>
    </p:spTree>
    <p:extLst>
      <p:ext uri="{BB962C8B-B14F-4D97-AF65-F5344CB8AC3E}">
        <p14:creationId xmlns:p14="http://schemas.microsoft.com/office/powerpoint/2010/main" val="913513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GB" sz="3200" b="1" dirty="0">
                <a:solidFill>
                  <a:srgbClr val="FF0000"/>
                </a:solidFill>
              </a:rPr>
              <a:t>Overview of Budget Requirements for </a:t>
            </a:r>
            <a:r>
              <a:rPr lang="en-GB" sz="3200" b="1" dirty="0" smtClean="0">
                <a:solidFill>
                  <a:srgbClr val="FF0000"/>
                </a:solidFill>
              </a:rPr>
              <a:t>2019/20</a:t>
            </a:r>
            <a:endParaRPr lang="en-US" sz="32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5796648"/>
              </p:ext>
            </p:extLst>
          </p:nvPr>
        </p:nvGraphicFramePr>
        <p:xfrm>
          <a:off x="304800" y="762000"/>
          <a:ext cx="8686800" cy="5859165"/>
        </p:xfrm>
        <a:graphic>
          <a:graphicData uri="http://schemas.openxmlformats.org/drawingml/2006/table">
            <a:tbl>
              <a:tblPr firstRow="1" firstCol="1" bandRow="1">
                <a:tableStyleId>{5C22544A-7EE6-4342-B048-85BDC9FD1C3A}</a:tableStyleId>
              </a:tblPr>
              <a:tblGrid>
                <a:gridCol w="1572610">
                  <a:extLst>
                    <a:ext uri="{9D8B030D-6E8A-4147-A177-3AD203B41FA5}">
                      <a16:colId xmlns="" xmlns:a16="http://schemas.microsoft.com/office/drawing/2014/main" val="20000"/>
                    </a:ext>
                  </a:extLst>
                </a:gridCol>
                <a:gridCol w="7114190">
                  <a:extLst>
                    <a:ext uri="{9D8B030D-6E8A-4147-A177-3AD203B41FA5}">
                      <a16:colId xmlns="" xmlns:a16="http://schemas.microsoft.com/office/drawing/2014/main" val="20001"/>
                    </a:ext>
                  </a:extLst>
                </a:gridCol>
              </a:tblGrid>
              <a:tr h="533856">
                <a:tc>
                  <a:txBody>
                    <a:bodyPr/>
                    <a:lstStyle/>
                    <a:p>
                      <a:pPr marL="0" marR="0">
                        <a:lnSpc>
                          <a:spcPct val="107000"/>
                        </a:lnSpc>
                        <a:spcBef>
                          <a:spcPts val="0"/>
                        </a:spcBef>
                        <a:spcAft>
                          <a:spcPts val="0"/>
                        </a:spcAft>
                        <a:tabLst>
                          <a:tab pos="278130" algn="l"/>
                        </a:tabLst>
                      </a:pPr>
                      <a:r>
                        <a:rPr lang="en-GB" sz="1600" dirty="0">
                          <a:effectLst/>
                        </a:rPr>
                        <a:t>Budget Requirements</a:t>
                      </a:r>
                      <a:endParaRPr lang="en-US" sz="16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GB" sz="1100" dirty="0">
                          <a:effectLst/>
                        </a:rPr>
                        <a:t> </a:t>
                      </a:r>
                      <a:r>
                        <a:rPr lang="en-GB" sz="1800" b="1" kern="1200" dirty="0" smtClean="0">
                          <a:solidFill>
                            <a:schemeClr val="lt1"/>
                          </a:solidFill>
                          <a:effectLst/>
                          <a:latin typeface="+mn-lt"/>
                          <a:ea typeface="+mn-ea"/>
                          <a:cs typeface="+mn-cs"/>
                        </a:rPr>
                        <a:t>Summary of Budget Principles and Requirements</a:t>
                      </a:r>
                      <a:endParaRPr lang="en-US" sz="18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0"/>
                  </a:ext>
                </a:extLst>
              </a:tr>
              <a:tr h="2964795">
                <a:tc>
                  <a:txBody>
                    <a:bodyPr/>
                    <a:lstStyle/>
                    <a:p>
                      <a:pPr marL="228600" marR="0" indent="0" algn="just" defTabSz="914400" rtl="0" eaLnBrk="1" fontAlgn="auto" latinLnBrk="0" hangingPunct="1">
                        <a:lnSpc>
                          <a:spcPct val="107000"/>
                        </a:lnSpc>
                        <a:spcBef>
                          <a:spcPts val="0"/>
                        </a:spcBef>
                        <a:spcAft>
                          <a:spcPts val="0"/>
                        </a:spcAft>
                        <a:buClrTx/>
                        <a:buSzTx/>
                        <a:buFontTx/>
                        <a:buNone/>
                        <a:tabLst/>
                        <a:defRPr/>
                      </a:pPr>
                      <a:r>
                        <a:rPr lang="en-GB" sz="1600" b="1" kern="1200" dirty="0" smtClean="0">
                          <a:solidFill>
                            <a:schemeClr val="lt1"/>
                          </a:solidFill>
                          <a:effectLst/>
                          <a:latin typeface="+mn-lt"/>
                          <a:ea typeface="+mn-ea"/>
                          <a:cs typeface="+mn-cs"/>
                        </a:rPr>
                        <a:t>Lower Local Services (O&amp;M piped water systems in Urban settlements/RGCs</a:t>
                      </a:r>
                      <a:r>
                        <a:rPr lang="en-GB" sz="2800" b="1" kern="1200" dirty="0" smtClean="0">
                          <a:solidFill>
                            <a:schemeClr val="lt1"/>
                          </a:solidFill>
                          <a:effectLst/>
                          <a:latin typeface="+mn-lt"/>
                          <a:ea typeface="+mn-ea"/>
                          <a:cs typeface="+mn-cs"/>
                        </a:rPr>
                        <a:t>)</a:t>
                      </a:r>
                      <a:endParaRPr lang="en-US" sz="2800" b="1" kern="1200" dirty="0" smtClean="0">
                        <a:solidFill>
                          <a:schemeClr val="lt1"/>
                        </a:solidFill>
                        <a:effectLst/>
                        <a:latin typeface="+mn-lt"/>
                        <a:ea typeface="+mn-ea"/>
                        <a:cs typeface="+mn-cs"/>
                      </a:endParaRPr>
                    </a:p>
                    <a:p>
                      <a:pPr marL="228600" marR="0" algn="just">
                        <a:lnSpc>
                          <a:spcPct val="107000"/>
                        </a:lnSpc>
                        <a:spcBef>
                          <a:spcPts val="0"/>
                        </a:spcBef>
                        <a:spcAft>
                          <a:spcPts val="0"/>
                        </a:spcAft>
                      </a:pPr>
                      <a:endParaRPr lang="en-US" sz="2800" dirty="0">
                        <a:effectLst/>
                        <a:latin typeface="Calibri"/>
                        <a:ea typeface="Calibri"/>
                        <a:cs typeface="Times New Roman"/>
                      </a:endParaRPr>
                    </a:p>
                  </a:txBody>
                  <a:tcPr marL="68580" marR="68580" marT="0" marB="0"/>
                </a:tc>
                <a:tc>
                  <a:txBody>
                    <a:bodyPr/>
                    <a:lstStyle/>
                    <a:p>
                      <a:pPr marL="285750" indent="-285750">
                        <a:buFont typeface="Arial" pitchFamily="34" charset="0"/>
                        <a:buChar char="•"/>
                      </a:pPr>
                      <a:r>
                        <a:rPr lang="en-GB" sz="1800" kern="1200" dirty="0" smtClean="0">
                          <a:solidFill>
                            <a:schemeClr val="dk1"/>
                          </a:solidFill>
                          <a:effectLst/>
                          <a:latin typeface="+mn-lt"/>
                          <a:ea typeface="+mn-ea"/>
                          <a:cs typeface="+mn-cs"/>
                        </a:rPr>
                        <a:t>In line with allocations to the support services grant- urban water, allocations should be made to urban settlements and RGCs.   </a:t>
                      </a:r>
                    </a:p>
                    <a:p>
                      <a:pPr marL="285750" indent="-285750">
                        <a:buFont typeface="Arial" pitchFamily="34" charset="0"/>
                        <a:buNone/>
                      </a:pPr>
                      <a:endParaRPr lang="en-GB" sz="800" kern="1200" dirty="0" smtClean="0">
                        <a:solidFill>
                          <a:schemeClr val="dk1"/>
                        </a:solidFill>
                        <a:effectLst/>
                        <a:latin typeface="+mn-lt"/>
                        <a:ea typeface="+mn-ea"/>
                        <a:cs typeface="+mn-cs"/>
                      </a:endParaRPr>
                    </a:p>
                    <a:p>
                      <a:pPr marL="285750" indent="-285750">
                        <a:buFont typeface="Arial" pitchFamily="34" charset="0"/>
                        <a:buChar char="•"/>
                      </a:pPr>
                      <a:r>
                        <a:rPr lang="en-GB" sz="1800" kern="1200" dirty="0" smtClean="0">
                          <a:solidFill>
                            <a:schemeClr val="dk1"/>
                          </a:solidFill>
                          <a:effectLst/>
                          <a:latin typeface="+mn-lt"/>
                          <a:ea typeface="+mn-ea"/>
                          <a:cs typeface="+mn-cs"/>
                        </a:rPr>
                        <a:t>The full amount of grant allocations from the Support Services Urban O&amp;M grant should be allocated as Lower Local Services to the piped water schemes and umbrella organisations identified by MWE.</a:t>
                      </a:r>
                    </a:p>
                    <a:p>
                      <a:pPr marL="285750" indent="-285750">
                        <a:buFont typeface="Arial" pitchFamily="34" charset="0"/>
                        <a:buChar char="•"/>
                      </a:pPr>
                      <a:endParaRPr lang="en-GB" sz="800" kern="1200" dirty="0" smtClean="0">
                        <a:solidFill>
                          <a:schemeClr val="dk1"/>
                        </a:solidFill>
                        <a:effectLst/>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800" kern="1200" dirty="0" smtClean="0">
                          <a:solidFill>
                            <a:schemeClr val="dk1"/>
                          </a:solidFill>
                          <a:effectLst/>
                          <a:latin typeface="+mn-lt"/>
                          <a:ea typeface="+mn-ea"/>
                          <a:cs typeface="+mn-cs"/>
                        </a:rPr>
                        <a:t>Routine maintenance, including minor repairs, remains the responsibility of communities and associated water user committees within each sub-county.</a:t>
                      </a:r>
                      <a:endParaRPr lang="en-US"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800" i="1" kern="1200" dirty="0" smtClean="0">
                        <a:solidFill>
                          <a:schemeClr val="dk1"/>
                        </a:solidFill>
                        <a:effectLst/>
                        <a:latin typeface="+mn-lt"/>
                        <a:ea typeface="+mn-ea"/>
                        <a:cs typeface="+mn-cs"/>
                      </a:endParaRPr>
                    </a:p>
                    <a:p>
                      <a:pPr marL="0" indent="0">
                        <a:buFont typeface="Arial" pitchFamily="34" charset="0"/>
                        <a:buNone/>
                      </a:pPr>
                      <a:r>
                        <a:rPr lang="en-GB" sz="1800" i="1" kern="1200" dirty="0" smtClean="0">
                          <a:solidFill>
                            <a:schemeClr val="dk1"/>
                          </a:solidFill>
                          <a:effectLst/>
                          <a:latin typeface="+mn-lt"/>
                          <a:ea typeface="+mn-ea"/>
                          <a:cs typeface="+mn-cs"/>
                        </a:rPr>
                        <a:t>Note</a:t>
                      </a:r>
                      <a:r>
                        <a:rPr lang="en-GB" sz="1800" i="1" kern="1200" baseline="0" dirty="0" smtClean="0">
                          <a:solidFill>
                            <a:schemeClr val="dk1"/>
                          </a:solidFill>
                          <a:effectLst/>
                          <a:latin typeface="+mn-lt"/>
                          <a:ea typeface="+mn-ea"/>
                          <a:cs typeface="+mn-cs"/>
                        </a:rPr>
                        <a:t> that</a:t>
                      </a:r>
                      <a:r>
                        <a:rPr lang="en-GB" sz="1800" i="1" kern="1200" dirty="0" smtClean="0">
                          <a:solidFill>
                            <a:schemeClr val="dk1"/>
                          </a:solidFill>
                          <a:effectLst/>
                          <a:latin typeface="+mn-lt"/>
                          <a:ea typeface="+mn-ea"/>
                          <a:cs typeface="+mn-cs"/>
                        </a:rPr>
                        <a:t> this is only applicable to LGs receiving the Support Services Grant for Urban Water.</a:t>
                      </a:r>
                      <a:endParaRPr lang="en-US" sz="1800" dirty="0">
                        <a:effectLst/>
                      </a:endParaRPr>
                    </a:p>
                  </a:txBody>
                  <a:tcPr marL="68580" marR="68580" marT="0" marB="0"/>
                </a:tc>
                <a:extLst>
                  <a:ext uri="{0D108BD9-81ED-4DB2-BD59-A6C34878D82A}">
                    <a16:rowId xmlns="" xmlns:a16="http://schemas.microsoft.com/office/drawing/2014/main" val="10001"/>
                  </a:ext>
                </a:extLst>
              </a:tr>
              <a:tr h="2216349">
                <a:tc>
                  <a:txBody>
                    <a:bodyPr/>
                    <a:lstStyle/>
                    <a:p>
                      <a:pPr marL="228600" marR="0" algn="just">
                        <a:lnSpc>
                          <a:spcPct val="107000"/>
                        </a:lnSpc>
                        <a:spcBef>
                          <a:spcPts val="0"/>
                        </a:spcBef>
                        <a:spcAft>
                          <a:spcPts val="0"/>
                        </a:spcAft>
                      </a:pPr>
                      <a:r>
                        <a:rPr lang="en-GB" sz="1600" b="1" kern="1200" dirty="0" smtClean="0">
                          <a:solidFill>
                            <a:schemeClr val="lt1"/>
                          </a:solidFill>
                          <a:effectLst/>
                          <a:latin typeface="+mn-lt"/>
                          <a:ea typeface="+mn-ea"/>
                          <a:cs typeface="+mn-cs"/>
                        </a:rPr>
                        <a:t>Higher Local Services (Promotion of sanitation , hygiene and community-based mobilisation)</a:t>
                      </a:r>
                      <a:endParaRPr lang="en-US" sz="1600" dirty="0">
                        <a:effectLst/>
                        <a:latin typeface="Calibri"/>
                        <a:ea typeface="Calibri"/>
                        <a:cs typeface="Times New Roman"/>
                      </a:endParaRPr>
                    </a:p>
                  </a:txBody>
                  <a:tcPr marL="68580" marR="68580" marT="0" marB="0"/>
                </a:tc>
                <a:tc>
                  <a:txBody>
                    <a:bodyPr/>
                    <a:lstStyle/>
                    <a:p>
                      <a:pPr marL="285750" lvl="0" indent="-285750" algn="just">
                        <a:buFont typeface="Arial" pitchFamily="34" charset="0"/>
                        <a:buChar char="•"/>
                      </a:pPr>
                      <a:r>
                        <a:rPr lang="en-GB" sz="1800" kern="1200" dirty="0" smtClean="0">
                          <a:solidFill>
                            <a:schemeClr val="dk1"/>
                          </a:solidFill>
                          <a:effectLst/>
                          <a:latin typeface="+mn-lt"/>
                          <a:ea typeface="+mn-ea"/>
                          <a:cs typeface="+mn-cs"/>
                        </a:rPr>
                        <a:t>A minimum of 40% of the non-wage recurrent budget for rural water and sanitation should be allocated to: </a:t>
                      </a:r>
                      <a:endParaRPr lang="en-US" sz="1800" kern="1200" dirty="0" smtClean="0">
                        <a:solidFill>
                          <a:schemeClr val="dk1"/>
                        </a:solidFill>
                        <a:effectLst/>
                        <a:latin typeface="+mn-lt"/>
                        <a:ea typeface="+mn-ea"/>
                        <a:cs typeface="+mn-cs"/>
                      </a:endParaRPr>
                    </a:p>
                    <a:p>
                      <a:pPr marL="742950" lvl="1" indent="-285750" algn="just">
                        <a:buFont typeface="Courier New" pitchFamily="49" charset="0"/>
                        <a:buChar char="o"/>
                      </a:pPr>
                      <a:r>
                        <a:rPr lang="en-GB" sz="1800" kern="1200" dirty="0" smtClean="0">
                          <a:solidFill>
                            <a:schemeClr val="dk1"/>
                          </a:solidFill>
                          <a:effectLst/>
                          <a:latin typeface="+mn-lt"/>
                          <a:ea typeface="+mn-ea"/>
                          <a:cs typeface="+mn-cs"/>
                        </a:rPr>
                        <a:t>Promotion of sanitation and hygiene</a:t>
                      </a:r>
                      <a:endParaRPr lang="en-US" sz="1800" kern="1200" dirty="0" smtClean="0">
                        <a:solidFill>
                          <a:schemeClr val="dk1"/>
                        </a:solidFill>
                        <a:effectLst/>
                        <a:latin typeface="+mn-lt"/>
                        <a:ea typeface="+mn-ea"/>
                        <a:cs typeface="+mn-cs"/>
                      </a:endParaRPr>
                    </a:p>
                    <a:p>
                      <a:pPr marL="742950" lvl="1" indent="-285750" algn="just">
                        <a:buFont typeface="Courier New" pitchFamily="49" charset="0"/>
                        <a:buChar char="o"/>
                      </a:pPr>
                      <a:r>
                        <a:rPr lang="en-GB" sz="1800" kern="1200" dirty="0" smtClean="0">
                          <a:solidFill>
                            <a:schemeClr val="dk1"/>
                          </a:solidFill>
                          <a:effectLst/>
                          <a:latin typeface="+mn-lt"/>
                          <a:ea typeface="+mn-ea"/>
                          <a:cs typeface="+mn-cs"/>
                        </a:rPr>
                        <a:t>Mobilisation and promotion of community based maintenance of water sources.</a:t>
                      </a:r>
                    </a:p>
                    <a:p>
                      <a:pPr marL="285750" indent="-285750" algn="just">
                        <a:buFont typeface="Arial" pitchFamily="34" charset="0"/>
                        <a:buChar char="•"/>
                      </a:pPr>
                      <a:r>
                        <a:rPr lang="en-GB" sz="1800" kern="1200" dirty="0" smtClean="0">
                          <a:solidFill>
                            <a:schemeClr val="dk1"/>
                          </a:solidFill>
                          <a:effectLst/>
                          <a:latin typeface="+mn-lt"/>
                          <a:ea typeface="+mn-ea"/>
                          <a:cs typeface="+mn-cs"/>
                        </a:rPr>
                        <a:t>For those local governments receiving funds from the Transitional Development – Sanitation grant, additional allocations should be made in the development budget to sanitation activities.</a:t>
                      </a:r>
                      <a:endParaRPr lang="en-US" sz="1800" dirty="0">
                        <a:effectLst/>
                      </a:endParaRPr>
                    </a:p>
                  </a:txBody>
                  <a:tcPr marL="68580" marR="68580" marT="0" marB="0"/>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816537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001000" cy="990600"/>
          </a:xfrm>
        </p:spPr>
        <p:txBody>
          <a:bodyPr>
            <a:normAutofit fontScale="90000"/>
          </a:bodyPr>
          <a:lstStyle/>
          <a:p>
            <a:r>
              <a:rPr lang="en-GB" sz="3200" b="1" dirty="0">
                <a:solidFill>
                  <a:srgbClr val="FF0000"/>
                </a:solidFill>
              </a:rPr>
              <a:t>Overview of Budget Requirements for 2019/20</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8503198"/>
              </p:ext>
            </p:extLst>
          </p:nvPr>
        </p:nvGraphicFramePr>
        <p:xfrm>
          <a:off x="304800" y="914401"/>
          <a:ext cx="8534400" cy="5334000"/>
        </p:xfrm>
        <a:graphic>
          <a:graphicData uri="http://schemas.openxmlformats.org/drawingml/2006/table">
            <a:tbl>
              <a:tblPr firstRow="1" firstCol="1" bandRow="1">
                <a:tableStyleId>{5C22544A-7EE6-4342-B048-85BDC9FD1C3A}</a:tableStyleId>
              </a:tblPr>
              <a:tblGrid>
                <a:gridCol w="1545021"/>
                <a:gridCol w="6989379"/>
              </a:tblGrid>
              <a:tr h="580440">
                <a:tc>
                  <a:txBody>
                    <a:bodyPr/>
                    <a:lstStyle/>
                    <a:p>
                      <a:pPr marL="0" marR="0">
                        <a:lnSpc>
                          <a:spcPct val="107000"/>
                        </a:lnSpc>
                        <a:spcBef>
                          <a:spcPts val="0"/>
                        </a:spcBef>
                        <a:spcAft>
                          <a:spcPts val="0"/>
                        </a:spcAft>
                        <a:tabLst>
                          <a:tab pos="278130" algn="l"/>
                        </a:tabLst>
                      </a:pPr>
                      <a:r>
                        <a:rPr lang="en-GB" sz="1600" dirty="0">
                          <a:effectLst/>
                        </a:rPr>
                        <a:t>Budget Requirements</a:t>
                      </a:r>
                      <a:endParaRPr lang="en-US" sz="16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GB" sz="1100" dirty="0">
                          <a:effectLst/>
                        </a:rPr>
                        <a:t> </a:t>
                      </a:r>
                      <a:r>
                        <a:rPr lang="en-GB" sz="1800" b="1" kern="1200" dirty="0" smtClean="0">
                          <a:solidFill>
                            <a:schemeClr val="lt1"/>
                          </a:solidFill>
                          <a:effectLst/>
                          <a:latin typeface="+mn-lt"/>
                          <a:ea typeface="+mn-ea"/>
                          <a:cs typeface="+mn-cs"/>
                        </a:rPr>
                        <a:t>Summary of Budget Principles and Requirements</a:t>
                      </a:r>
                      <a:endParaRPr lang="en-US" sz="1800" dirty="0">
                        <a:effectLst/>
                        <a:latin typeface="Calibri"/>
                        <a:ea typeface="Calibri"/>
                        <a:cs typeface="Times New Roman"/>
                      </a:endParaRPr>
                    </a:p>
                  </a:txBody>
                  <a:tcPr marL="68580" marR="68580" marT="0" marB="0"/>
                </a:tc>
              </a:tr>
              <a:tr h="2386031">
                <a:tc>
                  <a:txBody>
                    <a:bodyPr/>
                    <a:lstStyle/>
                    <a:p>
                      <a:pPr marL="228600" marR="0" indent="0" algn="just" defTabSz="914400" rtl="0" eaLnBrk="1" fontAlgn="auto" latinLnBrk="0" hangingPunct="1">
                        <a:lnSpc>
                          <a:spcPct val="107000"/>
                        </a:lnSpc>
                        <a:spcBef>
                          <a:spcPts val="0"/>
                        </a:spcBef>
                        <a:spcAft>
                          <a:spcPts val="0"/>
                        </a:spcAft>
                        <a:buClrTx/>
                        <a:buSzTx/>
                        <a:buFontTx/>
                        <a:buNone/>
                        <a:tabLst/>
                        <a:defRPr/>
                      </a:pPr>
                      <a:r>
                        <a:rPr lang="en-GB" sz="1600" b="1" kern="1200" dirty="0" smtClean="0">
                          <a:solidFill>
                            <a:schemeClr val="lt1"/>
                          </a:solidFill>
                          <a:effectLst/>
                          <a:latin typeface="+mn-lt"/>
                          <a:ea typeface="+mn-ea"/>
                          <a:cs typeface="+mn-cs"/>
                        </a:rPr>
                        <a:t>Monitoring, management and administration of service delivery</a:t>
                      </a:r>
                      <a:endParaRPr lang="en-US" sz="1600" b="1" kern="1200" dirty="0" smtClean="0">
                        <a:solidFill>
                          <a:schemeClr val="lt1"/>
                        </a:solidFill>
                        <a:effectLst/>
                        <a:latin typeface="+mn-lt"/>
                        <a:ea typeface="+mn-ea"/>
                        <a:cs typeface="+mn-cs"/>
                      </a:endParaRPr>
                    </a:p>
                  </a:txBody>
                  <a:tcPr marL="68580" marR="68580" marT="0" marB="0"/>
                </a:tc>
                <a:tc>
                  <a:txBody>
                    <a:bodyPr/>
                    <a:lstStyle/>
                    <a:p>
                      <a:pPr marL="285750" lvl="0" indent="-285750" algn="just">
                        <a:buFont typeface="Arial" pitchFamily="34" charset="0"/>
                        <a:buChar char="•"/>
                      </a:pPr>
                      <a:r>
                        <a:rPr lang="en-GB" sz="1600" kern="1200" dirty="0" smtClean="0">
                          <a:solidFill>
                            <a:schemeClr val="dk1"/>
                          </a:solidFill>
                          <a:effectLst/>
                          <a:latin typeface="+mn-lt"/>
                          <a:ea typeface="+mn-ea"/>
                          <a:cs typeface="+mn-cs"/>
                        </a:rPr>
                        <a:t>Up to 40% of the non-wage recurrent budget of for rural water and sanitation should be allocated to:</a:t>
                      </a:r>
                      <a:endParaRPr lang="en-US" sz="1600" kern="1200" dirty="0" smtClean="0">
                        <a:solidFill>
                          <a:schemeClr val="dk1"/>
                        </a:solidFill>
                        <a:effectLst/>
                        <a:latin typeface="+mn-lt"/>
                        <a:ea typeface="+mn-ea"/>
                        <a:cs typeface="+mn-cs"/>
                      </a:endParaRPr>
                    </a:p>
                    <a:p>
                      <a:pPr marL="742950" lvl="1" indent="-285750" algn="just">
                        <a:buFont typeface="Courier New" pitchFamily="49" charset="0"/>
                        <a:buChar char="o"/>
                      </a:pPr>
                      <a:r>
                        <a:rPr lang="en-GB" sz="1600" kern="1200" dirty="0" smtClean="0">
                          <a:solidFill>
                            <a:schemeClr val="dk1"/>
                          </a:solidFill>
                          <a:effectLst/>
                          <a:latin typeface="+mn-lt"/>
                          <a:ea typeface="+mn-ea"/>
                          <a:cs typeface="+mn-cs"/>
                        </a:rPr>
                        <a:t>The operation costs of District Water Offices</a:t>
                      </a:r>
                      <a:endParaRPr lang="en-US" sz="1600" kern="1200" dirty="0" smtClean="0">
                        <a:solidFill>
                          <a:schemeClr val="dk1"/>
                        </a:solidFill>
                        <a:effectLst/>
                        <a:latin typeface="+mn-lt"/>
                        <a:ea typeface="+mn-ea"/>
                        <a:cs typeface="+mn-cs"/>
                      </a:endParaRPr>
                    </a:p>
                    <a:p>
                      <a:pPr marL="742950" lvl="1" indent="-285750" algn="just">
                        <a:buFont typeface="Courier New" pitchFamily="49" charset="0"/>
                        <a:buChar char="o"/>
                      </a:pPr>
                      <a:r>
                        <a:rPr lang="en-GB" sz="1600" kern="1200" dirty="0" smtClean="0">
                          <a:solidFill>
                            <a:schemeClr val="dk1"/>
                          </a:solidFill>
                          <a:effectLst/>
                          <a:latin typeface="+mn-lt"/>
                          <a:ea typeface="+mn-ea"/>
                          <a:cs typeface="+mn-cs"/>
                        </a:rPr>
                        <a:t>Coordination activities</a:t>
                      </a:r>
                      <a:endParaRPr lang="en-US" sz="1600" kern="1200" dirty="0" smtClean="0">
                        <a:solidFill>
                          <a:schemeClr val="dk1"/>
                        </a:solidFill>
                        <a:effectLst/>
                        <a:latin typeface="+mn-lt"/>
                        <a:ea typeface="+mn-ea"/>
                        <a:cs typeface="+mn-cs"/>
                      </a:endParaRPr>
                    </a:p>
                    <a:p>
                      <a:pPr marL="742950" lvl="1" indent="-285750" algn="just">
                        <a:buFont typeface="Courier New" pitchFamily="49" charset="0"/>
                        <a:buChar char="o"/>
                      </a:pPr>
                      <a:r>
                        <a:rPr lang="en-GB" sz="1600" kern="1200" dirty="0" smtClean="0">
                          <a:solidFill>
                            <a:schemeClr val="dk1"/>
                          </a:solidFill>
                          <a:effectLst/>
                          <a:latin typeface="+mn-lt"/>
                          <a:ea typeface="+mn-ea"/>
                          <a:cs typeface="+mn-cs"/>
                        </a:rPr>
                        <a:t>Routine monitoring of water sector activities</a:t>
                      </a:r>
                    </a:p>
                    <a:p>
                      <a:pPr marL="285750" indent="-285750" algn="just">
                        <a:buFont typeface="Arial" pitchFamily="34" charset="0"/>
                        <a:buChar char="•"/>
                      </a:pPr>
                      <a:r>
                        <a:rPr lang="en-GB" sz="1600" kern="1200" dirty="0" smtClean="0">
                          <a:solidFill>
                            <a:schemeClr val="tx1"/>
                          </a:solidFill>
                          <a:effectLst/>
                          <a:latin typeface="+mn-lt"/>
                          <a:ea typeface="+mn-ea"/>
                          <a:cs typeface="+mn-cs"/>
                        </a:rPr>
                        <a:t>Overall, the non wage recurrent</a:t>
                      </a:r>
                      <a:r>
                        <a:rPr lang="en-GB" sz="1600" kern="1200" baseline="0" dirty="0" smtClean="0">
                          <a:solidFill>
                            <a:schemeClr val="tx1"/>
                          </a:solidFill>
                          <a:effectLst/>
                          <a:latin typeface="+mn-lt"/>
                          <a:ea typeface="+mn-ea"/>
                          <a:cs typeface="+mn-cs"/>
                        </a:rPr>
                        <a:t> budget that caters for </a:t>
                      </a:r>
                      <a:r>
                        <a:rPr lang="en-GB" sz="1600" kern="1200" dirty="0" smtClean="0">
                          <a:solidFill>
                            <a:schemeClr val="tx1"/>
                          </a:solidFill>
                          <a:effectLst/>
                          <a:latin typeface="+mn-lt"/>
                          <a:ea typeface="+mn-ea"/>
                          <a:cs typeface="+mn-cs"/>
                        </a:rPr>
                        <a:t>management, monitoring and administration of service delivery does not exceed</a:t>
                      </a:r>
                      <a:r>
                        <a:rPr lang="en-GB" sz="1600" kern="1200" baseline="0" dirty="0" smtClean="0">
                          <a:solidFill>
                            <a:schemeClr val="tx1"/>
                          </a:solidFill>
                          <a:effectLst/>
                          <a:latin typeface="+mn-lt"/>
                          <a:ea typeface="+mn-ea"/>
                          <a:cs typeface="+mn-cs"/>
                        </a:rPr>
                        <a:t> 14% of the total of both the Development and Recurrent budget.</a:t>
                      </a:r>
                      <a:endParaRPr lang="en-US" sz="1600" dirty="0">
                        <a:solidFill>
                          <a:schemeClr val="tx1"/>
                        </a:solidFill>
                        <a:effectLst/>
                      </a:endParaRPr>
                    </a:p>
                  </a:txBody>
                  <a:tcPr marL="68580" marR="68580" marT="0" marB="0"/>
                </a:tc>
              </a:tr>
              <a:tr h="2367529">
                <a:tc>
                  <a:txBody>
                    <a:bodyPr/>
                    <a:lstStyle/>
                    <a:p>
                      <a:pPr marL="228600" marR="0">
                        <a:lnSpc>
                          <a:spcPct val="107000"/>
                        </a:lnSpc>
                        <a:spcBef>
                          <a:spcPts val="0"/>
                        </a:spcBef>
                        <a:spcAft>
                          <a:spcPts val="0"/>
                        </a:spcAft>
                      </a:pPr>
                      <a:r>
                        <a:rPr lang="en-GB" sz="1600" b="1" kern="1200" dirty="0" smtClean="0">
                          <a:solidFill>
                            <a:schemeClr val="lt1"/>
                          </a:solidFill>
                          <a:effectLst/>
                          <a:latin typeface="+mn-lt"/>
                          <a:ea typeface="+mn-ea"/>
                          <a:cs typeface="+mn-cs"/>
                        </a:rPr>
                        <a:t>Capacity Development </a:t>
                      </a:r>
                      <a:endParaRPr lang="en-US" sz="1600" dirty="0">
                        <a:effectLst/>
                        <a:latin typeface="Calibri"/>
                        <a:ea typeface="Calibri"/>
                        <a:cs typeface="Times New Roman"/>
                      </a:endParaRPr>
                    </a:p>
                  </a:txBody>
                  <a:tcPr marL="68580" marR="68580" marT="0" marB="0"/>
                </a:tc>
                <a:tc>
                  <a:txBody>
                    <a:bodyPr/>
                    <a:lstStyle/>
                    <a:p>
                      <a:pPr marL="285750" lvl="0" indent="-285750" algn="just">
                        <a:buFont typeface="Arial" pitchFamily="34" charset="0"/>
                        <a:buChar char="•"/>
                      </a:pPr>
                      <a:r>
                        <a:rPr lang="en-GB" sz="1600" kern="1200" dirty="0" smtClean="0">
                          <a:solidFill>
                            <a:schemeClr val="dk1"/>
                          </a:solidFill>
                          <a:effectLst/>
                          <a:latin typeface="+mn-lt"/>
                          <a:ea typeface="+mn-ea"/>
                          <a:cs typeface="+mn-cs"/>
                        </a:rPr>
                        <a:t>No funds from sector conditional grants can be spent on capacity development (for staff).  </a:t>
                      </a:r>
                      <a:endParaRPr lang="en-US" sz="1600" kern="1200" dirty="0" smtClean="0">
                        <a:solidFill>
                          <a:schemeClr val="dk1"/>
                        </a:solidFill>
                        <a:effectLst/>
                        <a:latin typeface="+mn-lt"/>
                        <a:ea typeface="+mn-ea"/>
                        <a:cs typeface="+mn-cs"/>
                      </a:endParaRPr>
                    </a:p>
                    <a:p>
                      <a:pPr marL="285750" lvl="0" indent="-285750" algn="just">
                        <a:buFont typeface="Arial" pitchFamily="34" charset="0"/>
                        <a:buChar char="•"/>
                      </a:pPr>
                      <a:r>
                        <a:rPr lang="en-GB" sz="1600" kern="1200" dirty="0" smtClean="0">
                          <a:solidFill>
                            <a:schemeClr val="dk1"/>
                          </a:solidFill>
                          <a:effectLst/>
                          <a:latin typeface="+mn-lt"/>
                          <a:ea typeface="+mn-ea"/>
                          <a:cs typeface="+mn-cs"/>
                        </a:rPr>
                        <a:t>Training and capacity development will be provided by the centre. </a:t>
                      </a:r>
                      <a:endParaRPr lang="en-US" sz="1600" kern="1200" dirty="0" smtClean="0">
                        <a:solidFill>
                          <a:schemeClr val="dk1"/>
                        </a:solidFill>
                        <a:effectLst/>
                        <a:latin typeface="+mn-lt"/>
                        <a:ea typeface="+mn-ea"/>
                        <a:cs typeface="+mn-cs"/>
                      </a:endParaRPr>
                    </a:p>
                    <a:p>
                      <a:pPr marL="285750" indent="-285750" algn="just">
                        <a:buFont typeface="Arial" pitchFamily="34" charset="0"/>
                        <a:buChar char="•"/>
                      </a:pPr>
                      <a:r>
                        <a:rPr lang="en-GB" sz="1600" kern="1200" dirty="0" smtClean="0">
                          <a:solidFill>
                            <a:schemeClr val="dk1"/>
                          </a:solidFill>
                          <a:effectLst/>
                          <a:latin typeface="+mn-lt"/>
                          <a:ea typeface="+mn-ea"/>
                          <a:cs typeface="+mn-cs"/>
                        </a:rPr>
                        <a:t>LGs may also provide for capacity development using their own local revenue, the </a:t>
                      </a:r>
                      <a:r>
                        <a:rPr lang="en-GB" sz="1600" kern="1200" dirty="0" smtClean="0">
                          <a:solidFill>
                            <a:schemeClr val="tx1"/>
                          </a:solidFill>
                          <a:effectLst/>
                          <a:latin typeface="+mn-lt"/>
                          <a:ea typeface="+mn-ea"/>
                          <a:cs typeface="+mn-cs"/>
                        </a:rPr>
                        <a:t>DDEG</a:t>
                      </a:r>
                      <a:r>
                        <a:rPr lang="en-GB" sz="1600" kern="1200" dirty="0" smtClean="0">
                          <a:solidFill>
                            <a:schemeClr val="dk1"/>
                          </a:solidFill>
                          <a:effectLst/>
                          <a:latin typeface="+mn-lt"/>
                          <a:ea typeface="+mn-ea"/>
                          <a:cs typeface="+mn-cs"/>
                        </a:rPr>
                        <a:t>, and other transfers. </a:t>
                      </a:r>
                    </a:p>
                    <a:p>
                      <a:pPr marL="285750" indent="-285750" algn="just">
                        <a:buFont typeface="Arial" pitchFamily="34" charset="0"/>
                        <a:buChar char="•"/>
                      </a:pPr>
                      <a:r>
                        <a:rPr lang="en-GB" sz="1600" kern="1200" dirty="0" smtClean="0">
                          <a:solidFill>
                            <a:schemeClr val="dk1"/>
                          </a:solidFill>
                          <a:effectLst/>
                          <a:latin typeface="+mn-lt"/>
                          <a:ea typeface="+mn-ea"/>
                          <a:cs typeface="+mn-cs"/>
                        </a:rPr>
                        <a:t>Capacity building activities should be consistent with the positive and negative lists (A</a:t>
                      </a:r>
                      <a:r>
                        <a:rPr lang="en-GB" sz="1600" kern="1200" baseline="0" dirty="0" smtClean="0">
                          <a:solidFill>
                            <a:schemeClr val="dk1"/>
                          </a:solidFill>
                          <a:effectLst/>
                          <a:latin typeface="+mn-lt"/>
                          <a:ea typeface="+mn-ea"/>
                          <a:cs typeface="+mn-cs"/>
                        </a:rPr>
                        <a:t> table listing these is part of these guidelines</a:t>
                      </a:r>
                      <a:r>
                        <a:rPr lang="en-GB" sz="1600" kern="1200" dirty="0" smtClean="0">
                          <a:solidFill>
                            <a:schemeClr val="dk1"/>
                          </a:solidFill>
                          <a:effectLst/>
                          <a:latin typeface="+mn-lt"/>
                          <a:ea typeface="+mn-ea"/>
                          <a:cs typeface="+mn-cs"/>
                        </a:rPr>
                        <a:t>)</a:t>
                      </a:r>
                      <a:endParaRPr lang="en-US" sz="1600" dirty="0">
                        <a:effectLst/>
                      </a:endParaRPr>
                    </a:p>
                  </a:txBody>
                  <a:tcPr marL="68580" marR="68580" marT="0" marB="0"/>
                </a:tc>
              </a:tr>
            </a:tbl>
          </a:graphicData>
        </a:graphic>
      </p:graphicFrame>
    </p:spTree>
    <p:extLst>
      <p:ext uri="{BB962C8B-B14F-4D97-AF65-F5344CB8AC3E}">
        <p14:creationId xmlns:p14="http://schemas.microsoft.com/office/powerpoint/2010/main" val="2805616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GB" sz="3200" b="1" dirty="0">
                <a:solidFill>
                  <a:srgbClr val="FF0000"/>
                </a:solidFill>
              </a:rPr>
              <a:t>Overview of Budget Requirements for </a:t>
            </a:r>
            <a:r>
              <a:rPr lang="en-GB" sz="3200" b="1" dirty="0" smtClean="0">
                <a:solidFill>
                  <a:srgbClr val="FF0000"/>
                </a:solidFill>
              </a:rPr>
              <a:t>2019/20</a:t>
            </a:r>
            <a:endParaRPr lang="en-US" sz="32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6907919"/>
              </p:ext>
            </p:extLst>
          </p:nvPr>
        </p:nvGraphicFramePr>
        <p:xfrm>
          <a:off x="152400" y="762000"/>
          <a:ext cx="8763000" cy="5715001"/>
        </p:xfrm>
        <a:graphic>
          <a:graphicData uri="http://schemas.openxmlformats.org/drawingml/2006/table">
            <a:tbl>
              <a:tblPr firstRow="1" firstCol="1" bandRow="1">
                <a:tableStyleId>{5C22544A-7EE6-4342-B048-85BDC9FD1C3A}</a:tableStyleId>
              </a:tblPr>
              <a:tblGrid>
                <a:gridCol w="1672157">
                  <a:extLst>
                    <a:ext uri="{9D8B030D-6E8A-4147-A177-3AD203B41FA5}">
                      <a16:colId xmlns="" xmlns:a16="http://schemas.microsoft.com/office/drawing/2014/main" val="20000"/>
                    </a:ext>
                  </a:extLst>
                </a:gridCol>
                <a:gridCol w="7090843">
                  <a:extLst>
                    <a:ext uri="{9D8B030D-6E8A-4147-A177-3AD203B41FA5}">
                      <a16:colId xmlns="" xmlns:a16="http://schemas.microsoft.com/office/drawing/2014/main" val="20001"/>
                    </a:ext>
                  </a:extLst>
                </a:gridCol>
              </a:tblGrid>
              <a:tr h="807388">
                <a:tc>
                  <a:txBody>
                    <a:bodyPr/>
                    <a:lstStyle/>
                    <a:p>
                      <a:pPr marL="0" marR="0">
                        <a:lnSpc>
                          <a:spcPct val="107000"/>
                        </a:lnSpc>
                        <a:spcBef>
                          <a:spcPts val="0"/>
                        </a:spcBef>
                        <a:spcAft>
                          <a:spcPts val="0"/>
                        </a:spcAft>
                        <a:tabLst>
                          <a:tab pos="278130" algn="l"/>
                        </a:tabLst>
                      </a:pPr>
                      <a:r>
                        <a:rPr lang="en-GB" sz="1600" dirty="0">
                          <a:effectLst/>
                        </a:rPr>
                        <a:t>Budget Requirements</a:t>
                      </a:r>
                      <a:endParaRPr lang="en-US" sz="16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GB" sz="1600" dirty="0">
                          <a:effectLst/>
                        </a:rPr>
                        <a:t> </a:t>
                      </a:r>
                      <a:r>
                        <a:rPr lang="en-GB" sz="1600" b="1" kern="1200" dirty="0" smtClean="0">
                          <a:solidFill>
                            <a:schemeClr val="lt1"/>
                          </a:solidFill>
                          <a:effectLst/>
                          <a:latin typeface="+mn-lt"/>
                          <a:ea typeface="+mn-ea"/>
                          <a:cs typeface="+mn-cs"/>
                        </a:rPr>
                        <a:t>Summary of Budget Principles and Requirements</a:t>
                      </a:r>
                      <a:endParaRPr lang="en-US" sz="16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0"/>
                  </a:ext>
                </a:extLst>
              </a:tr>
              <a:tr h="4907613">
                <a:tc>
                  <a:txBody>
                    <a:bodyPr/>
                    <a:lstStyle/>
                    <a:p>
                      <a:pPr marL="228600" marR="0" indent="0" algn="l" defTabSz="914400" rtl="0" eaLnBrk="1" fontAlgn="auto" latinLnBrk="0" hangingPunct="1">
                        <a:lnSpc>
                          <a:spcPct val="107000"/>
                        </a:lnSpc>
                        <a:spcBef>
                          <a:spcPts val="0"/>
                        </a:spcBef>
                        <a:spcAft>
                          <a:spcPts val="0"/>
                        </a:spcAft>
                        <a:buClrTx/>
                        <a:buSzTx/>
                        <a:buFontTx/>
                        <a:buNone/>
                        <a:tabLst/>
                        <a:defRPr/>
                      </a:pPr>
                      <a:r>
                        <a:rPr lang="en-GB" sz="1600" b="1" kern="1200" dirty="0" smtClean="0">
                          <a:solidFill>
                            <a:schemeClr val="lt1"/>
                          </a:solidFill>
                          <a:effectLst/>
                          <a:latin typeface="+mn-lt"/>
                          <a:ea typeface="+mn-ea"/>
                          <a:cs typeface="+mn-cs"/>
                        </a:rPr>
                        <a:t>Development Investments</a:t>
                      </a:r>
                      <a:endParaRPr lang="en-US" sz="1600" b="1" kern="1200" dirty="0" smtClean="0">
                        <a:solidFill>
                          <a:schemeClr val="lt1"/>
                        </a:solidFill>
                        <a:effectLst/>
                        <a:latin typeface="+mn-lt"/>
                        <a:ea typeface="+mn-ea"/>
                        <a:cs typeface="+mn-cs"/>
                      </a:endParaRPr>
                    </a:p>
                    <a:p>
                      <a:pPr marL="228600" marR="0" indent="0" algn="l" defTabSz="914400" rtl="0" eaLnBrk="1" fontAlgn="auto" latinLnBrk="0" hangingPunct="1">
                        <a:lnSpc>
                          <a:spcPct val="107000"/>
                        </a:lnSpc>
                        <a:spcBef>
                          <a:spcPts val="0"/>
                        </a:spcBef>
                        <a:spcAft>
                          <a:spcPts val="0"/>
                        </a:spcAft>
                        <a:buClrTx/>
                        <a:buSzTx/>
                        <a:buFontTx/>
                        <a:buNone/>
                        <a:tabLst/>
                        <a:defRPr/>
                      </a:pPr>
                      <a:endParaRPr lang="en-US" sz="1600" b="1" kern="1200" dirty="0" smtClean="0">
                        <a:solidFill>
                          <a:schemeClr val="lt1"/>
                        </a:solidFill>
                        <a:effectLst/>
                        <a:latin typeface="+mn-lt"/>
                        <a:ea typeface="+mn-ea"/>
                        <a:cs typeface="+mn-cs"/>
                      </a:endParaRPr>
                    </a:p>
                  </a:txBody>
                  <a:tcPr marL="68580" marR="68580" marT="0" marB="0"/>
                </a:tc>
                <a:tc>
                  <a:txBody>
                    <a:bodyPr/>
                    <a:lstStyle/>
                    <a:p>
                      <a:pPr marL="171450" lvl="0" indent="-171450" algn="just">
                        <a:buFont typeface="Arial" pitchFamily="34" charset="0"/>
                        <a:buChar char="•"/>
                      </a:pPr>
                      <a:r>
                        <a:rPr lang="en-GB" sz="1600" kern="1200" dirty="0" smtClean="0">
                          <a:solidFill>
                            <a:schemeClr val="dk1"/>
                          </a:solidFill>
                          <a:effectLst/>
                          <a:latin typeface="+mn-lt"/>
                          <a:ea typeface="+mn-ea"/>
                          <a:cs typeface="+mn-cs"/>
                        </a:rPr>
                        <a:t>Overall, a maximum of 15% of the Sector </a:t>
                      </a:r>
                      <a:r>
                        <a:rPr lang="en-GB" sz="1600" kern="1200" dirty="0" err="1" smtClean="0">
                          <a:solidFill>
                            <a:schemeClr val="dk1"/>
                          </a:solidFill>
                          <a:effectLst/>
                          <a:latin typeface="+mn-lt"/>
                          <a:ea typeface="+mn-ea"/>
                          <a:cs typeface="+mn-cs"/>
                        </a:rPr>
                        <a:t>GoU</a:t>
                      </a:r>
                      <a:r>
                        <a:rPr lang="en-GB" sz="1600" kern="1200" dirty="0" smtClean="0">
                          <a:solidFill>
                            <a:schemeClr val="dk1"/>
                          </a:solidFill>
                          <a:effectLst/>
                          <a:latin typeface="+mn-lt"/>
                          <a:ea typeface="+mn-ea"/>
                          <a:cs typeface="+mn-cs"/>
                        </a:rPr>
                        <a:t> development Budget for the Water Department can be allocated to </a:t>
                      </a:r>
                      <a:r>
                        <a:rPr lang="en-GB" sz="1600" b="1" kern="1200" dirty="0" smtClean="0">
                          <a:solidFill>
                            <a:schemeClr val="dk1"/>
                          </a:solidFill>
                          <a:effectLst/>
                          <a:latin typeface="+mn-lt"/>
                          <a:ea typeface="+mn-ea"/>
                          <a:cs typeface="+mn-cs"/>
                        </a:rPr>
                        <a:t>rehabilitation </a:t>
                      </a:r>
                      <a:r>
                        <a:rPr lang="en-GB" sz="1600" kern="1200" dirty="0" smtClean="0">
                          <a:solidFill>
                            <a:schemeClr val="dk1"/>
                          </a:solidFill>
                          <a:effectLst/>
                          <a:latin typeface="+mn-lt"/>
                          <a:ea typeface="+mn-ea"/>
                          <a:cs typeface="+mn-cs"/>
                        </a:rPr>
                        <a:t>or major repair of water sources at both the sub-county and district levels. </a:t>
                      </a:r>
                    </a:p>
                    <a:p>
                      <a:pPr marL="171450" lvl="0" indent="-171450" algn="just">
                        <a:buFont typeface="Arial" pitchFamily="34" charset="0"/>
                        <a:buChar char="•"/>
                      </a:pPr>
                      <a:r>
                        <a:rPr lang="en-GB" sz="1600" kern="1200" dirty="0" smtClean="0">
                          <a:solidFill>
                            <a:schemeClr val="dk1"/>
                          </a:solidFill>
                          <a:effectLst/>
                          <a:latin typeface="+mn-lt"/>
                          <a:ea typeface="+mn-ea"/>
                          <a:cs typeface="+mn-cs"/>
                        </a:rPr>
                        <a:t>A minimum 80% of the sector </a:t>
                      </a:r>
                      <a:r>
                        <a:rPr lang="en-GB" sz="1600" kern="1200" dirty="0" err="1" smtClean="0">
                          <a:solidFill>
                            <a:schemeClr val="dk1"/>
                          </a:solidFill>
                          <a:effectLst/>
                          <a:latin typeface="+mn-lt"/>
                          <a:ea typeface="+mn-ea"/>
                          <a:cs typeface="+mn-cs"/>
                        </a:rPr>
                        <a:t>GoU</a:t>
                      </a:r>
                      <a:r>
                        <a:rPr lang="en-GB" sz="1600" kern="1200" dirty="0" smtClean="0">
                          <a:solidFill>
                            <a:schemeClr val="dk1"/>
                          </a:solidFill>
                          <a:effectLst/>
                          <a:latin typeface="+mn-lt"/>
                          <a:ea typeface="+mn-ea"/>
                          <a:cs typeface="+mn-cs"/>
                        </a:rPr>
                        <a:t> development budget should be allocated to capital such as infrastructure, facilities and equipment. Specific facilities include: Water sources/points, Public toilets, Dams</a:t>
                      </a:r>
                    </a:p>
                    <a:p>
                      <a:pPr marL="171450" lvl="0" indent="-171450" algn="just">
                        <a:buFont typeface="Arial" pitchFamily="34" charset="0"/>
                        <a:buChar char="•"/>
                      </a:pPr>
                      <a:r>
                        <a:rPr lang="en-GB" sz="1600" kern="1200" dirty="0" smtClean="0">
                          <a:solidFill>
                            <a:schemeClr val="dk1"/>
                          </a:solidFill>
                          <a:effectLst/>
                          <a:latin typeface="+mn-lt"/>
                          <a:ea typeface="+mn-ea"/>
                          <a:cs typeface="+mn-cs"/>
                        </a:rPr>
                        <a:t>All sub-counties with water coverage below the national target level should be allocated at least 75% of their share of the cost of achieving the sector target. </a:t>
                      </a:r>
                    </a:p>
                    <a:p>
                      <a:pPr marL="171450" lvl="0" indent="-171450" algn="just">
                        <a:buFont typeface="Arial" pitchFamily="34" charset="0"/>
                        <a:buChar char="•"/>
                      </a:pPr>
                      <a:r>
                        <a:rPr lang="en-GB" sz="1600" kern="1200" dirty="0" smtClean="0">
                          <a:solidFill>
                            <a:schemeClr val="tx1"/>
                          </a:solidFill>
                          <a:effectLst/>
                          <a:latin typeface="+mn-lt"/>
                          <a:ea typeface="+mn-ea"/>
                          <a:cs typeface="+mn-cs"/>
                        </a:rPr>
                        <a:t>Up to 5% of the value of sector infrastructure investments can be allocated to investment servicing costs, including feasibility studies, procurement and monitoring costs. </a:t>
                      </a:r>
                    </a:p>
                    <a:p>
                      <a:pPr marL="171450" lvl="0" indent="-171450" algn="just">
                        <a:buFont typeface="Arial" pitchFamily="34" charset="0"/>
                        <a:buChar char="•"/>
                      </a:pPr>
                      <a:r>
                        <a:rPr lang="en-GB" sz="1600" kern="1200" dirty="0" smtClean="0">
                          <a:solidFill>
                            <a:schemeClr val="dk1"/>
                          </a:solidFill>
                          <a:effectLst/>
                          <a:latin typeface="+mn-lt"/>
                          <a:ea typeface="+mn-ea"/>
                          <a:cs typeface="+mn-cs"/>
                        </a:rPr>
                        <a:t>Local governments may not budget for activities specified in the negative list for capital investment (see table below).</a:t>
                      </a:r>
                    </a:p>
                    <a:p>
                      <a:pPr marL="171450" marR="0" lvl="0" indent="-171450" algn="just" defTabSz="914400" rtl="0" eaLnBrk="1" fontAlgn="auto" latinLnBrk="0" hangingPunct="1">
                        <a:lnSpc>
                          <a:spcPct val="100000"/>
                        </a:lnSpc>
                        <a:spcBef>
                          <a:spcPts val="0"/>
                        </a:spcBef>
                        <a:spcAft>
                          <a:spcPts val="0"/>
                        </a:spcAft>
                        <a:buClrTx/>
                        <a:buSzTx/>
                        <a:buFont typeface="Arial" pitchFamily="34" charset="0"/>
                        <a:buChar char="•"/>
                        <a:tabLst/>
                        <a:defRPr/>
                      </a:pPr>
                      <a:r>
                        <a:rPr lang="en-GB" sz="1600" kern="1200" dirty="0" smtClean="0">
                          <a:solidFill>
                            <a:schemeClr val="dk1"/>
                          </a:solidFill>
                          <a:effectLst/>
                          <a:latin typeface="+mn-lt"/>
                          <a:ea typeface="+mn-ea"/>
                          <a:cs typeface="+mn-cs"/>
                        </a:rPr>
                        <a:t>LGs must receive written authorisation from MWE to budget for office construction and other administrative investments, funded from the sector development grant .</a:t>
                      </a:r>
                    </a:p>
                    <a:p>
                      <a:pPr lvl="0" algn="just"/>
                      <a:endParaRPr lang="en-US" sz="1200" dirty="0">
                        <a:effectLst/>
                      </a:endParaRPr>
                    </a:p>
                  </a:txBody>
                  <a:tcPr marL="68580" marR="68580" marT="0" marB="0"/>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3372918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200" b="1" dirty="0" smtClean="0">
                <a:solidFill>
                  <a:srgbClr val="FF0000"/>
                </a:solidFill>
              </a:rPr>
              <a:t>Allocation of the WDCG</a:t>
            </a:r>
            <a:endParaRPr lang="en-US" sz="32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6028122"/>
              </p:ext>
            </p:extLst>
          </p:nvPr>
        </p:nvGraphicFramePr>
        <p:xfrm>
          <a:off x="762000" y="609600"/>
          <a:ext cx="8153400" cy="5694666"/>
        </p:xfrm>
        <a:graphic>
          <a:graphicData uri="http://schemas.openxmlformats.org/drawingml/2006/table">
            <a:tbl>
              <a:tblPr firstRow="1" firstCol="1" bandRow="1">
                <a:tableStyleId>{5C22544A-7EE6-4342-B048-85BDC9FD1C3A}</a:tableStyleId>
              </a:tblPr>
              <a:tblGrid>
                <a:gridCol w="8153400">
                  <a:extLst>
                    <a:ext uri="{9D8B030D-6E8A-4147-A177-3AD203B41FA5}">
                      <a16:colId xmlns="" xmlns:a16="http://schemas.microsoft.com/office/drawing/2014/main" val="20000"/>
                    </a:ext>
                  </a:extLst>
                </a:gridCol>
              </a:tblGrid>
              <a:tr h="797574">
                <a:tc>
                  <a:txBody>
                    <a:bodyPr/>
                    <a:lstStyle/>
                    <a:p>
                      <a:pPr marL="0" indent="0" algn="just">
                        <a:buNone/>
                      </a:pPr>
                      <a:r>
                        <a:rPr lang="en-US" sz="2800" dirty="0" smtClean="0">
                          <a:solidFill>
                            <a:schemeClr val="bg1"/>
                          </a:solidFill>
                        </a:rPr>
                        <a:t>Starting FY 2018/19, the Development Grant allocation formula was based on two principles:</a:t>
                      </a:r>
                    </a:p>
                  </a:txBody>
                  <a:tcPr marL="68580" marR="68580" marT="0" marB="0"/>
                </a:tc>
                <a:extLst>
                  <a:ext uri="{0D108BD9-81ED-4DB2-BD59-A6C34878D82A}">
                    <a16:rowId xmlns="" xmlns:a16="http://schemas.microsoft.com/office/drawing/2014/main" val="10001"/>
                  </a:ext>
                </a:extLst>
              </a:tr>
              <a:tr h="4841226">
                <a:tc>
                  <a:txBody>
                    <a:bodyPr/>
                    <a:lstStyle/>
                    <a:p>
                      <a:pPr marL="228600" marR="0" indent="0" algn="l" defTabSz="914400" rtl="0" eaLnBrk="1" fontAlgn="auto" latinLnBrk="0" hangingPunct="1">
                        <a:lnSpc>
                          <a:spcPct val="107000"/>
                        </a:lnSpc>
                        <a:spcBef>
                          <a:spcPts val="0"/>
                        </a:spcBef>
                        <a:spcAft>
                          <a:spcPts val="0"/>
                        </a:spcAft>
                        <a:buClrTx/>
                        <a:buSzTx/>
                        <a:buFontTx/>
                        <a:buNone/>
                        <a:tabLst/>
                        <a:defRPr/>
                      </a:pPr>
                      <a:endParaRPr lang="en-US" sz="2800" b="1" kern="1200" dirty="0" smtClean="0">
                        <a:solidFill>
                          <a:schemeClr val="bg1"/>
                        </a:solidFill>
                        <a:effectLst/>
                        <a:latin typeface="+mn-lt"/>
                        <a:ea typeface="+mn-ea"/>
                        <a:cs typeface="+mn-cs"/>
                      </a:endParaRPr>
                    </a:p>
                    <a:p>
                      <a:pPr marL="571500" indent="-571500" algn="just">
                        <a:buFont typeface="+mj-lt"/>
                        <a:buAutoNum type="romanLcPeriod"/>
                      </a:pPr>
                      <a:r>
                        <a:rPr lang="en-US" sz="2800" dirty="0" smtClean="0">
                          <a:solidFill>
                            <a:schemeClr val="bg2"/>
                          </a:solidFill>
                        </a:rPr>
                        <a:t>Basic allocation criteria of  50% of the grant.</a:t>
                      </a:r>
                    </a:p>
                    <a:p>
                      <a:pPr marL="0" indent="0" algn="just">
                        <a:buNone/>
                      </a:pPr>
                      <a:endParaRPr lang="en-US" sz="2800" dirty="0" smtClean="0">
                        <a:solidFill>
                          <a:schemeClr val="bg2"/>
                        </a:solidFill>
                      </a:endParaRPr>
                    </a:p>
                    <a:p>
                      <a:pPr marL="571500" indent="-571500" algn="just">
                        <a:buFont typeface="+mj-lt"/>
                        <a:buAutoNum type="romanLcPeriod"/>
                      </a:pPr>
                      <a:r>
                        <a:rPr lang="en-US" sz="2800" dirty="0" smtClean="0">
                          <a:solidFill>
                            <a:schemeClr val="bg2"/>
                          </a:solidFill>
                        </a:rPr>
                        <a:t>The remaining 50% of the grant allocation based on  performance assessment report.</a:t>
                      </a:r>
                    </a:p>
                    <a:p>
                      <a:pPr marL="571500" indent="-571500" algn="just">
                        <a:buFont typeface="+mj-lt"/>
                        <a:buAutoNum type="romanLcPeriod"/>
                      </a:pPr>
                      <a:endParaRPr lang="en-US" sz="2800" dirty="0" smtClean="0">
                        <a:solidFill>
                          <a:schemeClr val="bg2"/>
                        </a:solidFill>
                      </a:endParaRPr>
                    </a:p>
                    <a:p>
                      <a:pPr marL="571500" indent="-571500" algn="just">
                        <a:buFont typeface="Wingdings" pitchFamily="2" charset="2"/>
                        <a:buChar char="Ø"/>
                      </a:pPr>
                      <a:r>
                        <a:rPr lang="en-US" sz="2800" dirty="0" smtClean="0">
                          <a:solidFill>
                            <a:schemeClr val="bg2"/>
                          </a:solidFill>
                        </a:rPr>
                        <a:t>The OPM conducted a joint LG assessment with  stakeholders. The findings will determine the allocation of 50% of the remaining grant.</a:t>
                      </a:r>
                    </a:p>
                    <a:p>
                      <a:pPr marL="571500" indent="-571500" algn="just">
                        <a:buFont typeface="Wingdings" pitchFamily="2" charset="2"/>
                        <a:buChar char="Ø"/>
                      </a:pPr>
                      <a:endParaRPr lang="en-US" sz="2800" dirty="0" smtClean="0">
                        <a:solidFill>
                          <a:schemeClr val="bg2"/>
                        </a:solidFill>
                      </a:endParaRPr>
                    </a:p>
                    <a:p>
                      <a:pPr marL="228600" marR="0" indent="0" algn="l" defTabSz="914400" rtl="0" eaLnBrk="1" fontAlgn="auto" latinLnBrk="0" hangingPunct="1">
                        <a:lnSpc>
                          <a:spcPct val="107000"/>
                        </a:lnSpc>
                        <a:spcBef>
                          <a:spcPts val="0"/>
                        </a:spcBef>
                        <a:spcAft>
                          <a:spcPts val="0"/>
                        </a:spcAft>
                        <a:buClrTx/>
                        <a:buSzTx/>
                        <a:buFontTx/>
                        <a:buNone/>
                        <a:tabLst/>
                        <a:defRPr/>
                      </a:pPr>
                      <a:endParaRPr lang="en-US" sz="2800" b="1" kern="1200" dirty="0" smtClean="0">
                        <a:solidFill>
                          <a:schemeClr val="bg1"/>
                        </a:solidFill>
                        <a:effectLst/>
                        <a:latin typeface="+mn-lt"/>
                        <a:ea typeface="+mn-ea"/>
                        <a:cs typeface="+mn-cs"/>
                      </a:endParaRPr>
                    </a:p>
                  </a:txBody>
                  <a:tcPr marL="68580" marR="68580" marT="0" marB="0"/>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337291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845"/>
            <a:ext cx="9144000" cy="1143000"/>
          </a:xfrm>
        </p:spPr>
        <p:txBody>
          <a:bodyPr>
            <a:normAutofit/>
          </a:bodyPr>
          <a:lstStyle/>
          <a:p>
            <a:r>
              <a:rPr lang="en-GB" sz="3200" b="1" dirty="0" smtClean="0">
                <a:solidFill>
                  <a:srgbClr val="FF0000"/>
                </a:solidFill>
              </a:rPr>
              <a:t>Structure of the Presentation</a:t>
            </a:r>
            <a:endParaRPr lang="en-US" sz="3200" b="1" dirty="0">
              <a:solidFill>
                <a:srgbClr val="FF0000"/>
              </a:solidFill>
            </a:endParaRPr>
          </a:p>
        </p:txBody>
      </p:sp>
      <p:sp>
        <p:nvSpPr>
          <p:cNvPr id="3" name="Content Placeholder 2"/>
          <p:cNvSpPr>
            <a:spLocks noGrp="1"/>
          </p:cNvSpPr>
          <p:nvPr>
            <p:ph idx="1"/>
          </p:nvPr>
        </p:nvSpPr>
        <p:spPr>
          <a:xfrm>
            <a:off x="457200" y="1219201"/>
            <a:ext cx="8305800" cy="4114800"/>
          </a:xfrm>
        </p:spPr>
        <p:txBody>
          <a:bodyPr>
            <a:normAutofit/>
          </a:bodyPr>
          <a:lstStyle/>
          <a:p>
            <a:pPr marL="0" indent="0">
              <a:buNone/>
            </a:pPr>
            <a:endParaRPr lang="en-GB" sz="2400" dirty="0" smtClean="0">
              <a:solidFill>
                <a:srgbClr val="0000FF"/>
              </a:solidFill>
            </a:endParaRPr>
          </a:p>
          <a:p>
            <a:pPr marL="514350" indent="-514350">
              <a:buFont typeface="+mj-lt"/>
              <a:buAutoNum type="arabicPeriod"/>
            </a:pPr>
            <a:r>
              <a:rPr lang="en-GB" sz="2400" dirty="0" smtClean="0">
                <a:solidFill>
                  <a:srgbClr val="0000FF"/>
                </a:solidFill>
              </a:rPr>
              <a:t>Policy priorities/Sector objectives</a:t>
            </a:r>
          </a:p>
          <a:p>
            <a:pPr marL="514350" indent="-514350">
              <a:buFont typeface="+mj-lt"/>
              <a:buAutoNum type="arabicPeriod"/>
            </a:pPr>
            <a:r>
              <a:rPr lang="en-GB" sz="2400" dirty="0" smtClean="0">
                <a:solidFill>
                  <a:srgbClr val="0000FF"/>
                </a:solidFill>
              </a:rPr>
              <a:t>Sector Linkage to National Development Plan II (2015-2020)</a:t>
            </a:r>
          </a:p>
          <a:p>
            <a:pPr marL="514350" indent="-514350">
              <a:buFont typeface="+mj-lt"/>
              <a:buAutoNum type="arabicPeriod"/>
            </a:pPr>
            <a:r>
              <a:rPr lang="en-GB" sz="2400" dirty="0" smtClean="0">
                <a:solidFill>
                  <a:srgbClr val="0000FF"/>
                </a:solidFill>
              </a:rPr>
              <a:t>Response to issues raised by the LGs during 2018/19 LG-Budget Consultations  </a:t>
            </a:r>
          </a:p>
          <a:p>
            <a:pPr marL="514350" indent="-514350">
              <a:buFont typeface="+mj-lt"/>
              <a:buAutoNum type="arabicPeriod"/>
            </a:pPr>
            <a:r>
              <a:rPr lang="en-GB" sz="2400" dirty="0" smtClean="0">
                <a:solidFill>
                  <a:srgbClr val="0000FF"/>
                </a:solidFill>
              </a:rPr>
              <a:t>Structure and Purpose of Sector Transfers</a:t>
            </a:r>
          </a:p>
          <a:p>
            <a:pPr marL="514350" indent="-514350">
              <a:buFont typeface="+mj-lt"/>
              <a:buAutoNum type="arabicPeriod"/>
            </a:pPr>
            <a:r>
              <a:rPr lang="en-GB" sz="2400" dirty="0" smtClean="0">
                <a:solidFill>
                  <a:srgbClr val="0000FF"/>
                </a:solidFill>
              </a:rPr>
              <a:t>Budget Requirements</a:t>
            </a:r>
          </a:p>
          <a:p>
            <a:pPr marL="514350" indent="-514350">
              <a:buFont typeface="+mj-lt"/>
              <a:buAutoNum type="arabicPeriod"/>
            </a:pPr>
            <a:r>
              <a:rPr lang="en-GB" sz="2400" dirty="0" smtClean="0">
                <a:solidFill>
                  <a:srgbClr val="0000FF"/>
                </a:solidFill>
              </a:rPr>
              <a:t>Specific Sectoral Budget Issues</a:t>
            </a:r>
          </a:p>
        </p:txBody>
      </p:sp>
    </p:spTree>
    <p:extLst>
      <p:ext uri="{BB962C8B-B14F-4D97-AF65-F5344CB8AC3E}">
        <p14:creationId xmlns:p14="http://schemas.microsoft.com/office/powerpoint/2010/main" val="22003183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001000" cy="457200"/>
          </a:xfrm>
        </p:spPr>
        <p:txBody>
          <a:bodyPr>
            <a:normAutofit fontScale="90000"/>
          </a:bodyPr>
          <a:lstStyle/>
          <a:p>
            <a:r>
              <a:rPr lang="en-US" sz="3200" b="1" dirty="0" smtClean="0">
                <a:solidFill>
                  <a:srgbClr val="FF0000"/>
                </a:solidFill>
              </a:rPr>
              <a:t>Allocation of the WDCG</a:t>
            </a:r>
            <a:endParaRPr lang="en-US" sz="32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9912328"/>
              </p:ext>
            </p:extLst>
          </p:nvPr>
        </p:nvGraphicFramePr>
        <p:xfrm>
          <a:off x="457200" y="762001"/>
          <a:ext cx="8305800" cy="6074474"/>
        </p:xfrm>
        <a:graphic>
          <a:graphicData uri="http://schemas.openxmlformats.org/drawingml/2006/table">
            <a:tbl>
              <a:tblPr firstRow="1" firstCol="1" bandRow="1">
                <a:tableStyleId>{5C22544A-7EE6-4342-B048-85BDC9FD1C3A}</a:tableStyleId>
              </a:tblPr>
              <a:tblGrid>
                <a:gridCol w="8305800">
                  <a:extLst>
                    <a:ext uri="{9D8B030D-6E8A-4147-A177-3AD203B41FA5}">
                      <a16:colId xmlns="" xmlns:a16="http://schemas.microsoft.com/office/drawing/2014/main" val="20000"/>
                    </a:ext>
                  </a:extLst>
                </a:gridCol>
              </a:tblGrid>
              <a:tr h="378857">
                <a:tc>
                  <a:txBody>
                    <a:bodyPr/>
                    <a:lstStyle/>
                    <a:p>
                      <a:pPr marL="228600" marR="0" indent="0" algn="l" defTabSz="914400" rtl="0" eaLnBrk="1" fontAlgn="auto" latinLnBrk="0" hangingPunct="1">
                        <a:lnSpc>
                          <a:spcPct val="107000"/>
                        </a:lnSpc>
                        <a:spcBef>
                          <a:spcPts val="0"/>
                        </a:spcBef>
                        <a:spcAft>
                          <a:spcPts val="0"/>
                        </a:spcAft>
                        <a:buClrTx/>
                        <a:buSzTx/>
                        <a:buFontTx/>
                        <a:buNone/>
                        <a:tabLst/>
                        <a:defRPr/>
                      </a:pPr>
                      <a:r>
                        <a:rPr lang="en-US" sz="2800" b="1" dirty="0" smtClean="0"/>
                        <a:t>Performance component of the allocation formula</a:t>
                      </a:r>
                      <a:endParaRPr lang="en-US" sz="28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5336142">
                <a:tc>
                  <a:txBody>
                    <a:bodyPr/>
                    <a:lstStyle/>
                    <a:p>
                      <a:pPr algn="just">
                        <a:buFont typeface="Wingdings" pitchFamily="2" charset="2"/>
                        <a:buChar char="Ø"/>
                      </a:pPr>
                      <a:endParaRPr lang="en-US" sz="2400" dirty="0" smtClean="0"/>
                    </a:p>
                    <a:p>
                      <a:pPr algn="just">
                        <a:buFont typeface="Wingdings" pitchFamily="2" charset="2"/>
                        <a:buChar char="Ø"/>
                      </a:pPr>
                      <a:r>
                        <a:rPr lang="en-US" sz="2400" dirty="0" smtClean="0"/>
                        <a:t>The impact from the results of the assessment will be weighted (scaled) with the basic formula to ensure that every performance indicator has a noticeable impact on the actual size of the allocations and that the system provides incentives for all (larger as well as smaller LGs).</a:t>
                      </a:r>
                    </a:p>
                    <a:p>
                      <a:pPr algn="just">
                        <a:buFont typeface="Wingdings" pitchFamily="2" charset="2"/>
                        <a:buChar char="Ø"/>
                      </a:pPr>
                      <a:endParaRPr lang="en-US" sz="2400" dirty="0" smtClean="0"/>
                    </a:p>
                    <a:p>
                      <a:pPr algn="just">
                        <a:buFont typeface="Wingdings" pitchFamily="2" charset="2"/>
                        <a:buChar char="Ø"/>
                      </a:pPr>
                      <a:r>
                        <a:rPr lang="en-US" sz="2400" dirty="0" smtClean="0"/>
                        <a:t>The system will ensure that LGs with a performance score above the average score will receive additional funding and a LG with a score that is below the average will be allocated less resources. The system also ensures that all the funds are allocated (no balances). The details have been programmed in OTIMs which is a function of the PBS.</a:t>
                      </a:r>
                    </a:p>
                    <a:p>
                      <a:pPr marL="571500" indent="-571500" algn="just">
                        <a:buFont typeface="Wingdings" pitchFamily="2" charset="2"/>
                        <a:buChar char="Ø"/>
                      </a:pPr>
                      <a:endParaRPr lang="en-US" sz="2800" dirty="0" smtClean="0"/>
                    </a:p>
                    <a:p>
                      <a:pPr marL="228600" marR="0" indent="0" algn="l" defTabSz="914400" rtl="0" eaLnBrk="1" fontAlgn="auto" latinLnBrk="0" hangingPunct="1">
                        <a:lnSpc>
                          <a:spcPct val="107000"/>
                        </a:lnSpc>
                        <a:spcBef>
                          <a:spcPts val="0"/>
                        </a:spcBef>
                        <a:spcAft>
                          <a:spcPts val="0"/>
                        </a:spcAft>
                        <a:buClrTx/>
                        <a:buSzTx/>
                        <a:buFontTx/>
                        <a:buNone/>
                        <a:tabLst/>
                        <a:defRPr/>
                      </a:pPr>
                      <a:endParaRPr lang="en-US" sz="2800" b="1" kern="1200" dirty="0" smtClean="0">
                        <a:solidFill>
                          <a:schemeClr val="lt1"/>
                        </a:solidFill>
                        <a:effectLst/>
                        <a:latin typeface="+mn-lt"/>
                        <a:ea typeface="+mn-ea"/>
                        <a:cs typeface="+mn-cs"/>
                      </a:endParaRPr>
                    </a:p>
                  </a:txBody>
                  <a:tcPr marL="68580" marR="68580" marT="0" marB="0"/>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3372918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05800" cy="869315"/>
          </a:xfrm>
        </p:spPr>
        <p:txBody>
          <a:bodyPr>
            <a:normAutofit fontScale="90000"/>
          </a:bodyPr>
          <a:lstStyle/>
          <a:p>
            <a:r>
              <a:rPr lang="en-GB" sz="2800" b="1" dirty="0" smtClean="0">
                <a:solidFill>
                  <a:srgbClr val="FF0000"/>
                </a:solidFill>
              </a:rPr>
              <a:t>Specific Policy Issues </a:t>
            </a:r>
            <a:r>
              <a:rPr lang="en-GB" sz="2800" b="1" dirty="0">
                <a:solidFill>
                  <a:srgbClr val="FF0000"/>
                </a:solidFill>
              </a:rPr>
              <a:t>for </a:t>
            </a:r>
            <a:r>
              <a:rPr lang="en-GB" sz="2800" b="1" dirty="0" smtClean="0">
                <a:solidFill>
                  <a:srgbClr val="FF0000"/>
                </a:solidFill>
              </a:rPr>
              <a:t>Consideration during FY 2019/20</a:t>
            </a:r>
            <a:endParaRPr lang="en-GB" sz="2800" b="1" dirty="0">
              <a:solidFill>
                <a:srgbClr val="FF0000"/>
              </a:solidFill>
            </a:endParaRPr>
          </a:p>
        </p:txBody>
      </p:sp>
      <p:sp>
        <p:nvSpPr>
          <p:cNvPr id="5" name="Content Placeholder 4"/>
          <p:cNvSpPr>
            <a:spLocks noGrp="1"/>
          </p:cNvSpPr>
          <p:nvPr>
            <p:ph idx="1"/>
          </p:nvPr>
        </p:nvSpPr>
        <p:spPr>
          <a:xfrm>
            <a:off x="457200" y="1371600"/>
            <a:ext cx="8229600" cy="4754563"/>
          </a:xfrm>
        </p:spPr>
        <p:txBody>
          <a:bodyPr>
            <a:normAutofit/>
          </a:bodyPr>
          <a:lstStyle/>
          <a:p>
            <a:endParaRPr lang="en-US" sz="2400" dirty="0" smtClean="0"/>
          </a:p>
          <a:p>
            <a:endParaRPr lang="en-US" sz="2400" dirty="0"/>
          </a:p>
          <a:p>
            <a:endParaRPr lang="en-US" sz="2400" dirty="0" smtClean="0"/>
          </a:p>
        </p:txBody>
      </p:sp>
      <p:sp>
        <p:nvSpPr>
          <p:cNvPr id="3" name="Slide Number Placeholder 2"/>
          <p:cNvSpPr>
            <a:spLocks noGrp="1"/>
          </p:cNvSpPr>
          <p:nvPr>
            <p:ph type="sldNum" sz="quarter" idx="12"/>
          </p:nvPr>
        </p:nvSpPr>
        <p:spPr/>
        <p:txBody>
          <a:bodyPr/>
          <a:lstStyle/>
          <a:p>
            <a:fld id="{68E64D9C-0F87-499E-9CC5-B1133E157744}" type="slidenum">
              <a:rPr lang="en-GB" smtClean="0"/>
              <a:pPr/>
              <a:t>21</a:t>
            </a:fld>
            <a:endParaRPr lang="en-GB"/>
          </a:p>
        </p:txBody>
      </p:sp>
      <p:graphicFrame>
        <p:nvGraphicFramePr>
          <p:cNvPr id="4" name="Table 3"/>
          <p:cNvGraphicFramePr>
            <a:graphicFrameLocks noGrp="1"/>
          </p:cNvGraphicFramePr>
          <p:nvPr>
            <p:extLst>
              <p:ext uri="{D42A27DB-BD31-4B8C-83A1-F6EECF244321}">
                <p14:modId xmlns:p14="http://schemas.microsoft.com/office/powerpoint/2010/main" val="1486927602"/>
              </p:ext>
            </p:extLst>
          </p:nvPr>
        </p:nvGraphicFramePr>
        <p:xfrm>
          <a:off x="533400" y="762001"/>
          <a:ext cx="8382000" cy="5714999"/>
        </p:xfrm>
        <a:graphic>
          <a:graphicData uri="http://schemas.openxmlformats.org/drawingml/2006/table">
            <a:tbl>
              <a:tblPr firstRow="1" bandRow="1">
                <a:tableStyleId>{5C22544A-7EE6-4342-B048-85BDC9FD1C3A}</a:tableStyleId>
              </a:tblPr>
              <a:tblGrid>
                <a:gridCol w="4306348">
                  <a:extLst>
                    <a:ext uri="{9D8B030D-6E8A-4147-A177-3AD203B41FA5}">
                      <a16:colId xmlns="" xmlns:a16="http://schemas.microsoft.com/office/drawing/2014/main" val="20000"/>
                    </a:ext>
                  </a:extLst>
                </a:gridCol>
                <a:gridCol w="4075652">
                  <a:extLst>
                    <a:ext uri="{9D8B030D-6E8A-4147-A177-3AD203B41FA5}">
                      <a16:colId xmlns="" xmlns:a16="http://schemas.microsoft.com/office/drawing/2014/main" val="20001"/>
                    </a:ext>
                  </a:extLst>
                </a:gridCol>
              </a:tblGrid>
              <a:tr h="381123">
                <a:tc>
                  <a:txBody>
                    <a:bodyPr/>
                    <a:lstStyle/>
                    <a:p>
                      <a:r>
                        <a:rPr lang="en-US" dirty="0" smtClean="0"/>
                        <a:t>Issues </a:t>
                      </a:r>
                      <a:endParaRPr lang="en-US" dirty="0"/>
                    </a:p>
                  </a:txBody>
                  <a:tcPr/>
                </a:tc>
                <a:tc>
                  <a:txBody>
                    <a:bodyPr/>
                    <a:lstStyle/>
                    <a:p>
                      <a:r>
                        <a:rPr lang="en-US" dirty="0" smtClean="0"/>
                        <a:t>Required Action </a:t>
                      </a:r>
                      <a:endParaRPr lang="en-US" dirty="0"/>
                    </a:p>
                  </a:txBody>
                  <a:tcPr/>
                </a:tc>
                <a:extLst>
                  <a:ext uri="{0D108BD9-81ED-4DB2-BD59-A6C34878D82A}">
                    <a16:rowId xmlns="" xmlns:a16="http://schemas.microsoft.com/office/drawing/2014/main" val="10000"/>
                  </a:ext>
                </a:extLst>
              </a:tr>
              <a:tr h="2254976">
                <a:tc>
                  <a:txBody>
                    <a:body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en-US" sz="1800" b="1" u="none" strike="noStrike" kern="1200" dirty="0" smtClean="0">
                          <a:solidFill>
                            <a:srgbClr val="FF0000"/>
                          </a:solidFill>
                          <a:effectLst/>
                          <a:latin typeface="+mn-lt"/>
                          <a:ea typeface="+mn-ea"/>
                          <a:cs typeface="+mn-cs"/>
                        </a:rPr>
                        <a:t>Increase of Recurrent Expenditure allocation and District Water and Sanitation Development Grant </a:t>
                      </a:r>
                      <a:r>
                        <a:rPr lang="en-US" sz="1800" b="1" kern="1200" dirty="0" smtClean="0">
                          <a:solidFill>
                            <a:srgbClr val="FF0000"/>
                          </a:solidFill>
                          <a:effectLst/>
                          <a:latin typeface="+mn-lt"/>
                          <a:ea typeface="+mn-ea"/>
                          <a:cs typeface="+mn-cs"/>
                        </a:rPr>
                        <a:t>from 8% to 14 %.</a:t>
                      </a:r>
                      <a:endParaRPr lang="en-US" sz="1800" b="1" u="none" strike="noStrike" kern="1200" dirty="0" smtClean="0">
                        <a:solidFill>
                          <a:srgbClr val="FF0000"/>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LGs noted that the stock of water sources infrastructure has increased tremendously and the provision for operation and maintenance was no longer adequate. </a:t>
                      </a:r>
                      <a:endParaRPr lang="en-US" sz="1600" u="none" dirty="0">
                        <a:solidFill>
                          <a:schemeClr val="tx1"/>
                        </a:solidFill>
                      </a:endParaRPr>
                    </a:p>
                  </a:txBody>
                  <a:tcPr/>
                </a:tc>
                <a:tc>
                  <a:txBody>
                    <a:bodyPr/>
                    <a:lstStyle/>
                    <a:p>
                      <a:pPr marL="285750" indent="-285750" algn="just">
                        <a:buFont typeface="Arial" charset="0"/>
                        <a:buChar char="•"/>
                      </a:pPr>
                      <a:r>
                        <a:rPr lang="en-US" sz="1600" b="0" kern="1200" dirty="0" smtClean="0">
                          <a:solidFill>
                            <a:schemeClr val="dk1"/>
                          </a:solidFill>
                          <a:effectLst/>
                          <a:latin typeface="+mn-lt"/>
                          <a:ea typeface="+mn-ea"/>
                          <a:cs typeface="+mn-cs"/>
                        </a:rPr>
                        <a:t>LGFC shall submit to MFPED its request regarding the need to increase the Water Sector budget especially on the non-wage recurrent requirements.</a:t>
                      </a:r>
                      <a:r>
                        <a:rPr lang="en-GB" sz="1600" b="0" dirty="0" smtClean="0">
                          <a:effectLst/>
                        </a:rPr>
                        <a:t> </a:t>
                      </a:r>
                    </a:p>
                    <a:p>
                      <a:pPr marL="285750" marR="0" lvl="0" indent="-285750" algn="just" defTabSz="914400" rtl="0" eaLnBrk="1" fontAlgn="auto" latinLnBrk="0" hangingPunct="1">
                        <a:lnSpc>
                          <a:spcPct val="100000"/>
                        </a:lnSpc>
                        <a:spcBef>
                          <a:spcPts val="0"/>
                        </a:spcBef>
                        <a:spcAft>
                          <a:spcPts val="0"/>
                        </a:spcAft>
                        <a:buClrTx/>
                        <a:buSzTx/>
                        <a:buFont typeface="Arial" charset="0"/>
                        <a:buChar char="•"/>
                        <a:tabLst/>
                        <a:defRPr/>
                      </a:pPr>
                      <a:r>
                        <a:rPr lang="en-US" sz="1600" b="0" u="none" strike="noStrike" kern="1200" dirty="0" smtClean="0">
                          <a:solidFill>
                            <a:schemeClr val="dk1"/>
                          </a:solidFill>
                          <a:effectLst/>
                          <a:latin typeface="+mn-lt"/>
                          <a:ea typeface="+mn-ea"/>
                          <a:cs typeface="+mn-cs"/>
                        </a:rPr>
                        <a:t>Likewise MWE shall request MFPED to increase funding for the entire Water Sector.</a:t>
                      </a:r>
                    </a:p>
                    <a:p>
                      <a:pPr marL="0" indent="0" algn="just">
                        <a:buFont typeface="Arial" charset="0"/>
                        <a:buNone/>
                      </a:pPr>
                      <a:endParaRPr lang="en-GB" sz="1600" b="0" kern="1200" dirty="0" smtClean="0">
                        <a:solidFill>
                          <a:schemeClr val="dk1"/>
                        </a:solidFill>
                        <a:effectLst/>
                        <a:latin typeface="+mn-lt"/>
                        <a:ea typeface="+mn-ea"/>
                        <a:cs typeface="+mn-cs"/>
                      </a:endParaRPr>
                    </a:p>
                  </a:txBody>
                  <a:tcPr/>
                </a:tc>
              </a:tr>
              <a:tr h="307890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nl-NL" sz="1800" b="1" kern="1200" dirty="0" smtClean="0">
                          <a:solidFill>
                            <a:srgbClr val="FF0000"/>
                          </a:solidFill>
                          <a:effectLst/>
                          <a:latin typeface="+mn-lt"/>
                          <a:ea typeface="+mn-ea"/>
                          <a:cs typeface="+mn-cs"/>
                        </a:rPr>
                        <a:t>Inequitable distribution</a:t>
                      </a:r>
                      <a:r>
                        <a:rPr lang="nl-NL" sz="1800" b="1" kern="1200" baseline="0" dirty="0" smtClean="0">
                          <a:solidFill>
                            <a:srgbClr val="FF0000"/>
                          </a:solidFill>
                          <a:effectLst/>
                          <a:latin typeface="+mn-lt"/>
                          <a:ea typeface="+mn-ea"/>
                          <a:cs typeface="+mn-cs"/>
                        </a:rPr>
                        <a:t> </a:t>
                      </a:r>
                      <a:r>
                        <a:rPr lang="nl-NL" sz="1800" b="1" kern="1200" dirty="0" smtClean="0">
                          <a:solidFill>
                            <a:srgbClr val="FF0000"/>
                          </a:solidFill>
                          <a:effectLst/>
                          <a:latin typeface="+mn-lt"/>
                          <a:ea typeface="+mn-ea"/>
                          <a:cs typeface="+mn-cs"/>
                        </a:rPr>
                        <a:t>of</a:t>
                      </a:r>
                      <a:r>
                        <a:rPr lang="nl-NL" sz="1800" b="1" kern="1200" baseline="0" dirty="0" smtClean="0">
                          <a:solidFill>
                            <a:srgbClr val="FF0000"/>
                          </a:solidFill>
                          <a:effectLst/>
                          <a:latin typeface="+mn-lt"/>
                          <a:ea typeface="+mn-ea"/>
                          <a:cs typeface="+mn-cs"/>
                        </a:rPr>
                        <a:t> </a:t>
                      </a:r>
                      <a:r>
                        <a:rPr lang="nl-NL" sz="1800" b="1" kern="1200" dirty="0" smtClean="0">
                          <a:solidFill>
                            <a:srgbClr val="FF0000"/>
                          </a:solidFill>
                          <a:effectLst/>
                          <a:latin typeface="+mn-lt"/>
                          <a:ea typeface="+mn-ea"/>
                          <a:cs typeface="+mn-cs"/>
                        </a:rPr>
                        <a:t>water sources</a:t>
                      </a:r>
                      <a:r>
                        <a:rPr lang="nl-NL" sz="1800" b="1" kern="1200" dirty="0" smtClean="0">
                          <a:solidFill>
                            <a:schemeClr val="dk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800" kern="1200" dirty="0" smtClean="0">
                        <a:solidFill>
                          <a:schemeClr val="dk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Database on access to safe water in the country indicated that the extra new facilities were being concentrated in the same areas already served with water facilities, leaving a number of other areas underserved. This is against the Ministry’s principle of "</a:t>
                      </a:r>
                      <a:r>
                        <a:rPr lang="en-US" sz="1600" b="1" kern="1200" dirty="0" smtClean="0">
                          <a:solidFill>
                            <a:srgbClr val="FF0000"/>
                          </a:solidFill>
                          <a:effectLst/>
                          <a:latin typeface="+mn-lt"/>
                          <a:ea typeface="+mn-ea"/>
                          <a:cs typeface="+mn-cs"/>
                        </a:rPr>
                        <a:t>Some for more rather than more for some</a:t>
                      </a:r>
                      <a:r>
                        <a:rPr lang="en-US" sz="1600" kern="1200" dirty="0" smtClean="0">
                          <a:solidFill>
                            <a:schemeClr val="dk1"/>
                          </a:solidFill>
                          <a:effectLst/>
                          <a:latin typeface="+mn-lt"/>
                          <a:ea typeface="+mn-ea"/>
                          <a:cs typeface="+mn-cs"/>
                        </a:rPr>
                        <a:t>" that promotes equity. MWE reported that out of over 60,000 villages, 19,791 still lack access to water.</a:t>
                      </a:r>
                      <a:endParaRPr lang="en-US" sz="1600" dirty="0" smtClean="0">
                        <a:solidFill>
                          <a:schemeClr val="tx1"/>
                        </a:solidFill>
                      </a:endParaRPr>
                    </a:p>
                  </a:txBody>
                  <a:tcPr/>
                </a:tc>
                <a:tc>
                  <a:txBody>
                    <a:bodyPr/>
                    <a:lstStyle/>
                    <a:p>
                      <a:pPr marL="285750" lvl="0" indent="-285750" algn="just">
                        <a:buFont typeface="Arial" charset="0"/>
                        <a:buChar char="•"/>
                      </a:pPr>
                      <a:r>
                        <a:rPr lang="en-US" sz="1800" b="0" kern="1200" dirty="0" smtClean="0">
                          <a:solidFill>
                            <a:schemeClr val="dk1"/>
                          </a:solidFill>
                          <a:effectLst/>
                          <a:latin typeface="+mn-lt"/>
                          <a:ea typeface="+mn-ea"/>
                          <a:cs typeface="+mn-cs"/>
                        </a:rPr>
                        <a:t>LGs should prioritize the provision of water sources to the villages where there is no water source</a:t>
                      </a:r>
                      <a:r>
                        <a:rPr lang="en-US" sz="1800" b="0" kern="1200" baseline="0" dirty="0" smtClean="0">
                          <a:solidFill>
                            <a:schemeClr val="dk1"/>
                          </a:solidFill>
                          <a:effectLst/>
                          <a:latin typeface="+mn-lt"/>
                          <a:ea typeface="+mn-ea"/>
                          <a:cs typeface="+mn-cs"/>
                        </a:rPr>
                        <a:t> </a:t>
                      </a:r>
                      <a:r>
                        <a:rPr lang="en-US" sz="1800" kern="1200" dirty="0" smtClean="0">
                          <a:solidFill>
                            <a:srgbClr val="0000FF"/>
                          </a:solidFill>
                          <a:effectLst/>
                          <a:latin typeface="+mn-lt"/>
                          <a:ea typeface="+mn-ea"/>
                          <a:cs typeface="+mn-cs"/>
                        </a:rPr>
                        <a:t>and ensure that </a:t>
                      </a:r>
                      <a:r>
                        <a:rPr lang="en-US" sz="1800" b="1" u="sng" kern="1200" dirty="0" smtClean="0">
                          <a:solidFill>
                            <a:srgbClr val="0000FF"/>
                          </a:solidFill>
                          <a:effectLst/>
                          <a:latin typeface="+mn-lt"/>
                          <a:ea typeface="+mn-ea"/>
                          <a:cs typeface="+mn-cs"/>
                        </a:rPr>
                        <a:t>at least each village has a clean and safe water source</a:t>
                      </a:r>
                      <a:r>
                        <a:rPr lang="en-US" sz="1800" b="1" kern="1200" dirty="0" smtClean="0">
                          <a:solidFill>
                            <a:srgbClr val="0000FF"/>
                          </a:solidFill>
                          <a:effectLst/>
                          <a:latin typeface="+mn-lt"/>
                          <a:ea typeface="+mn-ea"/>
                          <a:cs typeface="+mn-cs"/>
                        </a:rPr>
                        <a:t> </a:t>
                      </a:r>
                      <a:r>
                        <a:rPr lang="en-US" sz="1800" kern="1200" dirty="0" smtClean="0">
                          <a:solidFill>
                            <a:srgbClr val="0000FF"/>
                          </a:solidFill>
                          <a:effectLst/>
                          <a:latin typeface="+mn-lt"/>
                          <a:ea typeface="+mn-ea"/>
                          <a:cs typeface="+mn-cs"/>
                        </a:rPr>
                        <a:t>.  </a:t>
                      </a:r>
                    </a:p>
                    <a:p>
                      <a:pPr marL="285750" lvl="0" indent="-285750" algn="just">
                        <a:buFont typeface="Arial" charset="0"/>
                        <a:buChar char="•"/>
                      </a:pPr>
                      <a:r>
                        <a:rPr lang="en-US" sz="1800" kern="1200" dirty="0" smtClean="0">
                          <a:solidFill>
                            <a:srgbClr val="0000FF"/>
                          </a:solidFill>
                          <a:effectLst/>
                          <a:latin typeface="+mn-lt"/>
                          <a:ea typeface="+mn-ea"/>
                          <a:cs typeface="+mn-cs"/>
                        </a:rPr>
                        <a:t>LGs  should indicate the number of villages in each district and how many will be served in the medium term period.</a:t>
                      </a:r>
                      <a:endParaRPr lang="en-GB" sz="1800" b="0" kern="1200" dirty="0" smtClean="0">
                        <a:solidFill>
                          <a:schemeClr val="dk1"/>
                        </a:solidFill>
                        <a:effectLst/>
                        <a:latin typeface="+mn-lt"/>
                        <a:ea typeface="+mn-ea"/>
                        <a:cs typeface="+mn-cs"/>
                      </a:endParaRPr>
                    </a:p>
                    <a:p>
                      <a:pPr marL="285750" lvl="0" indent="-285750" algn="just">
                        <a:buFont typeface="Arial" charset="0"/>
                        <a:buNone/>
                      </a:pPr>
                      <a:endParaRPr lang="en-GB" sz="1800" b="0" kern="1200" dirty="0" smtClean="0">
                        <a:solidFill>
                          <a:schemeClr val="dk1"/>
                        </a:solidFill>
                        <a:effectLst/>
                        <a:latin typeface="+mn-lt"/>
                        <a:ea typeface="+mn-ea"/>
                        <a:cs typeface="+mn-cs"/>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9372905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624"/>
            <a:ext cx="8763000" cy="914400"/>
          </a:xfrm>
        </p:spPr>
        <p:txBody>
          <a:bodyPr>
            <a:noAutofit/>
          </a:bodyPr>
          <a:lstStyle/>
          <a:p>
            <a:r>
              <a:rPr lang="en-GB" sz="2800" b="1" dirty="0">
                <a:solidFill>
                  <a:srgbClr val="FF0000"/>
                </a:solidFill>
              </a:rPr>
              <a:t>Specific Policy Issues for Consideration during FY 2019/20</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1788379"/>
              </p:ext>
            </p:extLst>
          </p:nvPr>
        </p:nvGraphicFramePr>
        <p:xfrm>
          <a:off x="381000" y="757522"/>
          <a:ext cx="8534400" cy="5801952"/>
        </p:xfrm>
        <a:graphic>
          <a:graphicData uri="http://schemas.openxmlformats.org/drawingml/2006/table">
            <a:tbl>
              <a:tblPr firstRow="1" bandRow="1">
                <a:tableStyleId>{5C22544A-7EE6-4342-B048-85BDC9FD1C3A}</a:tableStyleId>
              </a:tblPr>
              <a:tblGrid>
                <a:gridCol w="3878047"/>
                <a:gridCol w="4656353"/>
              </a:tblGrid>
              <a:tr h="361282">
                <a:tc>
                  <a:txBody>
                    <a:bodyPr/>
                    <a:lstStyle/>
                    <a:p>
                      <a:r>
                        <a:rPr lang="en-US" dirty="0" smtClean="0"/>
                        <a:t>Issues </a:t>
                      </a:r>
                      <a:endParaRPr lang="en-US" dirty="0"/>
                    </a:p>
                  </a:txBody>
                  <a:tcPr/>
                </a:tc>
                <a:tc>
                  <a:txBody>
                    <a:bodyPr/>
                    <a:lstStyle/>
                    <a:p>
                      <a:r>
                        <a:rPr lang="en-US" dirty="0" smtClean="0"/>
                        <a:t>Required Action </a:t>
                      </a:r>
                      <a:endParaRPr lang="en-US" dirty="0"/>
                    </a:p>
                  </a:txBody>
                  <a:tcPr/>
                </a:tc>
              </a:tr>
              <a:tr h="306771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nl-NL" sz="1800" b="1" kern="1200" dirty="0" smtClean="0">
                          <a:solidFill>
                            <a:srgbClr val="FF0000"/>
                          </a:solidFill>
                          <a:effectLst/>
                          <a:latin typeface="+mn-lt"/>
                          <a:ea typeface="+mn-ea"/>
                          <a:cs typeface="+mn-cs"/>
                        </a:rPr>
                        <a:t>Vehicles for District Water Offices</a:t>
                      </a:r>
                      <a:r>
                        <a:rPr lang="nl-NL" sz="1800" b="1" kern="1200" baseline="0" dirty="0" smtClean="0">
                          <a:solidFill>
                            <a:srgbClr val="FF0000"/>
                          </a:solidFill>
                          <a:effectLst/>
                          <a:latin typeface="+mn-lt"/>
                          <a:ea typeface="+mn-ea"/>
                          <a:cs typeface="+mn-cs"/>
                        </a:rPr>
                        <a:t> </a:t>
                      </a:r>
                      <a:r>
                        <a:rPr lang="nl-NL" sz="1800" b="1" kern="1200" dirty="0" smtClean="0">
                          <a:solidFill>
                            <a:srgbClr val="FF0000"/>
                          </a:solidFill>
                          <a:effectLst/>
                          <a:latin typeface="+mn-lt"/>
                          <a:ea typeface="+mn-ea"/>
                          <a:cs typeface="+mn-cs"/>
                        </a:rPr>
                        <a:t>and</a:t>
                      </a:r>
                      <a:r>
                        <a:rPr lang="nl-NL" sz="1800" b="1" kern="1200" baseline="0" dirty="0" smtClean="0">
                          <a:solidFill>
                            <a:srgbClr val="FF0000"/>
                          </a:solidFill>
                          <a:effectLst/>
                          <a:latin typeface="+mn-lt"/>
                          <a:ea typeface="+mn-ea"/>
                          <a:cs typeface="+mn-cs"/>
                        </a:rPr>
                        <a:t> </a:t>
                      </a:r>
                      <a:r>
                        <a:rPr lang="nl-NL" sz="1800" b="1" kern="1200" dirty="0" smtClean="0">
                          <a:solidFill>
                            <a:srgbClr val="FF0000"/>
                          </a:solidFill>
                          <a:effectLst/>
                          <a:latin typeface="+mn-lt"/>
                          <a:ea typeface="+mn-ea"/>
                          <a:cs typeface="+mn-cs"/>
                        </a:rPr>
                        <a:t>construction  of Water Offices.</a:t>
                      </a:r>
                      <a:r>
                        <a:rPr lang="en-GB" dirty="0" smtClean="0">
                          <a:solidFill>
                            <a:srgbClr val="FF0000"/>
                          </a:solidFill>
                          <a:effectLst/>
                        </a:rPr>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en-GB" dirty="0" smtClean="0">
                        <a:effectLs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Following the ban on purchase of vehicles by Government and considering the reduced funding to the local governments through the rural water grant, transport for the DWOs has become a big challenge. </a:t>
                      </a:r>
                      <a:endParaRPr lang="en-GB" sz="1600" kern="1200" dirty="0" smtClean="0">
                        <a:solidFill>
                          <a:schemeClr val="dk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GB" sz="1400" dirty="0">
                        <a:latin typeface="Times New Roman" pitchFamily="18" charset="0"/>
                        <a:cs typeface="Times New Roman" pitchFamily="18" charset="0"/>
                      </a:endParaRPr>
                    </a:p>
                  </a:txBody>
                  <a:tcPr/>
                </a:tc>
                <a:tc>
                  <a:txBody>
                    <a:bodyPr/>
                    <a:lstStyle/>
                    <a:p>
                      <a:pPr marL="285750" lvl="0" indent="-285750" algn="just">
                        <a:buFont typeface="Arial" charset="0"/>
                        <a:buChar char="•"/>
                      </a:pPr>
                      <a:r>
                        <a:rPr lang="en-US" sz="1800" b="0" kern="1200" dirty="0" smtClean="0">
                          <a:solidFill>
                            <a:schemeClr val="dk1"/>
                          </a:solidFill>
                          <a:effectLst/>
                          <a:latin typeface="+mn-lt"/>
                          <a:ea typeface="+mn-ea"/>
                          <a:cs typeface="+mn-cs"/>
                        </a:rPr>
                        <a:t>LGs should prioritize the purchase of vehicles to be used for monitoring and supervision of water works using the available discretionary resources and not through the conditional water sector grant.</a:t>
                      </a:r>
                    </a:p>
                    <a:p>
                      <a:pPr marL="285750" lvl="0" indent="-285750" algn="just">
                        <a:buFont typeface="Arial" charset="0"/>
                        <a:buChar char="•"/>
                      </a:pPr>
                      <a:endParaRPr lang="en-US" sz="1800" b="0" kern="1200" dirty="0" smtClean="0">
                        <a:solidFill>
                          <a:schemeClr val="dk1"/>
                        </a:solidFill>
                        <a:effectLst/>
                        <a:latin typeface="+mn-lt"/>
                        <a:ea typeface="+mn-ea"/>
                        <a:cs typeface="+mn-cs"/>
                      </a:endParaRPr>
                    </a:p>
                    <a:p>
                      <a:pPr marL="285750" lvl="0" indent="-285750" algn="just">
                        <a:buFont typeface="Arial" charset="0"/>
                        <a:buChar char="•"/>
                      </a:pPr>
                      <a:r>
                        <a:rPr lang="en-US" sz="1800" b="0" kern="1200" dirty="0" smtClean="0">
                          <a:solidFill>
                            <a:schemeClr val="dk1"/>
                          </a:solidFill>
                          <a:effectLst/>
                          <a:latin typeface="+mn-lt"/>
                          <a:ea typeface="+mn-ea"/>
                          <a:cs typeface="+mn-cs"/>
                        </a:rPr>
                        <a:t>LGs should also consider procurement of motorcycles since they are cheaper and easy to use in the field. </a:t>
                      </a:r>
                      <a:endParaRPr lang="en-GB" b="0" dirty="0" smtClean="0">
                        <a:effectLst/>
                      </a:endParaRPr>
                    </a:p>
                    <a:p>
                      <a:pPr algn="just"/>
                      <a:r>
                        <a:rPr lang="en-US" sz="1800" b="0" kern="1200" dirty="0" smtClean="0">
                          <a:solidFill>
                            <a:schemeClr val="dk1"/>
                          </a:solidFill>
                          <a:effectLst/>
                          <a:latin typeface="+mn-lt"/>
                          <a:ea typeface="+mn-ea"/>
                          <a:cs typeface="+mn-cs"/>
                        </a:rPr>
                        <a:t> </a:t>
                      </a:r>
                      <a:endParaRPr lang="en-GB" b="0" dirty="0" smtClean="0">
                        <a:effectLst/>
                      </a:endParaRPr>
                    </a:p>
                    <a:p>
                      <a:pPr marL="285750" lvl="0" indent="-285750" algn="just">
                        <a:buFont typeface="Arial" charset="0"/>
                        <a:buChar char="•"/>
                      </a:pPr>
                      <a:r>
                        <a:rPr lang="en-US" sz="1800" b="0" kern="1200" dirty="0" smtClean="0">
                          <a:solidFill>
                            <a:schemeClr val="dk1"/>
                          </a:solidFill>
                          <a:effectLst/>
                          <a:latin typeface="+mn-lt"/>
                          <a:ea typeface="+mn-ea"/>
                          <a:cs typeface="+mn-cs"/>
                        </a:rPr>
                        <a:t>MWE shall continue to lobby other donors to fund vehicle purchase. </a:t>
                      </a:r>
                      <a:endParaRPr lang="en-GB" sz="1800" b="0" kern="1200" dirty="0" smtClean="0">
                        <a:solidFill>
                          <a:schemeClr val="dk1"/>
                        </a:solidFill>
                        <a:effectLst/>
                        <a:latin typeface="+mn-lt"/>
                        <a:ea typeface="+mn-ea"/>
                        <a:cs typeface="+mn-cs"/>
                      </a:endParaRPr>
                    </a:p>
                  </a:txBody>
                  <a:tcPr/>
                </a:tc>
              </a:tr>
              <a:tr h="2052912">
                <a:tc>
                  <a:txBody>
                    <a:bodyPr/>
                    <a:lstStyle/>
                    <a:p>
                      <a:pPr lvl="0" algn="just" fontAlgn="base"/>
                      <a:r>
                        <a:rPr lang="en-US" sz="1800" b="1" kern="1200" dirty="0" smtClean="0">
                          <a:solidFill>
                            <a:srgbClr val="FF0000"/>
                          </a:solidFill>
                          <a:effectLst/>
                          <a:latin typeface="+mn-lt"/>
                          <a:ea typeface="+mn-ea"/>
                          <a:cs typeface="+mn-cs"/>
                        </a:rPr>
                        <a:t>Use of district groundwater maps in planning and implementation of water supply projects</a:t>
                      </a:r>
                      <a:r>
                        <a:rPr lang="en-US" sz="1800" kern="1200" dirty="0" smtClean="0">
                          <a:solidFill>
                            <a:srgbClr val="FF0000"/>
                          </a:solidFill>
                          <a:effectLst/>
                          <a:latin typeface="+mn-lt"/>
                          <a:ea typeface="+mn-ea"/>
                          <a:cs typeface="+mn-cs"/>
                        </a:rPr>
                        <a:t>.</a:t>
                      </a:r>
                      <a:r>
                        <a:rPr lang="en-GB" dirty="0" smtClean="0">
                          <a:solidFill>
                            <a:srgbClr val="FF0000"/>
                          </a:solidFill>
                          <a:effectLst/>
                        </a:rPr>
                        <a:t> </a:t>
                      </a:r>
                      <a:endParaRPr lang="en-GB" sz="1800" b="0" u="none" strike="noStrike" kern="1200" dirty="0">
                        <a:solidFill>
                          <a:srgbClr val="FF0000"/>
                        </a:solidFill>
                        <a:effectLst/>
                        <a:latin typeface="Times New Roman" pitchFamily="18" charset="0"/>
                        <a:ea typeface="+mn-ea"/>
                        <a:cs typeface="Times New Roman" pitchFamily="18" charset="0"/>
                      </a:endParaRPr>
                    </a:p>
                  </a:txBody>
                  <a:tcPr/>
                </a:tc>
                <a:tc>
                  <a:txBody>
                    <a:bodyPr/>
                    <a:lstStyle/>
                    <a:p>
                      <a:pPr marL="285750" indent="-285750" algn="just">
                        <a:buFont typeface="Arial" charset="0"/>
                        <a:buChar char="•"/>
                      </a:pPr>
                      <a:r>
                        <a:rPr lang="en-US" sz="1800" b="0" kern="1200" dirty="0" smtClean="0">
                          <a:solidFill>
                            <a:schemeClr val="dk1"/>
                          </a:solidFill>
                          <a:effectLst/>
                          <a:latin typeface="+mn-lt"/>
                          <a:ea typeface="+mn-ea"/>
                          <a:cs typeface="+mn-cs"/>
                        </a:rPr>
                        <a:t>MWE shall continue to provide the regional groundwater maps to the regional offices and the LGs shall in turn access the district maps from the respective regions</a:t>
                      </a:r>
                      <a:r>
                        <a:rPr lang="en-US" sz="1800" b="0" kern="1200" dirty="0" smtClean="0">
                          <a:solidFill>
                            <a:schemeClr val="dk1"/>
                          </a:solidFill>
                          <a:latin typeface="+mn-lt"/>
                          <a:ea typeface="+mn-ea"/>
                          <a:cs typeface="+mn-cs"/>
                        </a:rPr>
                        <a:t>.</a:t>
                      </a:r>
                      <a:endParaRPr lang="en-GB" sz="1800" b="0" kern="1200" dirty="0" smtClean="0">
                        <a:solidFill>
                          <a:schemeClr val="dk1"/>
                        </a:solidFill>
                        <a:latin typeface="+mn-lt"/>
                        <a:ea typeface="+mn-ea"/>
                        <a:cs typeface="+mn-cs"/>
                      </a:endParaRPr>
                    </a:p>
                    <a:p>
                      <a:endParaRPr lang="en-GB"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GB" sz="3200" b="1" dirty="0">
                <a:solidFill>
                  <a:srgbClr val="FF0000"/>
                </a:solidFill>
              </a:rPr>
              <a:t>Other Issues for the Water &amp; Environment </a:t>
            </a:r>
            <a:r>
              <a:rPr lang="en-GB" sz="3200" b="1" dirty="0" smtClean="0">
                <a:solidFill>
                  <a:srgbClr val="FF0000"/>
                </a:solidFill>
              </a:rPr>
              <a:t>Sector</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91407037"/>
              </p:ext>
            </p:extLst>
          </p:nvPr>
        </p:nvGraphicFramePr>
        <p:xfrm>
          <a:off x="533400" y="1143001"/>
          <a:ext cx="8229600" cy="2681493"/>
        </p:xfrm>
        <a:graphic>
          <a:graphicData uri="http://schemas.openxmlformats.org/drawingml/2006/table">
            <a:tbl>
              <a:tblPr firstRow="1" bandRow="1"/>
              <a:tblGrid>
                <a:gridCol w="3657234">
                  <a:extLst>
                    <a:ext uri="{9D8B030D-6E8A-4147-A177-3AD203B41FA5}">
                      <a16:colId xmlns="" xmlns:a16="http://schemas.microsoft.com/office/drawing/2014/main" val="3885118397"/>
                    </a:ext>
                  </a:extLst>
                </a:gridCol>
                <a:gridCol w="4572366">
                  <a:extLst>
                    <a:ext uri="{9D8B030D-6E8A-4147-A177-3AD203B41FA5}">
                      <a16:colId xmlns="" xmlns:a16="http://schemas.microsoft.com/office/drawing/2014/main" val="924613499"/>
                    </a:ext>
                  </a:extLst>
                </a:gridCol>
              </a:tblGrid>
              <a:tr h="395493">
                <a:tc>
                  <a:txBody>
                    <a:bodyPr/>
                    <a:lstStyle/>
                    <a:p>
                      <a:pPr marL="0" marR="0">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Issues </a:t>
                      </a:r>
                      <a:endParaRPr lang="en-US" sz="1600" dirty="0">
                        <a:effectLst/>
                        <a:latin typeface="+mn-lt"/>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marL="0" marR="0">
                        <a:lnSpc>
                          <a:spcPct val="107000"/>
                        </a:lnSpc>
                        <a:spcBef>
                          <a:spcPts val="0"/>
                        </a:spcBef>
                        <a:spcAft>
                          <a:spcPts val="800"/>
                        </a:spcAft>
                      </a:pPr>
                      <a:r>
                        <a:rPr lang="en-US" sz="1600" b="1" dirty="0">
                          <a:effectLst/>
                          <a:latin typeface="+mn-lt"/>
                          <a:ea typeface="Calibri" panose="020F0502020204030204" pitchFamily="34" charset="0"/>
                          <a:cs typeface="Times New Roman" panose="02020603050405020304" pitchFamily="18" charset="0"/>
                        </a:rPr>
                        <a:t>Required Action </a:t>
                      </a:r>
                      <a:endParaRPr lang="en-US" sz="1600" dirty="0">
                        <a:effectLst/>
                        <a:latin typeface="+mn-lt"/>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extLst>
                  <a:ext uri="{0D108BD9-81ED-4DB2-BD59-A6C34878D82A}">
                    <a16:rowId xmlns="" xmlns:a16="http://schemas.microsoft.com/office/drawing/2014/main" val="3673099681"/>
                  </a:ext>
                </a:extLst>
              </a:tr>
              <a:tr h="1923008">
                <a:tc>
                  <a:txBody>
                    <a:bodyPr/>
                    <a:lstStyle/>
                    <a:p>
                      <a:r>
                        <a:rPr lang="nl-NL" sz="1800" b="1" kern="1200" dirty="0" err="1" smtClean="0">
                          <a:solidFill>
                            <a:schemeClr val="tx1"/>
                          </a:solidFill>
                          <a:effectLst/>
                          <a:latin typeface="+mn-lt"/>
                          <a:ea typeface="+mn-ea"/>
                          <a:cs typeface="+mn-cs"/>
                        </a:rPr>
                        <a:t>Managemnet</a:t>
                      </a:r>
                      <a:r>
                        <a:rPr lang="nl-NL" sz="1800" b="1" kern="1200" dirty="0" smtClean="0">
                          <a:solidFill>
                            <a:schemeClr val="tx1"/>
                          </a:solidFill>
                          <a:effectLst/>
                          <a:latin typeface="+mn-lt"/>
                          <a:ea typeface="+mn-ea"/>
                          <a:cs typeface="+mn-cs"/>
                        </a:rPr>
                        <a:t> of </a:t>
                      </a:r>
                      <a:r>
                        <a:rPr lang="nl-NL" sz="1800" b="1" kern="1200" dirty="0" err="1" smtClean="0">
                          <a:solidFill>
                            <a:schemeClr val="tx1"/>
                          </a:solidFill>
                          <a:effectLst/>
                          <a:latin typeface="+mn-lt"/>
                          <a:ea typeface="+mn-ea"/>
                          <a:cs typeface="+mn-cs"/>
                        </a:rPr>
                        <a:t>Contracts</a:t>
                      </a:r>
                      <a:r>
                        <a:rPr lang="nl-NL" sz="1800" b="1" kern="1200" baseline="0" dirty="0" smtClean="0">
                          <a:solidFill>
                            <a:schemeClr val="tx1"/>
                          </a:solidFill>
                          <a:effectLst/>
                          <a:latin typeface="+mn-lt"/>
                          <a:ea typeface="+mn-ea"/>
                          <a:cs typeface="+mn-cs"/>
                        </a:rPr>
                        <a:t> </a:t>
                      </a:r>
                      <a:r>
                        <a:rPr lang="nl-NL" sz="1800" b="1" kern="1200" dirty="0" err="1" smtClean="0">
                          <a:solidFill>
                            <a:schemeClr val="tx1"/>
                          </a:solidFill>
                          <a:effectLst/>
                          <a:latin typeface="+mn-lt"/>
                          <a:ea typeface="+mn-ea"/>
                          <a:cs typeface="+mn-cs"/>
                        </a:rPr>
                        <a:t>for</a:t>
                      </a:r>
                      <a:r>
                        <a:rPr lang="nl-NL" sz="1800" b="1" kern="1200" dirty="0" smtClean="0">
                          <a:solidFill>
                            <a:schemeClr val="tx1"/>
                          </a:solidFill>
                          <a:effectLst/>
                          <a:latin typeface="+mn-lt"/>
                          <a:ea typeface="+mn-ea"/>
                          <a:cs typeface="+mn-cs"/>
                        </a:rPr>
                        <a:t> Water </a:t>
                      </a:r>
                      <a:r>
                        <a:rPr lang="nl-NL" sz="1800" b="1" kern="1200" dirty="0" err="1" smtClean="0">
                          <a:solidFill>
                            <a:schemeClr val="tx1"/>
                          </a:solidFill>
                          <a:effectLst/>
                          <a:latin typeface="+mn-lt"/>
                          <a:ea typeface="+mn-ea"/>
                          <a:cs typeface="+mn-cs"/>
                        </a:rPr>
                        <a:t>Projects</a:t>
                      </a:r>
                      <a:r>
                        <a:rPr lang="nl-NL" sz="1800" b="1" kern="1200" dirty="0" smtClean="0">
                          <a:solidFill>
                            <a:schemeClr val="tx1"/>
                          </a:solidFill>
                          <a:effectLst/>
                          <a:latin typeface="+mn-lt"/>
                          <a:ea typeface="+mn-ea"/>
                          <a:cs typeface="+mn-cs"/>
                        </a:rPr>
                        <a:t> </a:t>
                      </a:r>
                      <a:endParaRPr lang="en-GB" sz="1800" kern="1200" dirty="0" smtClean="0">
                        <a:solidFill>
                          <a:schemeClr val="tx1"/>
                        </a:solidFill>
                        <a:effectLst/>
                        <a:latin typeface="+mn-lt"/>
                        <a:ea typeface="+mn-ea"/>
                        <a:cs typeface="+mn-cs"/>
                      </a:endParaRPr>
                    </a:p>
                    <a:p>
                      <a:r>
                        <a:rPr lang="en-US" sz="1600" kern="1200" dirty="0" smtClean="0">
                          <a:solidFill>
                            <a:schemeClr val="tx1"/>
                          </a:solidFill>
                          <a:effectLst/>
                          <a:latin typeface="+mn-lt"/>
                          <a:ea typeface="+mn-ea"/>
                          <a:cs typeface="+mn-cs"/>
                        </a:rPr>
                        <a:t>It was reported that some districts were not appointing water officers as contract managers for all water works.</a:t>
                      </a:r>
                      <a:endParaRPr lang="en-GB" sz="1600" dirty="0">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285750" lvl="0" indent="-285750">
                        <a:buFont typeface="Arial" charset="0"/>
                        <a:buChar char="•"/>
                      </a:pPr>
                      <a:r>
                        <a:rPr lang="en-US" sz="1800" b="0" kern="1200" dirty="0" smtClean="0">
                          <a:solidFill>
                            <a:schemeClr val="tx1"/>
                          </a:solidFill>
                          <a:effectLst/>
                          <a:latin typeface="+mn-lt"/>
                          <a:ea typeface="+mn-ea"/>
                          <a:cs typeface="+mn-cs"/>
                        </a:rPr>
                        <a:t>MOWE shall issue a circular to Local Governments reminding them of appointing Water Officers as contract managers for water works.</a:t>
                      </a:r>
                      <a:endParaRPr lang="en-GB" sz="1800" b="0" kern="1200" dirty="0" smtClean="0">
                        <a:solidFill>
                          <a:schemeClr val="tx1"/>
                        </a:solidFill>
                        <a:effectLst/>
                        <a:latin typeface="+mn-lt"/>
                        <a:ea typeface="+mn-ea"/>
                        <a:cs typeface="+mn-cs"/>
                      </a:endParaRPr>
                    </a:p>
                    <a:p>
                      <a:pPr marL="285750" indent="-285750">
                        <a:buFont typeface="Arial" charset="0"/>
                        <a:buChar char="•"/>
                      </a:pPr>
                      <a:r>
                        <a:rPr lang="en-US" sz="1800" b="0" kern="1200" dirty="0" smtClean="0">
                          <a:solidFill>
                            <a:schemeClr val="tx1"/>
                          </a:solidFill>
                          <a:effectLst/>
                          <a:latin typeface="+mn-lt"/>
                          <a:ea typeface="+mn-ea"/>
                          <a:cs typeface="+mn-cs"/>
                        </a:rPr>
                        <a:t>Local Government Accounting Officers shall appoint Water Officers as contract managers in line with the performance contract of the CAOs.</a:t>
                      </a:r>
                      <a:r>
                        <a:rPr lang="en-GB" sz="1600" b="0" dirty="0" smtClean="0">
                          <a:effectLst/>
                        </a:rPr>
                        <a:t> </a:t>
                      </a:r>
                      <a:endParaRPr lang="en-US" sz="1600" b="0" dirty="0">
                        <a:effectLst/>
                        <a:latin typeface="+mn-lt"/>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 xmlns:a16="http://schemas.microsoft.com/office/drawing/2014/main" val="2866853189"/>
                  </a:ext>
                </a:extLst>
              </a:tr>
            </a:tbl>
          </a:graphicData>
        </a:graphic>
      </p:graphicFrame>
      <p:graphicFrame>
        <p:nvGraphicFramePr>
          <p:cNvPr id="4" name="Content Placeholder 4"/>
          <p:cNvGraphicFramePr>
            <a:graphicFrameLocks noGrp="1"/>
          </p:cNvGraphicFramePr>
          <p:nvPr>
            <p:ph idx="1"/>
            <p:extLst>
              <p:ext uri="{D42A27DB-BD31-4B8C-83A1-F6EECF244321}">
                <p14:modId xmlns:p14="http://schemas.microsoft.com/office/powerpoint/2010/main" val="344011705"/>
              </p:ext>
            </p:extLst>
          </p:nvPr>
        </p:nvGraphicFramePr>
        <p:xfrm>
          <a:off x="533400" y="1145628"/>
          <a:ext cx="8229600" cy="5346612"/>
        </p:xfrm>
        <a:graphic>
          <a:graphicData uri="http://schemas.openxmlformats.org/drawingml/2006/table">
            <a:tbl>
              <a:tblPr firstRow="1" bandRow="1"/>
              <a:tblGrid>
                <a:gridCol w="3657234">
                  <a:extLst>
                    <a:ext uri="{9D8B030D-6E8A-4147-A177-3AD203B41FA5}">
                      <a16:colId xmlns="" xmlns:a16="http://schemas.microsoft.com/office/drawing/2014/main" val="3885118397"/>
                    </a:ext>
                  </a:extLst>
                </a:gridCol>
                <a:gridCol w="4572366">
                  <a:extLst>
                    <a:ext uri="{9D8B030D-6E8A-4147-A177-3AD203B41FA5}">
                      <a16:colId xmlns="" xmlns:a16="http://schemas.microsoft.com/office/drawing/2014/main" val="924613499"/>
                    </a:ext>
                  </a:extLst>
                </a:gridCol>
              </a:tblGrid>
              <a:tr h="365199">
                <a:tc>
                  <a:txBody>
                    <a:bodyPr/>
                    <a:lstStyle/>
                    <a:p>
                      <a:pPr marL="0" marR="0">
                        <a:lnSpc>
                          <a:spcPct val="107000"/>
                        </a:lnSpc>
                        <a:spcBef>
                          <a:spcPts val="0"/>
                        </a:spcBef>
                        <a:spcAft>
                          <a:spcPts val="800"/>
                        </a:spcAft>
                      </a:pPr>
                      <a:r>
                        <a:rPr lang="en-US" sz="1600" b="1" dirty="0">
                          <a:solidFill>
                            <a:schemeClr val="bg2"/>
                          </a:solidFill>
                          <a:effectLst/>
                          <a:latin typeface="+mn-lt"/>
                          <a:ea typeface="Calibri" panose="020F0502020204030204" pitchFamily="34" charset="0"/>
                          <a:cs typeface="Times New Roman" panose="02020603050405020304" pitchFamily="18" charset="0"/>
                        </a:rPr>
                        <a:t>Issues </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marL="0" marR="0">
                        <a:lnSpc>
                          <a:spcPct val="107000"/>
                        </a:lnSpc>
                        <a:spcBef>
                          <a:spcPts val="0"/>
                        </a:spcBef>
                        <a:spcAft>
                          <a:spcPts val="800"/>
                        </a:spcAft>
                      </a:pPr>
                      <a:r>
                        <a:rPr lang="en-US" sz="1600" b="1" dirty="0">
                          <a:solidFill>
                            <a:schemeClr val="bg2"/>
                          </a:solidFill>
                          <a:effectLst/>
                          <a:latin typeface="+mn-lt"/>
                          <a:ea typeface="Calibri" panose="020F0502020204030204" pitchFamily="34" charset="0"/>
                          <a:cs typeface="Times New Roman" panose="02020603050405020304" pitchFamily="18" charset="0"/>
                        </a:rPr>
                        <a:t>Required Action </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extLst>
                  <a:ext uri="{0D108BD9-81ED-4DB2-BD59-A6C34878D82A}">
                    <a16:rowId xmlns="" xmlns:a16="http://schemas.microsoft.com/office/drawing/2014/main" val="3673099681"/>
                  </a:ext>
                </a:extLst>
              </a:tr>
              <a:tr h="1441139">
                <a:tc>
                  <a:txBody>
                    <a:bodyPr/>
                    <a:lstStyle/>
                    <a:p>
                      <a:r>
                        <a:rPr lang="nl-NL" sz="1800" b="1" kern="1200" dirty="0" smtClean="0">
                          <a:solidFill>
                            <a:srgbClr val="FF0000"/>
                          </a:solidFill>
                          <a:effectLst/>
                          <a:latin typeface="+mn-lt"/>
                          <a:ea typeface="+mn-ea"/>
                          <a:cs typeface="+mn-cs"/>
                        </a:rPr>
                        <a:t>Management of Contracts</a:t>
                      </a:r>
                      <a:r>
                        <a:rPr lang="nl-NL" sz="1800" b="1" kern="1200" baseline="0" dirty="0" smtClean="0">
                          <a:solidFill>
                            <a:srgbClr val="FF0000"/>
                          </a:solidFill>
                          <a:effectLst/>
                          <a:latin typeface="+mn-lt"/>
                          <a:ea typeface="+mn-ea"/>
                          <a:cs typeface="+mn-cs"/>
                        </a:rPr>
                        <a:t> </a:t>
                      </a:r>
                      <a:r>
                        <a:rPr lang="nl-NL" sz="1800" b="1" kern="1200" dirty="0" smtClean="0">
                          <a:solidFill>
                            <a:srgbClr val="FF0000"/>
                          </a:solidFill>
                          <a:effectLst/>
                          <a:latin typeface="+mn-lt"/>
                          <a:ea typeface="+mn-ea"/>
                          <a:cs typeface="+mn-cs"/>
                        </a:rPr>
                        <a:t>for Water Projects </a:t>
                      </a:r>
                    </a:p>
                    <a:p>
                      <a:endParaRPr lang="en-GB" sz="1800" kern="1200" dirty="0" smtClean="0">
                        <a:solidFill>
                          <a:schemeClr val="tx1"/>
                        </a:solidFill>
                        <a:effectLst/>
                        <a:latin typeface="+mn-lt"/>
                        <a:ea typeface="+mn-ea"/>
                        <a:cs typeface="+mn-cs"/>
                      </a:endParaRPr>
                    </a:p>
                    <a:p>
                      <a:pPr algn="just"/>
                      <a:r>
                        <a:rPr lang="en-US" sz="1800" kern="1200" dirty="0" smtClean="0">
                          <a:solidFill>
                            <a:schemeClr val="tx1"/>
                          </a:solidFill>
                          <a:effectLst/>
                          <a:latin typeface="+mn-lt"/>
                          <a:ea typeface="+mn-ea"/>
                          <a:cs typeface="+mn-cs"/>
                        </a:rPr>
                        <a:t>Some districts were not appointing water officers as contract managers for all water works.</a:t>
                      </a:r>
                      <a:endParaRPr lang="en-GB" sz="1800" dirty="0">
                        <a:effectLs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285750" indent="-285750" algn="just">
                        <a:buFont typeface="Arial" charset="0"/>
                        <a:buChar char="•"/>
                      </a:pPr>
                      <a:r>
                        <a:rPr lang="en-US" sz="1800" b="0" kern="1200" dirty="0" smtClean="0">
                          <a:solidFill>
                            <a:schemeClr val="tx1"/>
                          </a:solidFill>
                          <a:effectLst/>
                          <a:latin typeface="+mn-lt"/>
                          <a:ea typeface="+mn-ea"/>
                          <a:cs typeface="+mn-cs"/>
                        </a:rPr>
                        <a:t>LGs Accounting Officers should appoint Water Officers as contract managers for water projects</a:t>
                      </a:r>
                      <a:r>
                        <a:rPr lang="en-US" sz="1800" b="0" kern="1200" baseline="0" dirty="0" smtClean="0">
                          <a:solidFill>
                            <a:schemeClr val="tx1"/>
                          </a:solidFill>
                          <a:effectLst/>
                          <a:latin typeface="+mn-lt"/>
                          <a:ea typeface="+mn-ea"/>
                          <a:cs typeface="+mn-cs"/>
                        </a:rPr>
                        <a:t> </a:t>
                      </a:r>
                      <a:r>
                        <a:rPr lang="en-US" sz="1800" b="0" kern="1200" dirty="0" smtClean="0">
                          <a:solidFill>
                            <a:schemeClr val="tx1"/>
                          </a:solidFill>
                          <a:effectLst/>
                          <a:latin typeface="+mn-lt"/>
                          <a:ea typeface="+mn-ea"/>
                          <a:cs typeface="+mn-cs"/>
                        </a:rPr>
                        <a:t>in line with the performance contract of the CAOs.</a:t>
                      </a:r>
                      <a:r>
                        <a:rPr lang="en-GB" sz="1800" b="0" dirty="0" smtClean="0">
                          <a:effectLst/>
                        </a:rPr>
                        <a:t> </a:t>
                      </a:r>
                      <a:endParaRPr lang="en-US" sz="1800" b="0" dirty="0">
                        <a:effectLst/>
                        <a:latin typeface="+mn-lt"/>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 xmlns:a16="http://schemas.microsoft.com/office/drawing/2014/main" val="2866853189"/>
                  </a:ext>
                </a:extLst>
              </a:tr>
              <a:tr h="3244053">
                <a:tc>
                  <a:txBody>
                    <a:bodyPr/>
                    <a:lstStyle/>
                    <a:p>
                      <a:pPr marL="0" marR="0" lvl="1" indent="0" algn="just" defTabSz="914400" rtl="0" eaLnBrk="1" fontAlgn="auto" latinLnBrk="0" hangingPunct="1">
                        <a:lnSpc>
                          <a:spcPct val="107000"/>
                        </a:lnSpc>
                        <a:spcBef>
                          <a:spcPts val="0"/>
                        </a:spcBef>
                        <a:spcAft>
                          <a:spcPts val="800"/>
                        </a:spcAft>
                        <a:buClrTx/>
                        <a:buSzTx/>
                        <a:buFontTx/>
                        <a:buNone/>
                        <a:tabLst/>
                        <a:defRPr/>
                      </a:pPr>
                      <a:r>
                        <a:rPr lang="en-US" sz="1800" b="1" u="none" strike="noStrike" kern="1200" dirty="0" smtClean="0">
                          <a:solidFill>
                            <a:srgbClr val="FF0000"/>
                          </a:solidFill>
                          <a:effectLst/>
                          <a:latin typeface="+mn-lt"/>
                          <a:ea typeface="+mn-ea"/>
                          <a:cs typeface="+mn-cs"/>
                        </a:rPr>
                        <a:t>Staffing in District Water Offices</a:t>
                      </a:r>
                      <a:r>
                        <a:rPr lang="en-US" sz="1800" b="1" u="none" strike="noStrike" kern="1200" dirty="0" smtClean="0">
                          <a:solidFill>
                            <a:schemeClr val="tx1"/>
                          </a:solidFill>
                          <a:effectLst/>
                          <a:latin typeface="+mn-lt"/>
                          <a:ea typeface="+mn-ea"/>
                          <a:cs typeface="+mn-cs"/>
                        </a:rPr>
                        <a:t>. </a:t>
                      </a:r>
                      <a:endParaRPr lang="en-GB" sz="1800" u="none" strike="noStrike" kern="1200" dirty="0" smtClean="0">
                        <a:solidFill>
                          <a:schemeClr val="tx1"/>
                        </a:solidFill>
                        <a:effectLst/>
                        <a:latin typeface="+mn-lt"/>
                        <a:ea typeface="+mn-ea"/>
                        <a:cs typeface="+mn-cs"/>
                      </a:endParaRPr>
                    </a:p>
                    <a:p>
                      <a:pPr marL="0" marR="0" indent="0" algn="just" defTabSz="914400" rtl="0" eaLnBrk="1" fontAlgn="auto" latinLnBrk="0" hangingPunct="1">
                        <a:lnSpc>
                          <a:spcPct val="107000"/>
                        </a:lnSpc>
                        <a:spcBef>
                          <a:spcPts val="0"/>
                        </a:spcBef>
                        <a:spcAft>
                          <a:spcPts val="800"/>
                        </a:spcAft>
                        <a:buClrTx/>
                        <a:buSzTx/>
                        <a:buFontTx/>
                        <a:buNone/>
                        <a:tabLst/>
                        <a:defRPr/>
                      </a:pPr>
                      <a:r>
                        <a:rPr lang="en-US" sz="1800" kern="1200" dirty="0" smtClean="0">
                          <a:solidFill>
                            <a:schemeClr val="tx1"/>
                          </a:solidFill>
                          <a:effectLst/>
                          <a:latin typeface="+mn-lt"/>
                          <a:ea typeface="+mn-ea"/>
                          <a:cs typeface="+mn-cs"/>
                        </a:rPr>
                        <a:t>Recruitment of District Water officers in the LGs still remains a challenge. There is a </a:t>
                      </a:r>
                      <a:r>
                        <a:rPr lang="en-US" sz="1800" u="sng" kern="1200" dirty="0" smtClean="0">
                          <a:solidFill>
                            <a:schemeClr val="tx1"/>
                          </a:solidFill>
                          <a:effectLst/>
                          <a:latin typeface="+mn-lt"/>
                          <a:ea typeface="+mn-ea"/>
                          <a:cs typeface="+mn-cs"/>
                        </a:rPr>
                        <a:t>staffing challenge in 45 districts where 17 officers are doubling as District Engineers and 25 officers are </a:t>
                      </a:r>
                      <a:r>
                        <a:rPr lang="en-US" sz="1800" kern="1200" dirty="0" smtClean="0">
                          <a:solidFill>
                            <a:schemeClr val="tx1"/>
                          </a:solidFill>
                          <a:effectLst/>
                          <a:latin typeface="+mn-lt"/>
                          <a:ea typeface="+mn-ea"/>
                          <a:cs typeface="+mn-cs"/>
                        </a:rPr>
                        <a:t>in acting positions</a:t>
                      </a:r>
                      <a:r>
                        <a:rPr lang="en-US" sz="1800" kern="1200" baseline="0" dirty="0" smtClean="0">
                          <a:solidFill>
                            <a:schemeClr val="tx1"/>
                          </a:solidFill>
                          <a:effectLst/>
                          <a:latin typeface="+mn-lt"/>
                          <a:ea typeface="+mn-ea"/>
                          <a:cs typeface="+mn-cs"/>
                        </a:rPr>
                        <a:t> and 3 offices are vacant.</a:t>
                      </a:r>
                      <a:endParaRPr lang="en-GB" sz="1800" kern="1200" dirty="0" smtClean="0">
                        <a:solidFill>
                          <a:schemeClr val="tx1"/>
                        </a:solidFill>
                        <a:effectLst/>
                        <a:latin typeface="+mn-lt"/>
                        <a:ea typeface="+mn-ea"/>
                        <a:cs typeface="+mn-cs"/>
                      </a:endParaRPr>
                    </a:p>
                    <a:p>
                      <a:pPr marL="0" marR="0" algn="just">
                        <a:lnSpc>
                          <a:spcPct val="107000"/>
                        </a:lnSpc>
                        <a:spcBef>
                          <a:spcPts val="0"/>
                        </a:spcBef>
                        <a:spcAft>
                          <a:spcPts val="800"/>
                        </a:spcAft>
                      </a:pPr>
                      <a:endParaRPr lang="en-US" sz="1800" dirty="0">
                        <a:effectLst/>
                        <a:latin typeface="+mn-lt"/>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285750" lvl="0" indent="-285750" algn="just">
                        <a:buFont typeface="Arial" charset="0"/>
                        <a:buChar char="•"/>
                      </a:pPr>
                      <a:r>
                        <a:rPr lang="en-US" sz="1800" b="0" kern="1200" dirty="0" smtClean="0">
                          <a:solidFill>
                            <a:schemeClr val="tx1"/>
                          </a:solidFill>
                          <a:effectLst/>
                          <a:latin typeface="+mn-lt"/>
                          <a:ea typeface="+mn-ea"/>
                          <a:cs typeface="+mn-cs"/>
                        </a:rPr>
                        <a:t>LGs should consult MFPED and </a:t>
                      </a:r>
                      <a:r>
                        <a:rPr lang="en-US" sz="1800" b="0" kern="1200" dirty="0" err="1" smtClean="0">
                          <a:solidFill>
                            <a:schemeClr val="tx1"/>
                          </a:solidFill>
                          <a:effectLst/>
                          <a:latin typeface="+mn-lt"/>
                          <a:ea typeface="+mn-ea"/>
                          <a:cs typeface="+mn-cs"/>
                        </a:rPr>
                        <a:t>MoPS</a:t>
                      </a:r>
                      <a:r>
                        <a:rPr lang="en-US" sz="1800" b="0" kern="1200" dirty="0" smtClean="0">
                          <a:solidFill>
                            <a:schemeClr val="tx1"/>
                          </a:solidFill>
                          <a:effectLst/>
                          <a:latin typeface="+mn-lt"/>
                          <a:ea typeface="+mn-ea"/>
                          <a:cs typeface="+mn-cs"/>
                        </a:rPr>
                        <a:t> on the position of budget provision for staffing in District Water Offices .</a:t>
                      </a:r>
                    </a:p>
                    <a:p>
                      <a:pPr marL="285750" lvl="0" indent="-285750" algn="just">
                        <a:buFont typeface="Arial" charset="0"/>
                        <a:buChar char="•"/>
                      </a:pPr>
                      <a:endParaRPr lang="en-GB" sz="1800" b="0" kern="1200" dirty="0" smtClean="0">
                        <a:solidFill>
                          <a:schemeClr val="tx1"/>
                        </a:solidFill>
                        <a:effectLst/>
                        <a:latin typeface="+mn-lt"/>
                        <a:ea typeface="+mn-ea"/>
                        <a:cs typeface="+mn-cs"/>
                      </a:endParaRPr>
                    </a:p>
                    <a:p>
                      <a:pPr marL="285750" lvl="0" indent="-285750" algn="just">
                        <a:buFont typeface="Arial" charset="0"/>
                        <a:buChar char="•"/>
                      </a:pPr>
                      <a:r>
                        <a:rPr lang="en-US" sz="1800" b="0" kern="1200" dirty="0" smtClean="0">
                          <a:solidFill>
                            <a:schemeClr val="tx1"/>
                          </a:solidFill>
                          <a:effectLst/>
                          <a:latin typeface="+mn-lt"/>
                          <a:ea typeface="+mn-ea"/>
                          <a:cs typeface="+mn-cs"/>
                        </a:rPr>
                        <a:t>In the meantime MWE will continue to assist LGs with staffing challenges on case by case basis.</a:t>
                      </a:r>
                      <a:endParaRPr lang="en-GB" sz="1800" b="0" kern="1200" dirty="0" smtClean="0">
                        <a:solidFill>
                          <a:schemeClr val="tx1"/>
                        </a:solidFill>
                        <a:effectLst/>
                        <a:latin typeface="+mn-lt"/>
                        <a:ea typeface="+mn-ea"/>
                        <a:cs typeface="+mn-cs"/>
                      </a:endParaRPr>
                    </a:p>
                    <a:p>
                      <a:pPr marL="0" marR="0" algn="just">
                        <a:lnSpc>
                          <a:spcPct val="107000"/>
                        </a:lnSpc>
                        <a:spcBef>
                          <a:spcPts val="0"/>
                        </a:spcBef>
                        <a:spcAft>
                          <a:spcPts val="800"/>
                        </a:spcAft>
                      </a:pPr>
                      <a:endParaRPr lang="en-US" sz="1800" dirty="0">
                        <a:effectLst/>
                        <a:latin typeface="+mn-lt"/>
                        <a:ea typeface="Calibri" panose="020F0502020204030204" pitchFamily="34" charset="0"/>
                        <a:cs typeface="Times New Roman" panose="02020603050405020304" pitchFamily="18"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 xmlns:a16="http://schemas.microsoft.com/office/drawing/2014/main" val="503891345"/>
                  </a:ext>
                </a:extLst>
              </a:tr>
            </a:tbl>
          </a:graphicData>
        </a:graphic>
      </p:graphicFrame>
    </p:spTree>
    <p:extLst>
      <p:ext uri="{BB962C8B-B14F-4D97-AF65-F5344CB8AC3E}">
        <p14:creationId xmlns:p14="http://schemas.microsoft.com/office/powerpoint/2010/main" val="2469675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 y="-76200"/>
            <a:ext cx="9144918" cy="990600"/>
          </a:xfrm>
        </p:spPr>
        <p:txBody>
          <a:bodyPr>
            <a:noAutofit/>
          </a:bodyPr>
          <a:lstStyle/>
          <a:p>
            <a:r>
              <a:rPr lang="en-GB" sz="2800" b="1" dirty="0">
                <a:solidFill>
                  <a:srgbClr val="FF0000"/>
                </a:solidFill>
              </a:rPr>
              <a:t>Specific Policy Issues for Consideration during FY 2019/20</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01040292"/>
              </p:ext>
            </p:extLst>
          </p:nvPr>
        </p:nvGraphicFramePr>
        <p:xfrm>
          <a:off x="76200" y="685800"/>
          <a:ext cx="8839200" cy="5943600"/>
        </p:xfrm>
        <a:graphic>
          <a:graphicData uri="http://schemas.openxmlformats.org/drawingml/2006/table">
            <a:tbl>
              <a:tblPr firstRow="1" bandRow="1">
                <a:tableStyleId>{5C22544A-7EE6-4342-B048-85BDC9FD1C3A}</a:tableStyleId>
              </a:tblPr>
              <a:tblGrid>
                <a:gridCol w="4255911">
                  <a:extLst>
                    <a:ext uri="{9D8B030D-6E8A-4147-A177-3AD203B41FA5}">
                      <a16:colId xmlns="" xmlns:a16="http://schemas.microsoft.com/office/drawing/2014/main" val="20000"/>
                    </a:ext>
                  </a:extLst>
                </a:gridCol>
                <a:gridCol w="4583289">
                  <a:extLst>
                    <a:ext uri="{9D8B030D-6E8A-4147-A177-3AD203B41FA5}">
                      <a16:colId xmlns="" xmlns:a16="http://schemas.microsoft.com/office/drawing/2014/main" val="20001"/>
                    </a:ext>
                  </a:extLst>
                </a:gridCol>
              </a:tblGrid>
              <a:tr h="416011">
                <a:tc>
                  <a:txBody>
                    <a:bodyPr/>
                    <a:lstStyle/>
                    <a:p>
                      <a:r>
                        <a:rPr lang="en-US" dirty="0" smtClean="0"/>
                        <a:t>Issues </a:t>
                      </a:r>
                      <a:endParaRPr lang="en-US" dirty="0"/>
                    </a:p>
                  </a:txBody>
                  <a:tcPr/>
                </a:tc>
                <a:tc>
                  <a:txBody>
                    <a:bodyPr/>
                    <a:lstStyle/>
                    <a:p>
                      <a:r>
                        <a:rPr lang="en-US" dirty="0" smtClean="0"/>
                        <a:t>Required Action </a:t>
                      </a:r>
                      <a:endParaRPr lang="en-US" dirty="0"/>
                    </a:p>
                  </a:txBody>
                  <a:tcPr/>
                </a:tc>
                <a:extLst>
                  <a:ext uri="{0D108BD9-81ED-4DB2-BD59-A6C34878D82A}">
                    <a16:rowId xmlns="" xmlns:a16="http://schemas.microsoft.com/office/drawing/2014/main" val="10000"/>
                  </a:ext>
                </a:extLst>
              </a:tr>
              <a:tr h="188666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nl-NL" sz="1800" b="1" kern="1200" dirty="0" smtClean="0">
                          <a:solidFill>
                            <a:schemeClr val="tx1"/>
                          </a:solidFill>
                          <a:effectLst/>
                          <a:latin typeface="+mn-lt"/>
                          <a:ea typeface="+mn-ea"/>
                          <a:cs typeface="+mn-cs"/>
                        </a:rPr>
                        <a:t>Borehole  Designs and Specifications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800" kern="1200" dirty="0" smtClean="0">
                        <a:solidFill>
                          <a:schemeClr val="tx1"/>
                        </a:solidFill>
                        <a:effectLst/>
                        <a:latin typeface="+mn-lt"/>
                        <a:ea typeface="+mn-ea"/>
                        <a:cs typeface="+mn-cs"/>
                      </a:endParaRPr>
                    </a:p>
                    <a:p>
                      <a:pPr algn="just"/>
                      <a:r>
                        <a:rPr lang="en-US" sz="1600" kern="1200" dirty="0" smtClean="0">
                          <a:solidFill>
                            <a:schemeClr val="tx1"/>
                          </a:solidFill>
                          <a:effectLst/>
                          <a:latin typeface="+mn-lt"/>
                          <a:ea typeface="+mn-ea"/>
                          <a:cs typeface="+mn-cs"/>
                        </a:rPr>
                        <a:t>Development of Solar powered Mini-Piped Water Schemes to supply more persons than otherwise would be served using the traditional hand pumps.</a:t>
                      </a:r>
                      <a:r>
                        <a:rPr lang="en-US" sz="1800" kern="1200" dirty="0" smtClean="0">
                          <a:solidFill>
                            <a:schemeClr val="tx1"/>
                          </a:solidFill>
                          <a:effectLst/>
                          <a:latin typeface="+mn-lt"/>
                          <a:ea typeface="+mn-ea"/>
                          <a:cs typeface="+mn-cs"/>
                        </a:rPr>
                        <a:t> </a:t>
                      </a:r>
                      <a:endParaRPr lang="en-US" sz="1600" dirty="0">
                        <a:solidFill>
                          <a:schemeClr val="tx1"/>
                        </a:solidFill>
                      </a:endParaRPr>
                    </a:p>
                  </a:txBody>
                  <a:tcPr/>
                </a:tc>
                <a:tc>
                  <a:txBody>
                    <a:bodyPr/>
                    <a:lstStyle/>
                    <a:p>
                      <a:pPr marL="285750" lvl="0" indent="-285750" algn="just">
                        <a:buFont typeface="Arial" charset="0"/>
                        <a:buChar char="•"/>
                      </a:pPr>
                      <a:r>
                        <a:rPr lang="en-US" sz="1800" b="0" kern="1200" dirty="0" smtClean="0">
                          <a:solidFill>
                            <a:schemeClr val="dk1"/>
                          </a:solidFill>
                          <a:effectLst/>
                          <a:latin typeface="+mn-lt"/>
                          <a:ea typeface="+mn-ea"/>
                          <a:cs typeface="+mn-cs"/>
                        </a:rPr>
                        <a:t>MWE has shifted from construction of Hand Pumps to </a:t>
                      </a:r>
                      <a:r>
                        <a:rPr lang="en-US" sz="1800" kern="1200" dirty="0" smtClean="0">
                          <a:solidFill>
                            <a:schemeClr val="tx1"/>
                          </a:solidFill>
                          <a:effectLst/>
                          <a:latin typeface="+mn-lt"/>
                          <a:ea typeface="+mn-ea"/>
                          <a:cs typeface="+mn-cs"/>
                        </a:rPr>
                        <a:t>Solar powered Mini-Piped Water Schemes. LGs are encouraged to adopt to this technology and construct boreholes of at least</a:t>
                      </a:r>
                      <a:r>
                        <a:rPr lang="en-US" sz="1800" kern="1200" baseline="0" dirty="0" smtClean="0">
                          <a:solidFill>
                            <a:schemeClr val="tx1"/>
                          </a:solidFill>
                          <a:effectLst/>
                          <a:latin typeface="+mn-lt"/>
                          <a:ea typeface="+mn-ea"/>
                          <a:cs typeface="+mn-cs"/>
                        </a:rPr>
                        <a:t> 6” diameter </a:t>
                      </a:r>
                      <a:r>
                        <a:rPr lang="en-US" sz="1800" kern="1200" dirty="0" smtClean="0">
                          <a:solidFill>
                            <a:schemeClr val="tx1"/>
                          </a:solidFill>
                          <a:effectLst/>
                          <a:latin typeface="+mn-lt"/>
                          <a:ea typeface="+mn-ea"/>
                          <a:cs typeface="+mn-cs"/>
                        </a:rPr>
                        <a:t>that can be converted to solar power</a:t>
                      </a:r>
                      <a:r>
                        <a:rPr lang="en-US" sz="1800" b="0" kern="1200" baseline="0" dirty="0" smtClean="0">
                          <a:solidFill>
                            <a:schemeClr val="dk1"/>
                          </a:solidFill>
                          <a:effectLst/>
                          <a:latin typeface="+mn-lt"/>
                          <a:ea typeface="+mn-ea"/>
                          <a:cs typeface="+mn-cs"/>
                        </a:rPr>
                        <a:t> system.</a:t>
                      </a:r>
                      <a:endParaRPr lang="en-GB" sz="1600" b="0" dirty="0">
                        <a:effectLst/>
                      </a:endParaRPr>
                    </a:p>
                  </a:txBody>
                  <a:tcPr/>
                </a:tc>
                <a:extLst>
                  <a:ext uri="{0D108BD9-81ED-4DB2-BD59-A6C34878D82A}">
                    <a16:rowId xmlns="" xmlns:a16="http://schemas.microsoft.com/office/drawing/2014/main" val="10001"/>
                  </a:ext>
                </a:extLst>
              </a:tr>
              <a:tr h="3640927">
                <a:tc>
                  <a:txBody>
                    <a:body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en-US" sz="1800" b="1" u="none" strike="noStrike" kern="1200" dirty="0" smtClean="0">
                          <a:solidFill>
                            <a:schemeClr val="dk1"/>
                          </a:solidFill>
                          <a:effectLst/>
                          <a:latin typeface="+mn-lt"/>
                          <a:ea typeface="+mn-ea"/>
                          <a:cs typeface="+mn-cs"/>
                        </a:rPr>
                        <a:t>Design of programmes  </a:t>
                      </a:r>
                    </a:p>
                    <a:p>
                      <a:pPr marL="0" marR="0" lvl="1" indent="0" algn="just" defTabSz="914400" rtl="0" eaLnBrk="1" fontAlgn="auto" latinLnBrk="0" hangingPunct="1">
                        <a:lnSpc>
                          <a:spcPct val="100000"/>
                        </a:lnSpc>
                        <a:spcBef>
                          <a:spcPts val="0"/>
                        </a:spcBef>
                        <a:spcAft>
                          <a:spcPts val="0"/>
                        </a:spcAft>
                        <a:buClrTx/>
                        <a:buSzTx/>
                        <a:buFontTx/>
                        <a:buNone/>
                        <a:tabLst/>
                        <a:defRPr/>
                      </a:pPr>
                      <a:endParaRPr lang="en-GB" sz="1800" u="none" strike="noStrike" kern="1200" dirty="0" smtClean="0">
                        <a:solidFill>
                          <a:schemeClr val="dk1"/>
                        </a:solidFill>
                        <a:effectLst/>
                        <a:latin typeface="+mn-lt"/>
                        <a:ea typeface="+mn-ea"/>
                        <a:cs typeface="+mn-cs"/>
                      </a:endParaRPr>
                    </a:p>
                    <a:p>
                      <a:pPr algn="just"/>
                      <a:r>
                        <a:rPr lang="en-US" sz="1800" kern="1200" dirty="0" smtClean="0">
                          <a:solidFill>
                            <a:schemeClr val="dk1"/>
                          </a:solidFill>
                          <a:effectLst/>
                          <a:latin typeface="+mn-lt"/>
                          <a:ea typeface="+mn-ea"/>
                          <a:cs typeface="+mn-cs"/>
                        </a:rPr>
                        <a:t>There is concern of limited involvement of the LGs in </a:t>
                      </a:r>
                      <a:r>
                        <a:rPr lang="en-US" sz="1800" kern="1200" dirty="0" err="1" smtClean="0">
                          <a:solidFill>
                            <a:schemeClr val="dk1"/>
                          </a:solidFill>
                          <a:effectLst/>
                          <a:latin typeface="+mn-lt"/>
                          <a:ea typeface="+mn-ea"/>
                          <a:cs typeface="+mn-cs"/>
                        </a:rPr>
                        <a:t>programme</a:t>
                      </a:r>
                      <a:r>
                        <a:rPr lang="en-US" sz="1800" kern="1200" dirty="0" smtClean="0">
                          <a:solidFill>
                            <a:schemeClr val="dk1"/>
                          </a:solidFill>
                          <a:effectLst/>
                          <a:latin typeface="+mn-lt"/>
                          <a:ea typeface="+mn-ea"/>
                          <a:cs typeface="+mn-cs"/>
                        </a:rPr>
                        <a:t>   design, implementation, monitoring and evaluation. </a:t>
                      </a:r>
                    </a:p>
                    <a:p>
                      <a:pPr algn="just"/>
                      <a:endParaRPr lang="en-US" sz="1800" kern="1200" dirty="0" smtClean="0">
                        <a:solidFill>
                          <a:schemeClr val="dk1"/>
                        </a:solidFill>
                        <a:effectLst/>
                        <a:latin typeface="+mn-lt"/>
                        <a:ea typeface="+mn-ea"/>
                        <a:cs typeface="+mn-cs"/>
                      </a:endParaRPr>
                    </a:p>
                    <a:p>
                      <a:pPr algn="just"/>
                      <a:r>
                        <a:rPr lang="en-US" sz="1800" kern="1200" dirty="0" smtClean="0">
                          <a:solidFill>
                            <a:schemeClr val="dk1"/>
                          </a:solidFill>
                          <a:effectLst/>
                          <a:latin typeface="+mn-lt"/>
                          <a:ea typeface="+mn-ea"/>
                          <a:cs typeface="+mn-cs"/>
                        </a:rPr>
                        <a:t>MWE should  design</a:t>
                      </a:r>
                      <a:r>
                        <a:rPr lang="en-US" sz="1800" kern="1200" baseline="0" dirty="0" smtClean="0">
                          <a:solidFill>
                            <a:schemeClr val="dk1"/>
                          </a:solidFill>
                          <a:effectLst/>
                          <a:latin typeface="+mn-lt"/>
                          <a:ea typeface="+mn-ea"/>
                          <a:cs typeface="+mn-cs"/>
                        </a:rPr>
                        <a:t> projects</a:t>
                      </a:r>
                      <a:r>
                        <a:rPr lang="en-US" sz="1800" kern="1200" dirty="0" smtClean="0">
                          <a:solidFill>
                            <a:schemeClr val="dk1"/>
                          </a:solidFill>
                          <a:effectLst/>
                          <a:latin typeface="+mn-lt"/>
                          <a:ea typeface="+mn-ea"/>
                          <a:cs typeface="+mn-cs"/>
                        </a:rPr>
                        <a:t> in conjunction with LGs, and  have joint evaluations and supervision.</a:t>
                      </a:r>
                      <a:endParaRPr lang="en-GB" sz="1800" kern="1200" dirty="0" smtClean="0">
                        <a:solidFill>
                          <a:schemeClr val="dk1"/>
                        </a:solidFill>
                        <a:effectLst/>
                        <a:latin typeface="+mn-lt"/>
                        <a:ea typeface="+mn-ea"/>
                        <a:cs typeface="+mn-cs"/>
                      </a:endParaRPr>
                    </a:p>
                    <a:p>
                      <a:pPr algn="just"/>
                      <a:endParaRPr lang="en-US" sz="1600" dirty="0">
                        <a:solidFill>
                          <a:schemeClr val="tx1"/>
                        </a:solidFill>
                      </a:endParaRPr>
                    </a:p>
                  </a:txBody>
                  <a:tcPr/>
                </a:tc>
                <a:tc>
                  <a:txBody>
                    <a:bodyPr/>
                    <a:lstStyle/>
                    <a:p>
                      <a:pPr marL="285750" lvl="0" indent="-285750" algn="just">
                        <a:buFont typeface="Arial" charset="0"/>
                        <a:buChar char="•"/>
                      </a:pPr>
                      <a:r>
                        <a:rPr lang="en-US" sz="1800" b="0" kern="1200" dirty="0" smtClean="0">
                          <a:solidFill>
                            <a:schemeClr val="dk1"/>
                          </a:solidFill>
                          <a:effectLst/>
                          <a:latin typeface="+mn-lt"/>
                          <a:ea typeface="+mn-ea"/>
                          <a:cs typeface="+mn-cs"/>
                        </a:rPr>
                        <a:t>LGs are mandated to participate in all interventions undertaken within the district. MWE will involve the LGs from the identification stage through design, procurement, monitoring and evaluation of projects and programs to promote ownership and sustainability.</a:t>
                      </a:r>
                    </a:p>
                    <a:p>
                      <a:pPr marL="285750" lvl="0" indent="-285750" algn="just">
                        <a:buFont typeface="Arial" charset="0"/>
                        <a:buNone/>
                      </a:pPr>
                      <a:endParaRPr lang="en-GB" sz="1800" b="0" kern="1200" dirty="0" smtClean="0">
                        <a:solidFill>
                          <a:schemeClr val="dk1"/>
                        </a:solidFill>
                        <a:effectLst/>
                        <a:latin typeface="+mn-lt"/>
                        <a:ea typeface="+mn-ea"/>
                        <a:cs typeface="+mn-cs"/>
                      </a:endParaRPr>
                    </a:p>
                    <a:p>
                      <a:pPr marL="285750" lvl="0" indent="-285750" algn="just">
                        <a:buFont typeface="Arial" charset="0"/>
                        <a:buChar char="•"/>
                      </a:pPr>
                      <a:r>
                        <a:rPr lang="en-US" sz="1800" b="0" kern="1200" dirty="0" smtClean="0">
                          <a:solidFill>
                            <a:schemeClr val="dk1"/>
                          </a:solidFill>
                          <a:effectLst/>
                          <a:latin typeface="+mn-lt"/>
                          <a:ea typeface="+mn-ea"/>
                          <a:cs typeface="+mn-cs"/>
                        </a:rPr>
                        <a:t>MWE will carry out capacity needs assessment and thereafter involve LGs in the design and implementation of the strategies</a:t>
                      </a:r>
                      <a:r>
                        <a:rPr lang="en-US" sz="1800" b="1" kern="1200" dirty="0" smtClean="0">
                          <a:solidFill>
                            <a:schemeClr val="dk1"/>
                          </a:solidFill>
                          <a:effectLst/>
                          <a:latin typeface="+mn-lt"/>
                          <a:ea typeface="+mn-ea"/>
                          <a:cs typeface="+mn-cs"/>
                        </a:rPr>
                        <a:t>. </a:t>
                      </a:r>
                      <a:endParaRPr lang="en-GB" sz="1800" kern="1200" dirty="0" smtClean="0">
                        <a:solidFill>
                          <a:schemeClr val="dk1"/>
                        </a:solidFill>
                        <a:effectLst/>
                        <a:latin typeface="+mn-lt"/>
                        <a:ea typeface="+mn-ea"/>
                        <a:cs typeface="+mn-cs"/>
                      </a:endParaRPr>
                    </a:p>
                    <a:p>
                      <a:pPr marL="285750" lvl="0" indent="-285750" algn="just">
                        <a:buFont typeface="Arial" charset="0"/>
                        <a:buChar char="•"/>
                      </a:pPr>
                      <a:endParaRPr lang="en-GB" sz="1600" b="0" dirty="0">
                        <a:effectLst/>
                      </a:endParaRPr>
                    </a:p>
                  </a:txBody>
                  <a:tcPr/>
                </a:tc>
              </a:tr>
            </a:tbl>
          </a:graphicData>
        </a:graphic>
      </p:graphicFrame>
    </p:spTree>
    <p:extLst>
      <p:ext uri="{BB962C8B-B14F-4D97-AF65-F5344CB8AC3E}">
        <p14:creationId xmlns:p14="http://schemas.microsoft.com/office/powerpoint/2010/main" val="31022939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GB" sz="2400" b="1" dirty="0">
                <a:solidFill>
                  <a:srgbClr val="FF0000"/>
                </a:solidFill>
              </a:rPr>
              <a:t>Specific Policy Issues for Consideration during FY 2019/20</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7753666"/>
              </p:ext>
            </p:extLst>
          </p:nvPr>
        </p:nvGraphicFramePr>
        <p:xfrm>
          <a:off x="152400" y="762000"/>
          <a:ext cx="8763000" cy="5949381"/>
        </p:xfrm>
        <a:graphic>
          <a:graphicData uri="http://schemas.openxmlformats.org/drawingml/2006/table">
            <a:tbl>
              <a:tblPr firstRow="1" bandRow="1">
                <a:tableStyleId>{5C22544A-7EE6-4342-B048-85BDC9FD1C3A}</a:tableStyleId>
              </a:tblPr>
              <a:tblGrid>
                <a:gridCol w="3710460">
                  <a:extLst>
                    <a:ext uri="{9D8B030D-6E8A-4147-A177-3AD203B41FA5}">
                      <a16:colId xmlns="" xmlns:a16="http://schemas.microsoft.com/office/drawing/2014/main" val="20000"/>
                    </a:ext>
                  </a:extLst>
                </a:gridCol>
                <a:gridCol w="5052540">
                  <a:extLst>
                    <a:ext uri="{9D8B030D-6E8A-4147-A177-3AD203B41FA5}">
                      <a16:colId xmlns="" xmlns:a16="http://schemas.microsoft.com/office/drawing/2014/main" val="20001"/>
                    </a:ext>
                  </a:extLst>
                </a:gridCol>
              </a:tblGrid>
              <a:tr h="402237">
                <a:tc>
                  <a:txBody>
                    <a:bodyPr/>
                    <a:lstStyle/>
                    <a:p>
                      <a:r>
                        <a:rPr lang="en-US" dirty="0" smtClean="0"/>
                        <a:t>Issues </a:t>
                      </a:r>
                      <a:endParaRPr lang="en-US" dirty="0"/>
                    </a:p>
                  </a:txBody>
                  <a:tcPr/>
                </a:tc>
                <a:tc>
                  <a:txBody>
                    <a:bodyPr/>
                    <a:lstStyle/>
                    <a:p>
                      <a:r>
                        <a:rPr lang="en-US" dirty="0" smtClean="0"/>
                        <a:t>Required Action </a:t>
                      </a:r>
                      <a:endParaRPr lang="en-US" dirty="0"/>
                    </a:p>
                  </a:txBody>
                  <a:tcPr/>
                </a:tc>
                <a:extLst>
                  <a:ext uri="{0D108BD9-81ED-4DB2-BD59-A6C34878D82A}">
                    <a16:rowId xmlns="" xmlns:a16="http://schemas.microsoft.com/office/drawing/2014/main" val="10000"/>
                  </a:ext>
                </a:extLst>
              </a:tr>
              <a:tr h="5547144">
                <a:tc>
                  <a:txBody>
                    <a:bodyPr/>
                    <a:lstStyle/>
                    <a:p>
                      <a:pPr lvl="0"/>
                      <a:r>
                        <a:rPr lang="nl-NL" sz="1600" b="1" kern="1200" dirty="0" smtClean="0">
                          <a:solidFill>
                            <a:schemeClr val="dk1"/>
                          </a:solidFill>
                          <a:effectLst/>
                          <a:latin typeface="+mn-lt"/>
                          <a:ea typeface="+mn-ea"/>
                          <a:cs typeface="+mn-cs"/>
                        </a:rPr>
                        <a:t> Environment and Natural Resources Grant allocation.</a:t>
                      </a:r>
                    </a:p>
                    <a:p>
                      <a:pPr lvl="0"/>
                      <a:endParaRPr lang="en-GB" sz="1600" kern="1200" dirty="0" smtClean="0">
                        <a:solidFill>
                          <a:schemeClr val="dk1"/>
                        </a:solidFill>
                        <a:effectLst/>
                        <a:latin typeface="+mn-lt"/>
                        <a:ea typeface="+mn-ea"/>
                        <a:cs typeface="+mn-cs"/>
                      </a:endParaRPr>
                    </a:p>
                    <a:p>
                      <a:pPr algn="just"/>
                      <a:r>
                        <a:rPr lang="en-US" sz="1600" kern="1200" dirty="0" smtClean="0">
                          <a:solidFill>
                            <a:schemeClr val="dk1"/>
                          </a:solidFill>
                          <a:effectLst/>
                          <a:latin typeface="+mn-lt"/>
                          <a:ea typeface="+mn-ea"/>
                          <a:cs typeface="+mn-cs"/>
                        </a:rPr>
                        <a:t>MWE has not given the due emphasis on environment and natural resources in terms of indicators and funding.  No data collection mechanisms are in place to support LGs to show the economic contribution to the </a:t>
                      </a:r>
                    </a:p>
                    <a:p>
                      <a:pPr algn="just"/>
                      <a:r>
                        <a:rPr lang="en-US" sz="1600" kern="1200" dirty="0" smtClean="0">
                          <a:solidFill>
                            <a:schemeClr val="dk1"/>
                          </a:solidFill>
                          <a:effectLst/>
                          <a:latin typeface="+mn-lt"/>
                          <a:ea typeface="+mn-ea"/>
                          <a:cs typeface="+mn-cs"/>
                        </a:rPr>
                        <a:t>people and the economy. </a:t>
                      </a:r>
                    </a:p>
                    <a:p>
                      <a:pPr algn="just"/>
                      <a:endParaRPr lang="en-US" sz="1600" kern="1200" dirty="0" smtClean="0">
                        <a:solidFill>
                          <a:schemeClr val="dk1"/>
                        </a:solidFill>
                        <a:effectLst/>
                        <a:latin typeface="+mn-lt"/>
                        <a:ea typeface="+mn-ea"/>
                        <a:cs typeface="+mn-cs"/>
                      </a:endParaRPr>
                    </a:p>
                    <a:p>
                      <a:pPr algn="just"/>
                      <a:r>
                        <a:rPr lang="en-US" sz="1600" kern="1200" dirty="0" smtClean="0">
                          <a:solidFill>
                            <a:schemeClr val="dk1"/>
                          </a:solidFill>
                          <a:effectLst/>
                          <a:latin typeface="+mn-lt"/>
                          <a:ea typeface="+mn-ea"/>
                          <a:cs typeface="+mn-cs"/>
                        </a:rPr>
                        <a:t>Whereas the MFPED guidelines provide for a consolidated grant for each sector, the Natural Resource Office has one grant dealing with wetlands only neglecting all the other sectors (land, forestry, environment, climate change)</a:t>
                      </a:r>
                      <a:endParaRPr lang="en-GB" sz="1600" kern="1200" dirty="0">
                        <a:solidFill>
                          <a:schemeClr val="dk1"/>
                        </a:solidFill>
                        <a:effectLst/>
                        <a:latin typeface="+mn-lt"/>
                        <a:ea typeface="+mn-ea"/>
                        <a:cs typeface="+mn-cs"/>
                      </a:endParaRPr>
                    </a:p>
                  </a:txBody>
                  <a:tcPr/>
                </a:tc>
                <a:tc>
                  <a:txBody>
                    <a:bodyPr/>
                    <a:lstStyle/>
                    <a:p>
                      <a:pPr marL="285750" indent="-285750" algn="just">
                        <a:buFont typeface="Arial" panose="020B0604020202020204" pitchFamily="34" charset="0"/>
                        <a:buChar char="•"/>
                      </a:pPr>
                      <a:r>
                        <a:rPr lang="en-US" sz="1600" b="0" kern="1200" dirty="0" smtClean="0">
                          <a:solidFill>
                            <a:schemeClr val="dk1"/>
                          </a:solidFill>
                          <a:effectLst/>
                          <a:latin typeface="+mn-lt"/>
                          <a:ea typeface="+mn-ea"/>
                          <a:cs typeface="+mn-cs"/>
                        </a:rPr>
                        <a:t>MWE developed</a:t>
                      </a:r>
                      <a:r>
                        <a:rPr lang="en-US" sz="1600" b="0" kern="1200" baseline="0" dirty="0" smtClean="0">
                          <a:solidFill>
                            <a:schemeClr val="dk1"/>
                          </a:solidFill>
                          <a:effectLst/>
                          <a:latin typeface="+mn-lt"/>
                          <a:ea typeface="+mn-ea"/>
                          <a:cs typeface="+mn-cs"/>
                        </a:rPr>
                        <a:t> its Sector Development Plan (SDP) with Key Performance Indicators. LGs are encouraged to make use these KPI when formulating their DDPs. </a:t>
                      </a:r>
                    </a:p>
                    <a:p>
                      <a:pPr marL="285750" indent="-285750" algn="just">
                        <a:buFont typeface="Arial" panose="020B0604020202020204" pitchFamily="34" charset="0"/>
                        <a:buChar char="•"/>
                      </a:pPr>
                      <a:r>
                        <a:rPr lang="en-US" sz="1600" b="0" kern="1200" baseline="0" dirty="0" smtClean="0">
                          <a:solidFill>
                            <a:schemeClr val="dk1"/>
                          </a:solidFill>
                          <a:effectLst/>
                          <a:latin typeface="+mn-lt"/>
                          <a:ea typeface="+mn-ea"/>
                          <a:cs typeface="+mn-cs"/>
                        </a:rPr>
                        <a:t>LGs are encouraged to develop Data Banks for purpose of strategic planning, evaluation and policy guidance.</a:t>
                      </a:r>
                    </a:p>
                    <a:p>
                      <a:pPr marL="285750" indent="-285750" algn="just">
                        <a:buFont typeface="Arial" panose="020B0604020202020204" pitchFamily="34" charset="0"/>
                        <a:buChar char="•"/>
                      </a:pPr>
                      <a:endParaRPr lang="en-US" sz="1600" b="0" kern="1200" baseline="0" dirty="0" smtClean="0">
                        <a:solidFill>
                          <a:schemeClr val="dk1"/>
                        </a:solidFill>
                        <a:effectLst/>
                        <a:latin typeface="+mn-lt"/>
                        <a:ea typeface="+mn-ea"/>
                        <a:cs typeface="+mn-cs"/>
                      </a:endParaRPr>
                    </a:p>
                    <a:p>
                      <a:pPr marL="285750" indent="-285750" algn="just">
                        <a:buFont typeface="Arial" panose="020B0604020202020204" pitchFamily="34" charset="0"/>
                        <a:buChar char="•"/>
                      </a:pPr>
                      <a:r>
                        <a:rPr lang="en-US" sz="1600" b="0" kern="1200" baseline="0" dirty="0" smtClean="0">
                          <a:solidFill>
                            <a:schemeClr val="dk1"/>
                          </a:solidFill>
                          <a:effectLst/>
                          <a:latin typeface="+mn-lt"/>
                          <a:ea typeface="+mn-ea"/>
                          <a:cs typeface="+mn-cs"/>
                        </a:rPr>
                        <a:t>MWE will continue mobilizing </a:t>
                      </a:r>
                      <a:r>
                        <a:rPr lang="en-US" sz="1600" b="0" kern="1200" dirty="0" smtClean="0">
                          <a:solidFill>
                            <a:schemeClr val="dk1"/>
                          </a:solidFill>
                          <a:effectLst/>
                          <a:latin typeface="+mn-lt"/>
                          <a:ea typeface="+mn-ea"/>
                          <a:cs typeface="+mn-cs"/>
                        </a:rPr>
                        <a:t>additional resources to be allocated to the Environment sub sector. In the meantime MWE is implementing a project “ Building</a:t>
                      </a:r>
                      <a:r>
                        <a:rPr lang="en-US" sz="1600" b="0" kern="1200" baseline="0" dirty="0" smtClean="0">
                          <a:solidFill>
                            <a:schemeClr val="dk1"/>
                          </a:solidFill>
                          <a:effectLst/>
                          <a:latin typeface="+mn-lt"/>
                          <a:ea typeface="+mn-ea"/>
                          <a:cs typeface="+mn-cs"/>
                        </a:rPr>
                        <a:t> Resilient Community and Equal Systems through Restoration of Wetlands and Associated Catchments in Uganda” The project cost is over USD 44 million. Covering 10 districts in South Western Uganda i.e. </a:t>
                      </a:r>
                      <a:r>
                        <a:rPr lang="en-US" sz="1600" b="0" kern="1200" baseline="0" dirty="0" err="1" smtClean="0">
                          <a:solidFill>
                            <a:schemeClr val="dk1"/>
                          </a:solidFill>
                          <a:effectLst/>
                          <a:latin typeface="+mn-lt"/>
                          <a:ea typeface="+mn-ea"/>
                          <a:cs typeface="+mn-cs"/>
                        </a:rPr>
                        <a:t>Kabale</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Kisoro</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Kanungu</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Rukungiri</a:t>
                      </a:r>
                      <a:r>
                        <a:rPr lang="en-US" sz="1600" b="0" kern="1200" baseline="0" dirty="0" smtClean="0">
                          <a:solidFill>
                            <a:schemeClr val="dk1"/>
                          </a:solidFill>
                          <a:effectLst/>
                          <a:latin typeface="+mn-lt"/>
                          <a:ea typeface="+mn-ea"/>
                          <a:cs typeface="+mn-cs"/>
                        </a:rPr>
                        <a:t>, Greater </a:t>
                      </a:r>
                      <a:r>
                        <a:rPr lang="en-US" sz="1600" b="0" kern="1200" baseline="0" dirty="0" err="1" smtClean="0">
                          <a:solidFill>
                            <a:schemeClr val="dk1"/>
                          </a:solidFill>
                          <a:effectLst/>
                          <a:latin typeface="+mn-lt"/>
                          <a:ea typeface="+mn-ea"/>
                          <a:cs typeface="+mn-cs"/>
                        </a:rPr>
                        <a:t>Bushenyi</a:t>
                      </a:r>
                      <a:r>
                        <a:rPr lang="en-US" sz="1600" b="0" kern="1200" baseline="0" dirty="0" smtClean="0">
                          <a:solidFill>
                            <a:schemeClr val="dk1"/>
                          </a:solidFill>
                          <a:effectLst/>
                          <a:latin typeface="+mn-lt"/>
                          <a:ea typeface="+mn-ea"/>
                          <a:cs typeface="+mn-cs"/>
                        </a:rPr>
                        <a:t> and </a:t>
                      </a:r>
                      <a:r>
                        <a:rPr lang="en-US" sz="1600" b="0" kern="1200" baseline="0" dirty="0" err="1" smtClean="0">
                          <a:solidFill>
                            <a:schemeClr val="dk1"/>
                          </a:solidFill>
                          <a:effectLst/>
                          <a:latin typeface="+mn-lt"/>
                          <a:ea typeface="+mn-ea"/>
                          <a:cs typeface="+mn-cs"/>
                        </a:rPr>
                        <a:t>Ntungamo</a:t>
                      </a:r>
                      <a:r>
                        <a:rPr lang="en-US" sz="1600" b="0" kern="1200" baseline="0" dirty="0" smtClean="0">
                          <a:solidFill>
                            <a:schemeClr val="dk1"/>
                          </a:solidFill>
                          <a:effectLst/>
                          <a:latin typeface="+mn-lt"/>
                          <a:ea typeface="+mn-ea"/>
                          <a:cs typeface="+mn-cs"/>
                        </a:rPr>
                        <a:t>. 10 districts in Eastern Uganda (i.e. </a:t>
                      </a:r>
                      <a:r>
                        <a:rPr lang="en-US" sz="1600" b="0" kern="1200" baseline="0" dirty="0" err="1" smtClean="0">
                          <a:solidFill>
                            <a:schemeClr val="dk1"/>
                          </a:solidFill>
                          <a:effectLst/>
                          <a:latin typeface="+mn-lt"/>
                          <a:ea typeface="+mn-ea"/>
                          <a:cs typeface="+mn-cs"/>
                        </a:rPr>
                        <a:t>Pallisa</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Kibuku</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Bukedea</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Namtumba</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Butaleja</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Budaka</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Toror</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Kaliro</a:t>
                      </a:r>
                      <a:r>
                        <a:rPr lang="en-US" sz="1600" b="0" kern="1200" baseline="0" dirty="0" smtClean="0">
                          <a:solidFill>
                            <a:schemeClr val="dk1"/>
                          </a:solidFill>
                          <a:effectLst/>
                          <a:latin typeface="+mn-lt"/>
                          <a:ea typeface="+mn-ea"/>
                          <a:cs typeface="+mn-cs"/>
                        </a:rPr>
                        <a:t>, </a:t>
                      </a:r>
                      <a:r>
                        <a:rPr lang="en-US" sz="1600" b="0" kern="1200" baseline="0" dirty="0" err="1" smtClean="0">
                          <a:solidFill>
                            <a:schemeClr val="dk1"/>
                          </a:solidFill>
                          <a:effectLst/>
                          <a:latin typeface="+mn-lt"/>
                          <a:ea typeface="+mn-ea"/>
                          <a:cs typeface="+mn-cs"/>
                        </a:rPr>
                        <a:t>Ngora</a:t>
                      </a:r>
                      <a:r>
                        <a:rPr lang="en-US" sz="1600" b="0" kern="1200" baseline="0" dirty="0" smtClean="0">
                          <a:solidFill>
                            <a:schemeClr val="dk1"/>
                          </a:solidFill>
                          <a:effectLst/>
                          <a:latin typeface="+mn-lt"/>
                          <a:ea typeface="+mn-ea"/>
                          <a:cs typeface="+mn-cs"/>
                        </a:rPr>
                        <a:t> and </a:t>
                      </a:r>
                      <a:r>
                        <a:rPr lang="en-US" sz="1600" b="0" kern="1200" baseline="0" dirty="0" err="1" smtClean="0">
                          <a:solidFill>
                            <a:schemeClr val="dk1"/>
                          </a:solidFill>
                          <a:effectLst/>
                          <a:latin typeface="+mn-lt"/>
                          <a:ea typeface="+mn-ea"/>
                          <a:cs typeface="+mn-cs"/>
                        </a:rPr>
                        <a:t>Mbale</a:t>
                      </a:r>
                      <a:r>
                        <a:rPr lang="en-US" sz="1600" b="0" kern="1200" baseline="0" dirty="0" smtClean="0">
                          <a:solidFill>
                            <a:schemeClr val="dk1"/>
                          </a:solidFill>
                          <a:effectLst/>
                          <a:latin typeface="+mn-lt"/>
                          <a:ea typeface="+mn-ea"/>
                          <a:cs typeface="+mn-cs"/>
                        </a:rPr>
                        <a:t>.   Other projects include FIEFOC. </a:t>
                      </a:r>
                    </a:p>
                    <a:p>
                      <a:pPr marL="285750" indent="-285750" algn="just">
                        <a:buFont typeface="Arial" panose="020B0604020202020204" pitchFamily="34" charset="0"/>
                        <a:buChar char="•"/>
                      </a:pPr>
                      <a:endParaRPr lang="en-US" sz="800" b="0" kern="1200" baseline="0" dirty="0" smtClean="0">
                        <a:solidFill>
                          <a:schemeClr val="dk1"/>
                        </a:solidFill>
                        <a:effectLst/>
                        <a:latin typeface="+mn-lt"/>
                        <a:ea typeface="+mn-ea"/>
                        <a:cs typeface="+mn-cs"/>
                      </a:endParaRPr>
                    </a:p>
                    <a:p>
                      <a:pPr marL="285750" indent="-285750" algn="just">
                        <a:buFont typeface="Arial" panose="020B0604020202020204" pitchFamily="34" charset="0"/>
                        <a:buChar char="•"/>
                      </a:pPr>
                      <a:r>
                        <a:rPr lang="en-US" sz="1600" b="0" kern="1200" baseline="0" dirty="0" smtClean="0">
                          <a:solidFill>
                            <a:schemeClr val="dk1"/>
                          </a:solidFill>
                          <a:effectLst/>
                          <a:latin typeface="+mn-lt"/>
                          <a:ea typeface="+mn-ea"/>
                          <a:cs typeface="+mn-cs"/>
                        </a:rPr>
                        <a:t>A concept paper on Strengthening ENR at LG level is being developed and expected to be ready by end of June 2019. </a:t>
                      </a:r>
                      <a:endParaRPr lang="en-GB" sz="1600" b="0" kern="1200" dirty="0">
                        <a:solidFill>
                          <a:schemeClr val="dk1"/>
                        </a:solidFill>
                        <a:effectLst/>
                        <a:latin typeface="+mn-lt"/>
                        <a:ea typeface="+mn-ea"/>
                        <a:cs typeface="+mn-cs"/>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0319735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Autofit/>
          </a:bodyPr>
          <a:lstStyle/>
          <a:p>
            <a:r>
              <a:rPr lang="en-GB" sz="2800" b="1" dirty="0">
                <a:solidFill>
                  <a:srgbClr val="FF0000"/>
                </a:solidFill>
              </a:rPr>
              <a:t>Specific Policy Issues for Consideration during FY 2019/20</a:t>
            </a:r>
            <a:endParaRPr lang="en-US" sz="2800" b="1"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0068705"/>
              </p:ext>
            </p:extLst>
          </p:nvPr>
        </p:nvGraphicFramePr>
        <p:xfrm>
          <a:off x="228600" y="580048"/>
          <a:ext cx="8839200" cy="5924797"/>
        </p:xfrm>
        <a:graphic>
          <a:graphicData uri="http://schemas.openxmlformats.org/drawingml/2006/table">
            <a:tbl>
              <a:tblPr firstRow="1" bandRow="1">
                <a:tableStyleId>{5C22544A-7EE6-4342-B048-85BDC9FD1C3A}</a:tableStyleId>
              </a:tblPr>
              <a:tblGrid>
                <a:gridCol w="4300152">
                  <a:extLst>
                    <a:ext uri="{9D8B030D-6E8A-4147-A177-3AD203B41FA5}">
                      <a16:colId xmlns="" xmlns:a16="http://schemas.microsoft.com/office/drawing/2014/main" val="20000"/>
                    </a:ext>
                  </a:extLst>
                </a:gridCol>
                <a:gridCol w="4539048">
                  <a:extLst>
                    <a:ext uri="{9D8B030D-6E8A-4147-A177-3AD203B41FA5}">
                      <a16:colId xmlns="" xmlns:a16="http://schemas.microsoft.com/office/drawing/2014/main" val="20001"/>
                    </a:ext>
                  </a:extLst>
                </a:gridCol>
              </a:tblGrid>
              <a:tr h="423069">
                <a:tc>
                  <a:txBody>
                    <a:bodyPr/>
                    <a:lstStyle/>
                    <a:p>
                      <a:r>
                        <a:rPr lang="en-US" dirty="0" smtClean="0"/>
                        <a:t>Issues </a:t>
                      </a:r>
                      <a:endParaRPr lang="en-US" dirty="0"/>
                    </a:p>
                  </a:txBody>
                  <a:tcPr/>
                </a:tc>
                <a:tc>
                  <a:txBody>
                    <a:bodyPr/>
                    <a:lstStyle/>
                    <a:p>
                      <a:r>
                        <a:rPr lang="en-US" dirty="0" smtClean="0"/>
                        <a:t>Required Action </a:t>
                      </a:r>
                      <a:endParaRPr lang="en-US" dirty="0"/>
                    </a:p>
                  </a:txBody>
                  <a:tcPr/>
                </a:tc>
                <a:extLst>
                  <a:ext uri="{0D108BD9-81ED-4DB2-BD59-A6C34878D82A}">
                    <a16:rowId xmlns="" xmlns:a16="http://schemas.microsoft.com/office/drawing/2014/main" val="10000"/>
                  </a:ext>
                </a:extLst>
              </a:tr>
              <a:tr h="2425883">
                <a:tc>
                  <a:txBody>
                    <a:bodyPr/>
                    <a:lstStyle/>
                    <a:p>
                      <a:pPr algn="just"/>
                      <a:r>
                        <a:rPr lang="de-DE" sz="1600" b="1" kern="1200" dirty="0" smtClean="0">
                          <a:solidFill>
                            <a:srgbClr val="FF0000"/>
                          </a:solidFill>
                          <a:effectLst/>
                          <a:latin typeface="+mn-lt"/>
                          <a:ea typeface="+mn-ea"/>
                          <a:cs typeface="+mn-cs"/>
                        </a:rPr>
                        <a:t>Deforestation </a:t>
                      </a:r>
                    </a:p>
                    <a:p>
                      <a:pPr algn="just"/>
                      <a:endParaRPr lang="en-GB" sz="800" kern="1200" dirty="0" smtClean="0">
                        <a:solidFill>
                          <a:schemeClr val="dk1"/>
                        </a:solidFill>
                        <a:effectLst/>
                        <a:latin typeface="+mn-lt"/>
                        <a:ea typeface="+mn-ea"/>
                        <a:cs typeface="+mn-cs"/>
                      </a:endParaRPr>
                    </a:p>
                    <a:p>
                      <a:pPr algn="just"/>
                      <a:r>
                        <a:rPr lang="en-US" sz="1600" kern="1200" dirty="0" smtClean="0">
                          <a:solidFill>
                            <a:schemeClr val="dk1"/>
                          </a:solidFill>
                          <a:effectLst/>
                          <a:latin typeface="+mn-lt"/>
                          <a:ea typeface="+mn-ea"/>
                          <a:cs typeface="+mn-cs"/>
                        </a:rPr>
                        <a:t>Indiscriminate cutting of trees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and destruction of rear species in the name of Charcoal and logging. The challenge here is that a larger percentage of people destroying/cutting those trees indiscriminately are the ‘big shots’ in government e.g. in </a:t>
                      </a:r>
                      <a:r>
                        <a:rPr lang="en-US" sz="1600" kern="1200" dirty="0" err="1" smtClean="0">
                          <a:solidFill>
                            <a:schemeClr val="dk1"/>
                          </a:solidFill>
                          <a:effectLst/>
                          <a:latin typeface="+mn-lt"/>
                          <a:ea typeface="+mn-ea"/>
                          <a:cs typeface="+mn-cs"/>
                        </a:rPr>
                        <a:t>Gulu</a:t>
                      </a:r>
                      <a:r>
                        <a:rPr lang="en-US" sz="1600" kern="1200" dirty="0" smtClean="0">
                          <a:solidFill>
                            <a:schemeClr val="dk1"/>
                          </a:solidFill>
                          <a:effectLst/>
                          <a:latin typeface="+mn-lt"/>
                          <a:ea typeface="+mn-ea"/>
                          <a:cs typeface="+mn-cs"/>
                        </a:rPr>
                        <a:t> when the  District Chairperson impounded trucks loaded with charcoal he was called by a high ranking officer to let the trucks go.</a:t>
                      </a:r>
                      <a:endParaRPr lang="en-GB" sz="1600" dirty="0">
                        <a:effectLst/>
                      </a:endParaRPr>
                    </a:p>
                  </a:txBody>
                  <a:tcPr/>
                </a:tc>
                <a:tc>
                  <a:txBody>
                    <a:bodyPr/>
                    <a:lstStyle/>
                    <a:p>
                      <a:pPr marL="285750" lvl="0" indent="-285750" algn="just">
                        <a:buFont typeface="Arial" charset="0"/>
                        <a:buChar char="•"/>
                      </a:pPr>
                      <a:r>
                        <a:rPr lang="de-DE" sz="1600" b="0" kern="1200" dirty="0" smtClean="0">
                          <a:solidFill>
                            <a:schemeClr val="dk1"/>
                          </a:solidFill>
                          <a:effectLst/>
                          <a:latin typeface="+mn-lt"/>
                          <a:ea typeface="+mn-ea"/>
                          <a:cs typeface="+mn-cs"/>
                        </a:rPr>
                        <a:t>LGS</a:t>
                      </a:r>
                      <a:r>
                        <a:rPr lang="de-DE" sz="1600" b="0" kern="1200" baseline="0" dirty="0" smtClean="0">
                          <a:solidFill>
                            <a:schemeClr val="dk1"/>
                          </a:solidFill>
                          <a:effectLst/>
                          <a:latin typeface="+mn-lt"/>
                          <a:ea typeface="+mn-ea"/>
                          <a:cs typeface="+mn-cs"/>
                        </a:rPr>
                        <a:t> </a:t>
                      </a:r>
                      <a:r>
                        <a:rPr lang="en-US" sz="1600" b="0" kern="1200" dirty="0" smtClean="0">
                          <a:solidFill>
                            <a:schemeClr val="dk1"/>
                          </a:solidFill>
                          <a:effectLst/>
                          <a:latin typeface="+mn-lt"/>
                          <a:ea typeface="+mn-ea"/>
                          <a:cs typeface="+mn-cs"/>
                        </a:rPr>
                        <a:t>should </a:t>
                      </a:r>
                      <a:r>
                        <a:rPr lang="de-DE" sz="1600" b="0" kern="1200" dirty="0" smtClean="0">
                          <a:solidFill>
                            <a:schemeClr val="dk1"/>
                          </a:solidFill>
                          <a:effectLst/>
                          <a:latin typeface="+mn-lt"/>
                          <a:ea typeface="+mn-ea"/>
                          <a:cs typeface="+mn-cs"/>
                        </a:rPr>
                        <a:t>formally recommend to MWE individuals or companies to be licensed for tree cutting and for transportation of forest produce.</a:t>
                      </a:r>
                    </a:p>
                    <a:p>
                      <a:pPr marL="285750" lvl="0" indent="-285750" algn="just">
                        <a:buFont typeface="Arial" charset="0"/>
                        <a:buChar char="•"/>
                      </a:pPr>
                      <a:endParaRPr lang="en-GB" sz="1600" b="0" kern="1200" dirty="0" smtClean="0">
                        <a:solidFill>
                          <a:schemeClr val="dk1"/>
                        </a:solidFill>
                        <a:effectLst/>
                        <a:latin typeface="+mn-lt"/>
                        <a:ea typeface="+mn-ea"/>
                        <a:cs typeface="+mn-cs"/>
                      </a:endParaRPr>
                    </a:p>
                    <a:p>
                      <a:pPr marL="285750" lvl="0" indent="-285750" algn="just">
                        <a:buFont typeface="Arial" charset="0"/>
                        <a:buChar char="•"/>
                      </a:pPr>
                      <a:r>
                        <a:rPr lang="de-DE" sz="1600" b="0" kern="1200" dirty="0" smtClean="0">
                          <a:solidFill>
                            <a:schemeClr val="dk1"/>
                          </a:solidFill>
                          <a:effectLst/>
                          <a:latin typeface="+mn-lt"/>
                          <a:ea typeface="+mn-ea"/>
                          <a:cs typeface="+mn-cs"/>
                        </a:rPr>
                        <a:t>MWE should license or permit dealers upon recommendation from LGs </a:t>
                      </a:r>
                      <a:r>
                        <a:rPr lang="de-DE" sz="1600" b="1" kern="1200" dirty="0" smtClean="0">
                          <a:solidFill>
                            <a:schemeClr val="dk1"/>
                          </a:solidFill>
                          <a:effectLst/>
                          <a:latin typeface="+mn-lt"/>
                          <a:ea typeface="+mn-ea"/>
                          <a:cs typeface="+mn-cs"/>
                        </a:rPr>
                        <a:t>.</a:t>
                      </a:r>
                      <a:endParaRPr lang="en-GB" sz="1600" kern="1200" dirty="0">
                        <a:solidFill>
                          <a:schemeClr val="dk1"/>
                        </a:solidFill>
                        <a:effectLst/>
                        <a:latin typeface="+mn-lt"/>
                        <a:ea typeface="+mn-ea"/>
                        <a:cs typeface="+mn-cs"/>
                      </a:endParaRPr>
                    </a:p>
                  </a:txBody>
                  <a:tcPr/>
                </a:tc>
                <a:extLst>
                  <a:ext uri="{0D108BD9-81ED-4DB2-BD59-A6C34878D82A}">
                    <a16:rowId xmlns="" xmlns:a16="http://schemas.microsoft.com/office/drawing/2014/main" val="10001"/>
                  </a:ext>
                </a:extLst>
              </a:tr>
              <a:tr h="2849968">
                <a:tc>
                  <a:txBody>
                    <a:bodyPr/>
                    <a:lstStyle/>
                    <a:p>
                      <a:pPr algn="just"/>
                      <a:r>
                        <a:rPr lang="de-DE" sz="1600" b="1" kern="1200" dirty="0" smtClean="0">
                          <a:solidFill>
                            <a:srgbClr val="FF0000"/>
                          </a:solidFill>
                          <a:effectLst/>
                          <a:latin typeface="+mn-lt"/>
                          <a:ea typeface="+mn-ea"/>
                          <a:cs typeface="+mn-cs"/>
                        </a:rPr>
                        <a:t>Cancellation of titles in Wetlands/forest</a:t>
                      </a:r>
                      <a:r>
                        <a:rPr lang="de-DE" sz="1600" b="1" kern="1200" baseline="0" dirty="0" smtClean="0">
                          <a:solidFill>
                            <a:srgbClr val="FF0000"/>
                          </a:solidFill>
                          <a:effectLst/>
                          <a:latin typeface="+mn-lt"/>
                          <a:ea typeface="+mn-ea"/>
                          <a:cs typeface="+mn-cs"/>
                        </a:rPr>
                        <a:t>s</a:t>
                      </a:r>
                      <a:r>
                        <a:rPr lang="de-DE" sz="1600" b="1" kern="1200" dirty="0" smtClean="0">
                          <a:solidFill>
                            <a:srgbClr val="FF0000"/>
                          </a:solidFill>
                          <a:effectLst/>
                          <a:latin typeface="+mn-lt"/>
                          <a:ea typeface="+mn-ea"/>
                          <a:cs typeface="+mn-cs"/>
                        </a:rPr>
                        <a:t> </a:t>
                      </a:r>
                      <a:r>
                        <a:rPr lang="en-US" sz="1600" kern="1200" dirty="0" smtClean="0">
                          <a:solidFill>
                            <a:schemeClr val="dk1"/>
                          </a:solidFill>
                          <a:effectLst/>
                          <a:latin typeface="+mn-lt"/>
                          <a:ea typeface="+mn-ea"/>
                          <a:cs typeface="+mn-cs"/>
                        </a:rPr>
                        <a:t>Whereas the MWE has done a great job in cancellation of titles in wetlands, still there is little information on how many tittles in wetlands/ </a:t>
                      </a:r>
                      <a:r>
                        <a:rPr lang="en-US" sz="1600" kern="1200" dirty="0" err="1" smtClean="0">
                          <a:solidFill>
                            <a:schemeClr val="dk1"/>
                          </a:solidFill>
                          <a:effectLst/>
                          <a:latin typeface="+mn-lt"/>
                          <a:ea typeface="+mn-ea"/>
                          <a:cs typeface="+mn-cs"/>
                        </a:rPr>
                        <a:t>forets</a:t>
                      </a:r>
                      <a:r>
                        <a:rPr lang="en-US" sz="1600" kern="1200" dirty="0" smtClean="0">
                          <a:solidFill>
                            <a:schemeClr val="dk1"/>
                          </a:solidFill>
                          <a:effectLst/>
                          <a:latin typeface="+mn-lt"/>
                          <a:ea typeface="+mn-ea"/>
                          <a:cs typeface="+mn-cs"/>
                        </a:rPr>
                        <a:t> are cancelled, and when titles are cancelled, who are they transferred to. The cancelled titles are not publicized.</a:t>
                      </a:r>
                      <a:endParaRPr lang="en-GB" sz="1600" dirty="0">
                        <a:effectLst/>
                      </a:endParaRPr>
                    </a:p>
                  </a:txBody>
                  <a:tcPr/>
                </a:tc>
                <a:tc>
                  <a:txBody>
                    <a:bodyPr/>
                    <a:lstStyle/>
                    <a:p>
                      <a:pPr marL="285750" lvl="0" indent="-285750" algn="just">
                        <a:buFont typeface="Arial" charset="0"/>
                        <a:buChar char="•"/>
                      </a:pPr>
                      <a:r>
                        <a:rPr lang="de-DE" sz="1600" b="0" kern="1200" dirty="0" smtClean="0">
                          <a:solidFill>
                            <a:schemeClr val="dk1"/>
                          </a:solidFill>
                          <a:effectLst/>
                          <a:latin typeface="+mn-lt"/>
                          <a:ea typeface="+mn-ea"/>
                          <a:cs typeface="+mn-cs"/>
                        </a:rPr>
                        <a:t>MWE shouldshare the land cover map for wetlands with all LGs by December, 2018.</a:t>
                      </a:r>
                      <a:endParaRPr lang="en-GB" sz="1600" b="0" kern="1200" dirty="0" smtClean="0">
                        <a:solidFill>
                          <a:schemeClr val="dk1"/>
                        </a:solidFill>
                        <a:effectLst/>
                        <a:latin typeface="+mn-lt"/>
                        <a:ea typeface="+mn-ea"/>
                        <a:cs typeface="+mn-cs"/>
                      </a:endParaRPr>
                    </a:p>
                    <a:p>
                      <a:pPr marL="285750" lvl="0" indent="-285750" algn="just">
                        <a:buFont typeface="Arial" charset="0"/>
                        <a:buChar char="•"/>
                      </a:pPr>
                      <a:r>
                        <a:rPr lang="de-DE" sz="1600" b="0" kern="1200" dirty="0" smtClean="0">
                          <a:solidFill>
                            <a:schemeClr val="dk1"/>
                          </a:solidFill>
                          <a:effectLst/>
                          <a:latin typeface="+mn-lt"/>
                          <a:ea typeface="+mn-ea"/>
                          <a:cs typeface="+mn-cs"/>
                        </a:rPr>
                        <a:t>MWE shouldprovide LGs with details of the titles cancelled, appeals and those that passed the appeal by December, 2018.</a:t>
                      </a:r>
                      <a:endParaRPr lang="en-GB" sz="1600" b="0" kern="1200" dirty="0" smtClean="0">
                        <a:solidFill>
                          <a:schemeClr val="dk1"/>
                        </a:solidFill>
                        <a:effectLst/>
                        <a:latin typeface="+mn-lt"/>
                        <a:ea typeface="+mn-ea"/>
                        <a:cs typeface="+mn-cs"/>
                      </a:endParaRPr>
                    </a:p>
                    <a:p>
                      <a:pPr marL="285750" lvl="0" indent="-285750" algn="just">
                        <a:buFont typeface="Arial" charset="0"/>
                        <a:buChar char="•"/>
                      </a:pPr>
                      <a:r>
                        <a:rPr lang="de-DE" sz="1600" b="0" kern="1200" dirty="0" smtClean="0">
                          <a:solidFill>
                            <a:schemeClr val="dk1"/>
                          </a:solidFill>
                          <a:effectLst/>
                          <a:latin typeface="+mn-lt"/>
                          <a:ea typeface="+mn-ea"/>
                          <a:cs typeface="+mn-cs"/>
                        </a:rPr>
                        <a:t>LGs should direct the Land Boards to refrain from leasing forest reserves and wetlands for developments</a:t>
                      </a:r>
                      <a:r>
                        <a:rPr lang="de-DE" sz="1600" kern="1200" dirty="0" smtClean="0">
                          <a:solidFill>
                            <a:schemeClr val="dk1"/>
                          </a:solidFill>
                          <a:effectLst/>
                          <a:latin typeface="+mn-lt"/>
                          <a:ea typeface="+mn-ea"/>
                          <a:cs typeface="+mn-cs"/>
                        </a:rPr>
                        <a:t>.</a:t>
                      </a:r>
                    </a:p>
                    <a:p>
                      <a:pPr marL="285750" lvl="0" indent="-285750" algn="just">
                        <a:buFont typeface="Arial" charset="0"/>
                        <a:buChar char="•"/>
                      </a:pPr>
                      <a:r>
                        <a:rPr lang="de-DE" sz="1600" kern="1200" dirty="0" smtClean="0">
                          <a:solidFill>
                            <a:schemeClr val="dk1"/>
                          </a:solidFill>
                          <a:effectLst/>
                          <a:latin typeface="+mn-lt"/>
                          <a:ea typeface="+mn-ea"/>
                          <a:cs typeface="+mn-cs"/>
                        </a:rPr>
                        <a:t>A list of all concelled titles will be published.</a:t>
                      </a:r>
                      <a:endParaRPr lang="en-GB" sz="1600" kern="1200" dirty="0">
                        <a:solidFill>
                          <a:schemeClr val="dk1"/>
                        </a:solidFill>
                        <a:effectLst/>
                        <a:latin typeface="+mn-lt"/>
                        <a:ea typeface="+mn-ea"/>
                        <a:cs typeface="+mn-cs"/>
                      </a:endParaRPr>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41253256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715962"/>
          </a:xfrm>
        </p:spPr>
        <p:txBody>
          <a:bodyPr>
            <a:normAutofit fontScale="90000"/>
          </a:bodyPr>
          <a:lstStyle/>
          <a:p>
            <a:r>
              <a:rPr lang="en-GB" sz="3200" b="1" dirty="0">
                <a:solidFill>
                  <a:srgbClr val="FF0000"/>
                </a:solidFill>
              </a:rPr>
              <a:t>Specific Policy Issues for Consideration during FY 2019/20</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7647973"/>
              </p:ext>
            </p:extLst>
          </p:nvPr>
        </p:nvGraphicFramePr>
        <p:xfrm>
          <a:off x="457200" y="1066800"/>
          <a:ext cx="8458200" cy="5307537"/>
        </p:xfrm>
        <a:graphic>
          <a:graphicData uri="http://schemas.openxmlformats.org/drawingml/2006/table">
            <a:tbl>
              <a:tblPr firstRow="1" bandRow="1">
                <a:tableStyleId>{5C22544A-7EE6-4342-B048-85BDC9FD1C3A}</a:tableStyleId>
              </a:tblPr>
              <a:tblGrid>
                <a:gridCol w="2819400"/>
                <a:gridCol w="5638800"/>
              </a:tblGrid>
              <a:tr h="477778">
                <a:tc>
                  <a:txBody>
                    <a:bodyPr/>
                    <a:lstStyle/>
                    <a:p>
                      <a:r>
                        <a:rPr lang="en-US" dirty="0" smtClean="0"/>
                        <a:t>Issues </a:t>
                      </a:r>
                      <a:endParaRPr lang="en-US" dirty="0"/>
                    </a:p>
                  </a:txBody>
                  <a:tcPr/>
                </a:tc>
                <a:tc>
                  <a:txBody>
                    <a:bodyPr/>
                    <a:lstStyle/>
                    <a:p>
                      <a:r>
                        <a:rPr lang="en-US" dirty="0" smtClean="0"/>
                        <a:t>Required Action </a:t>
                      </a:r>
                      <a:endParaRPr lang="en-US" dirty="0"/>
                    </a:p>
                  </a:txBody>
                  <a:tcPr/>
                </a:tc>
              </a:tr>
              <a:tr h="4829759">
                <a:tc>
                  <a:txBody>
                    <a:bodyPr/>
                    <a:lstStyle/>
                    <a:p>
                      <a:pPr algn="just"/>
                      <a:r>
                        <a:rPr lang="en-US" sz="1600" b="1" kern="1200" dirty="0" smtClean="0">
                          <a:solidFill>
                            <a:schemeClr val="dk1"/>
                          </a:solidFill>
                          <a:latin typeface="+mn-lt"/>
                          <a:ea typeface="+mn-ea"/>
                          <a:cs typeface="+mn-cs"/>
                        </a:rPr>
                        <a:t>Solid waste management </a:t>
                      </a:r>
                    </a:p>
                    <a:p>
                      <a:pPr algn="just"/>
                      <a:endParaRPr lang="en-US" sz="1600" b="1" kern="1200" dirty="0" smtClean="0">
                        <a:solidFill>
                          <a:schemeClr val="dk1"/>
                        </a:solidFill>
                        <a:latin typeface="+mn-lt"/>
                        <a:ea typeface="+mn-ea"/>
                        <a:cs typeface="+mn-cs"/>
                      </a:endParaRPr>
                    </a:p>
                    <a:p>
                      <a:pPr algn="just"/>
                      <a:r>
                        <a:rPr lang="en-US" sz="1600" b="1" kern="1200" dirty="0" smtClean="0">
                          <a:solidFill>
                            <a:schemeClr val="dk1"/>
                          </a:solidFill>
                          <a:latin typeface="+mn-lt"/>
                          <a:ea typeface="+mn-ea"/>
                          <a:cs typeface="+mn-cs"/>
                        </a:rPr>
                        <a:t>This </a:t>
                      </a:r>
                      <a:r>
                        <a:rPr lang="en-US" sz="1600" kern="1200" dirty="0" smtClean="0">
                          <a:solidFill>
                            <a:schemeClr val="dk1"/>
                          </a:solidFill>
                          <a:latin typeface="+mn-lt"/>
                          <a:ea typeface="+mn-ea"/>
                          <a:cs typeface="+mn-cs"/>
                        </a:rPr>
                        <a:t>is </a:t>
                      </a:r>
                      <a:r>
                        <a:rPr lang="nl-NL" sz="1600" kern="1200" dirty="0" smtClean="0">
                          <a:solidFill>
                            <a:schemeClr val="dk1"/>
                          </a:solidFill>
                          <a:latin typeface="+mn-lt"/>
                          <a:ea typeface="+mn-ea"/>
                          <a:cs typeface="+mn-cs"/>
                        </a:rPr>
                        <a:t>still a challenge in most urban</a:t>
                      </a:r>
                      <a:r>
                        <a:rPr lang="en-US" sz="1600" kern="1200" dirty="0" smtClean="0">
                          <a:solidFill>
                            <a:schemeClr val="dk1"/>
                          </a:solidFill>
                          <a:latin typeface="+mn-lt"/>
                          <a:ea typeface="+mn-ea"/>
                          <a:cs typeface="+mn-cs"/>
                        </a:rPr>
                        <a:t>. NEMA is in process of reviewing the Waste Management Regulations to streamline roles  of waste generators, stewards, handlers and authorities including LGs. </a:t>
                      </a:r>
                      <a:endParaRPr lang="en-GB" sz="1600" kern="1200" dirty="0" smtClean="0">
                        <a:solidFill>
                          <a:schemeClr val="dk1"/>
                        </a:solidFill>
                        <a:latin typeface="+mn-lt"/>
                        <a:ea typeface="+mn-ea"/>
                        <a:cs typeface="+mn-cs"/>
                      </a:endParaRPr>
                    </a:p>
                    <a:p>
                      <a:pPr algn="just"/>
                      <a:endParaRPr lang="en-US" sz="1600" kern="1200" dirty="0" smtClean="0">
                        <a:solidFill>
                          <a:schemeClr val="dk1"/>
                        </a:solidFill>
                        <a:latin typeface="+mn-lt"/>
                        <a:ea typeface="+mn-ea"/>
                        <a:cs typeface="+mn-cs"/>
                      </a:endParaRPr>
                    </a:p>
                    <a:p>
                      <a:pPr algn="just"/>
                      <a:endParaRPr lang="en-US" sz="1600" kern="1200" dirty="0" smtClean="0">
                        <a:solidFill>
                          <a:schemeClr val="dk1"/>
                        </a:solidFill>
                        <a:latin typeface="+mn-lt"/>
                        <a:ea typeface="+mn-ea"/>
                        <a:cs typeface="+mn-cs"/>
                      </a:endParaRPr>
                    </a:p>
                    <a:p>
                      <a:pPr algn="just"/>
                      <a:endParaRPr lang="en-US" sz="1600" kern="1200" dirty="0" smtClean="0">
                        <a:solidFill>
                          <a:schemeClr val="dk1"/>
                        </a:solidFill>
                        <a:latin typeface="+mn-lt"/>
                        <a:ea typeface="+mn-ea"/>
                        <a:cs typeface="+mn-cs"/>
                      </a:endParaRPr>
                    </a:p>
                    <a:p>
                      <a:pPr algn="just"/>
                      <a:endParaRPr lang="en-US" sz="1600" kern="1200" dirty="0" smtClean="0">
                        <a:solidFill>
                          <a:schemeClr val="dk1"/>
                        </a:solidFill>
                        <a:latin typeface="+mn-lt"/>
                        <a:ea typeface="+mn-ea"/>
                        <a:cs typeface="+mn-cs"/>
                      </a:endParaRPr>
                    </a:p>
                    <a:p>
                      <a:pPr algn="just"/>
                      <a:r>
                        <a:rPr lang="en-GB" sz="1600" b="1" dirty="0" smtClean="0"/>
                        <a:t>NEMA’s capacity needs to be strengthened</a:t>
                      </a:r>
                      <a:endParaRPr lang="en-GB" sz="1600" b="1" dirty="0"/>
                    </a:p>
                  </a:txBody>
                  <a:tcPr/>
                </a:tc>
                <a:tc>
                  <a:txBody>
                    <a:bodyPr/>
                    <a:lstStyle/>
                    <a:p>
                      <a:pPr marL="285750" indent="-285750" algn="just">
                        <a:buFont typeface="Arial" panose="020B0604020202020204" pitchFamily="34" charset="0"/>
                        <a:buChar char="•"/>
                      </a:pPr>
                      <a:r>
                        <a:rPr lang="de-DE" sz="1600" b="0" kern="1200" dirty="0" smtClean="0">
                          <a:solidFill>
                            <a:schemeClr val="dk1"/>
                          </a:solidFill>
                          <a:effectLst/>
                          <a:latin typeface="+mn-lt"/>
                          <a:ea typeface="+mn-ea"/>
                          <a:cs typeface="+mn-cs"/>
                        </a:rPr>
                        <a:t>MWE is in the process of reviewing the waste management regulation to streamline wste management in the ountry.  LGs are encouraged to provide their views in this process.</a:t>
                      </a:r>
                    </a:p>
                    <a:p>
                      <a:pPr marL="285750" indent="-285750" algn="just">
                        <a:buFont typeface="Arial" panose="020B0604020202020204" pitchFamily="34" charset="0"/>
                        <a:buChar char="•"/>
                      </a:pPr>
                      <a:endParaRPr lang="de-DE" sz="1600" b="0" kern="1200" dirty="0" smtClean="0">
                        <a:solidFill>
                          <a:schemeClr val="dk1"/>
                        </a:solidFill>
                        <a:effectLst/>
                        <a:latin typeface="+mn-lt"/>
                        <a:ea typeface="+mn-ea"/>
                        <a:cs typeface="+mn-cs"/>
                      </a:endParaRPr>
                    </a:p>
                    <a:p>
                      <a:pPr marL="285750" indent="-285750" algn="just">
                        <a:buFont typeface="Arial" panose="020B0604020202020204" pitchFamily="34" charset="0"/>
                        <a:buChar char="•"/>
                      </a:pPr>
                      <a:r>
                        <a:rPr lang="de-DE" sz="1600" b="0" kern="1200" dirty="0" smtClean="0">
                          <a:solidFill>
                            <a:schemeClr val="dk1"/>
                          </a:solidFill>
                          <a:effectLst/>
                          <a:latin typeface="+mn-lt"/>
                          <a:ea typeface="+mn-ea"/>
                          <a:cs typeface="+mn-cs"/>
                        </a:rPr>
                        <a:t>The ban on use of kavera is still on. Government through NEMA shall continue  to implement  the</a:t>
                      </a:r>
                      <a:r>
                        <a:rPr lang="de-DE" sz="1600" b="0" kern="1200" baseline="0" dirty="0" smtClean="0">
                          <a:solidFill>
                            <a:schemeClr val="dk1"/>
                          </a:solidFill>
                          <a:effectLst/>
                          <a:latin typeface="+mn-lt"/>
                          <a:ea typeface="+mn-ea"/>
                          <a:cs typeface="+mn-cs"/>
                        </a:rPr>
                        <a:t> </a:t>
                      </a:r>
                      <a:r>
                        <a:rPr lang="de-DE" sz="1600" b="0" kern="1200" dirty="0" smtClean="0">
                          <a:solidFill>
                            <a:schemeClr val="dk1"/>
                          </a:solidFill>
                          <a:effectLst/>
                          <a:latin typeface="+mn-lt"/>
                          <a:ea typeface="+mn-ea"/>
                          <a:cs typeface="+mn-cs"/>
                        </a:rPr>
                        <a:t>ban on</a:t>
                      </a:r>
                      <a:r>
                        <a:rPr lang="de-DE" sz="1600" b="0" kern="1200" baseline="0" dirty="0" smtClean="0">
                          <a:solidFill>
                            <a:schemeClr val="dk1"/>
                          </a:solidFill>
                          <a:effectLst/>
                          <a:latin typeface="+mn-lt"/>
                          <a:ea typeface="+mn-ea"/>
                          <a:cs typeface="+mn-cs"/>
                        </a:rPr>
                        <a:t> </a:t>
                      </a:r>
                      <a:r>
                        <a:rPr lang="de-DE" sz="1600" b="0" kern="1200" dirty="0" smtClean="0">
                          <a:solidFill>
                            <a:schemeClr val="dk1"/>
                          </a:solidFill>
                          <a:effectLst/>
                          <a:latin typeface="+mn-lt"/>
                          <a:ea typeface="+mn-ea"/>
                          <a:cs typeface="+mn-cs"/>
                        </a:rPr>
                        <a:t>polythen</a:t>
                      </a:r>
                      <a:r>
                        <a:rPr lang="de-DE" sz="1600" b="0" kern="1200" baseline="0" dirty="0" smtClean="0">
                          <a:solidFill>
                            <a:schemeClr val="dk1"/>
                          </a:solidFill>
                          <a:effectLst/>
                          <a:latin typeface="+mn-lt"/>
                          <a:ea typeface="+mn-ea"/>
                          <a:cs typeface="+mn-cs"/>
                        </a:rPr>
                        <a:t> </a:t>
                      </a:r>
                      <a:r>
                        <a:rPr lang="de-DE" sz="1600" b="0" kern="1200" dirty="0" smtClean="0">
                          <a:solidFill>
                            <a:schemeClr val="dk1"/>
                          </a:solidFill>
                          <a:effectLst/>
                          <a:latin typeface="+mn-lt"/>
                          <a:ea typeface="+mn-ea"/>
                          <a:cs typeface="+mn-cs"/>
                        </a:rPr>
                        <a:t>bags. In the meantime NEMA has adopted a soft</a:t>
                      </a:r>
                      <a:r>
                        <a:rPr lang="de-DE" sz="1600" b="0" kern="1200" baseline="0" dirty="0" smtClean="0">
                          <a:solidFill>
                            <a:schemeClr val="dk1"/>
                          </a:solidFill>
                          <a:effectLst/>
                          <a:latin typeface="+mn-lt"/>
                          <a:ea typeface="+mn-ea"/>
                          <a:cs typeface="+mn-cs"/>
                        </a:rPr>
                        <a:t> approach ca</a:t>
                      </a:r>
                      <a:r>
                        <a:rPr lang="de-DE" sz="1600" b="0" kern="1200" dirty="0" smtClean="0">
                          <a:solidFill>
                            <a:schemeClr val="dk1"/>
                          </a:solidFill>
                          <a:effectLst/>
                          <a:latin typeface="+mn-lt"/>
                          <a:ea typeface="+mn-ea"/>
                          <a:cs typeface="+mn-cs"/>
                        </a:rPr>
                        <a:t>mpaign strategy of  on radios</a:t>
                      </a:r>
                      <a:r>
                        <a:rPr lang="de-DE" sz="1600" b="0" kern="1200" baseline="0" dirty="0" smtClean="0">
                          <a:solidFill>
                            <a:schemeClr val="dk1"/>
                          </a:solidFill>
                          <a:effectLst/>
                          <a:latin typeface="+mn-lt"/>
                          <a:ea typeface="+mn-ea"/>
                          <a:cs typeface="+mn-cs"/>
                        </a:rPr>
                        <a:t> and TV populary known as “</a:t>
                      </a:r>
                      <a:r>
                        <a:rPr lang="de-DE" sz="1600" b="0" kern="1200" dirty="0" smtClean="0">
                          <a:solidFill>
                            <a:schemeClr val="dk1"/>
                          </a:solidFill>
                          <a:effectLst/>
                          <a:latin typeface="+mn-lt"/>
                          <a:ea typeface="+mn-ea"/>
                          <a:cs typeface="+mn-cs"/>
                        </a:rPr>
                        <a:t>Tuvekukaveera“. It is intended to educate and sensitize  communities on the dangers of kaveera. LGs are encouraged to sensitize the communities</a:t>
                      </a:r>
                      <a:r>
                        <a:rPr lang="de-DE" sz="1600" b="0" kern="1200" baseline="0" dirty="0" smtClean="0">
                          <a:solidFill>
                            <a:schemeClr val="dk1"/>
                          </a:solidFill>
                          <a:effectLst/>
                          <a:latin typeface="+mn-lt"/>
                          <a:ea typeface="+mn-ea"/>
                          <a:cs typeface="+mn-cs"/>
                        </a:rPr>
                        <a:t> at all levels.</a:t>
                      </a:r>
                      <a:endParaRPr lang="de-DE" sz="1600" b="0" kern="1200" dirty="0" smtClean="0">
                        <a:solidFill>
                          <a:schemeClr val="dk1"/>
                        </a:solidFill>
                        <a:effectLst/>
                        <a:latin typeface="+mn-lt"/>
                        <a:ea typeface="+mn-ea"/>
                        <a:cs typeface="+mn-cs"/>
                      </a:endParaRPr>
                    </a:p>
                    <a:p>
                      <a:pPr marL="285750" indent="-285750" algn="just">
                        <a:buFont typeface="Arial" panose="020B0604020202020204" pitchFamily="34" charset="0"/>
                        <a:buChar char="•"/>
                      </a:pPr>
                      <a:endParaRPr lang="de-DE" sz="1600" b="0" kern="1200" dirty="0" smtClean="0">
                        <a:solidFill>
                          <a:schemeClr val="dk1"/>
                        </a:solidFill>
                        <a:effectLst/>
                        <a:latin typeface="+mn-lt"/>
                        <a:ea typeface="+mn-ea"/>
                        <a:cs typeface="+mn-cs"/>
                      </a:endParaRPr>
                    </a:p>
                    <a:p>
                      <a:pPr marL="285750" indent="-285750" algn="just">
                        <a:buFont typeface="Arial" panose="020B0604020202020204" pitchFamily="34" charset="0"/>
                        <a:buChar char="•"/>
                      </a:pPr>
                      <a:r>
                        <a:rPr lang="de-DE" sz="1600" b="0" kern="1200" dirty="0" smtClean="0">
                          <a:solidFill>
                            <a:schemeClr val="dk1"/>
                          </a:solidFill>
                          <a:effectLst/>
                          <a:latin typeface="+mn-lt"/>
                          <a:ea typeface="+mn-ea"/>
                          <a:cs typeface="+mn-cs"/>
                        </a:rPr>
                        <a:t>NEMA recieved funding from government to recruit additional 35 staff effective FY 2017/18 which has been done. In addition, NEMA has opened up 3</a:t>
                      </a:r>
                      <a:r>
                        <a:rPr lang="de-DE" sz="1600" b="0" kern="1200" baseline="0" dirty="0" smtClean="0">
                          <a:solidFill>
                            <a:schemeClr val="dk1"/>
                          </a:solidFill>
                          <a:effectLst/>
                          <a:latin typeface="+mn-lt"/>
                          <a:ea typeface="+mn-ea"/>
                          <a:cs typeface="+mn-cs"/>
                        </a:rPr>
                        <a:t> more regional offices in Mbarara, Mbale and Lira and strengthened the regional office in Masindi. This is intended to take services closer to the population.</a:t>
                      </a:r>
                      <a:endParaRPr lang="en-GB" sz="1600" b="0" kern="1200" dirty="0">
                        <a:solidFill>
                          <a:schemeClr val="dk1"/>
                        </a:solidFill>
                        <a:effectLst/>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r>
              <a:rPr lang="en-GB" sz="2400" b="1" dirty="0" smtClean="0">
                <a:solidFill>
                  <a:srgbClr val="FF0000"/>
                </a:solidFill>
              </a:rPr>
              <a:t>Specific Policy Issues for Consideration during FY 2019/20</a:t>
            </a:r>
            <a:endParaRPr lang="en-GB"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4531635"/>
              </p:ext>
            </p:extLst>
          </p:nvPr>
        </p:nvGraphicFramePr>
        <p:xfrm>
          <a:off x="421105" y="878305"/>
          <a:ext cx="8506326" cy="5969920"/>
        </p:xfrm>
        <a:graphic>
          <a:graphicData uri="http://schemas.openxmlformats.org/drawingml/2006/table">
            <a:tbl>
              <a:tblPr firstRow="1" bandRow="1">
                <a:tableStyleId>{5C22544A-7EE6-4342-B048-85BDC9FD1C3A}</a:tableStyleId>
              </a:tblPr>
              <a:tblGrid>
                <a:gridCol w="4608095"/>
                <a:gridCol w="3898231"/>
              </a:tblGrid>
              <a:tr h="2671159">
                <a:tc>
                  <a:txBody>
                    <a:bodyPr/>
                    <a:lstStyle/>
                    <a:p>
                      <a:pPr algn="just"/>
                      <a:r>
                        <a:rPr lang="en-US" sz="1600" dirty="0" smtClean="0">
                          <a:solidFill>
                            <a:srgbClr val="FF0000"/>
                          </a:solidFill>
                        </a:rPr>
                        <a:t>De-concentrated Structures </a:t>
                      </a:r>
                    </a:p>
                    <a:p>
                      <a:pPr algn="just"/>
                      <a:r>
                        <a:rPr lang="en-US" sz="1600" dirty="0" smtClean="0"/>
                        <a:t>The Ministry has established de-concentrated structures to improve on the service delivery</a:t>
                      </a:r>
                      <a:r>
                        <a:rPr lang="en-US" sz="1600" baseline="0" dirty="0" smtClean="0"/>
                        <a:t> country wide such as </a:t>
                      </a:r>
                      <a:r>
                        <a:rPr lang="en-US" sz="1600" dirty="0" smtClean="0"/>
                        <a:t>Water </a:t>
                      </a:r>
                      <a:r>
                        <a:rPr lang="en-US" sz="1600" dirty="0"/>
                        <a:t>for </a:t>
                      </a:r>
                      <a:r>
                        <a:rPr lang="en-US" sz="1600" dirty="0" smtClean="0"/>
                        <a:t>Production: </a:t>
                      </a:r>
                      <a:r>
                        <a:rPr lang="en-US" sz="1600" baseline="0" dirty="0" smtClean="0"/>
                        <a:t>Mbale </a:t>
                      </a:r>
                      <a:r>
                        <a:rPr lang="en-US" sz="1600" baseline="0" dirty="0"/>
                        <a:t>covering Eastern and Kalamoja </a:t>
                      </a:r>
                      <a:r>
                        <a:rPr lang="en-US" sz="1600" baseline="0" dirty="0" smtClean="0"/>
                        <a:t>region, Lira </a:t>
                      </a:r>
                      <a:r>
                        <a:rPr lang="en-US" sz="1600" baseline="0" dirty="0"/>
                        <a:t>covering Northern, West Nile, Bunyoro and Northern part of the central </a:t>
                      </a:r>
                      <a:r>
                        <a:rPr lang="en-US" sz="1600" baseline="0" dirty="0" smtClean="0"/>
                        <a:t>region and Mbarara </a:t>
                      </a:r>
                      <a:r>
                        <a:rPr lang="en-US" sz="1600" baseline="0" dirty="0"/>
                        <a:t>covering South-west, Western and southern part of the central region</a:t>
                      </a:r>
                      <a:r>
                        <a:rPr lang="en-US" sz="1600" baseline="0" dirty="0" smtClean="0"/>
                        <a:t>. Others are WSDFs, WMZs, TSUs, Wetlands Regional Coordinators, NEMA and Umbrella Organizations.</a:t>
                      </a:r>
                      <a:endParaRPr lang="en-US" sz="1600" dirty="0"/>
                    </a:p>
                  </a:txBody>
                  <a:tcPr/>
                </a:tc>
                <a:tc>
                  <a:txBody>
                    <a:bodyPr/>
                    <a:lstStyle/>
                    <a:p>
                      <a:pPr algn="just"/>
                      <a:r>
                        <a:rPr lang="en-US" sz="1600" dirty="0"/>
                        <a:t>LGs should liaise with these regional centers to </a:t>
                      </a:r>
                      <a:r>
                        <a:rPr lang="en-US" sz="1600" dirty="0" smtClean="0"/>
                        <a:t>all aspects</a:t>
                      </a:r>
                      <a:r>
                        <a:rPr lang="en-US" sz="1600" baseline="0" dirty="0" smtClean="0"/>
                        <a:t> of service delivery </a:t>
                      </a:r>
                      <a:r>
                        <a:rPr lang="en-US" sz="1600" dirty="0" smtClean="0"/>
                        <a:t>beyond </a:t>
                      </a:r>
                      <a:r>
                        <a:rPr lang="en-US" sz="1600" dirty="0"/>
                        <a:t>district capacities</a:t>
                      </a:r>
                    </a:p>
                  </a:txBody>
                  <a:tcPr/>
                </a:tc>
              </a:tr>
              <a:tr h="3196240">
                <a:tc>
                  <a:txBody>
                    <a:bodyPr/>
                    <a:lstStyle/>
                    <a:p>
                      <a:pPr algn="just"/>
                      <a:r>
                        <a:rPr lang="en-US" sz="1600" b="1" i="0" kern="1200" dirty="0" smtClean="0">
                          <a:solidFill>
                            <a:srgbClr val="FF0000"/>
                          </a:solidFill>
                          <a:latin typeface="+mn-lt"/>
                          <a:ea typeface="+mn-ea"/>
                          <a:cs typeface="+mn-cs"/>
                        </a:rPr>
                        <a:t>Management of water catchments and conducting environmental impact assessments</a:t>
                      </a:r>
                      <a:endParaRPr lang="en-GB" sz="1600" b="1" i="1" kern="1200" dirty="0" smtClean="0">
                        <a:solidFill>
                          <a:srgbClr val="FF0000"/>
                        </a:solidFill>
                        <a:latin typeface="+mn-lt"/>
                        <a:ea typeface="+mn-ea"/>
                        <a:cs typeface="+mn-cs"/>
                      </a:endParaRPr>
                    </a:p>
                    <a:p>
                      <a:pPr algn="just"/>
                      <a:r>
                        <a:rPr lang="en-US" sz="1600" kern="1200" dirty="0" smtClean="0">
                          <a:solidFill>
                            <a:schemeClr val="dk1"/>
                          </a:solidFill>
                          <a:latin typeface="+mn-lt"/>
                          <a:ea typeface="+mn-ea"/>
                          <a:cs typeface="+mn-cs"/>
                        </a:rPr>
                        <a:t>Large water related projects are being implemented in districts without assessing the impacts of these projects on the general environment and water resources in particular</a:t>
                      </a:r>
                      <a:endParaRPr lang="en-US"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LGs are required to ensure that water catchments are managed as part of the management of water supply and sanitation infrastructure in order to control activities that may impact on the quality and quantity of water resources. </a:t>
                      </a:r>
                      <a:r>
                        <a:rPr lang="en-US" sz="1600" b="1" kern="1200" dirty="0" smtClean="0">
                          <a:solidFill>
                            <a:schemeClr val="dk1"/>
                          </a:solidFill>
                          <a:latin typeface="+mn-lt"/>
                          <a:ea typeface="+mn-ea"/>
                          <a:cs typeface="+mn-cs"/>
                        </a:rPr>
                        <a:t>Districts should therefore ensure that water catchment management activities and environmental impact assessment studies are reflected in their work plans in future. </a:t>
                      </a:r>
                      <a:endParaRPr lang="en-US" sz="1600"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sz="2800" b="1" dirty="0">
                <a:solidFill>
                  <a:srgbClr val="FF0000"/>
                </a:solidFill>
              </a:rPr>
              <a:t>Specific Policy Issues for Consideration during FY 2019/20</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889717"/>
              </p:ext>
            </p:extLst>
          </p:nvPr>
        </p:nvGraphicFramePr>
        <p:xfrm>
          <a:off x="381000" y="1133856"/>
          <a:ext cx="8534400" cy="5394960"/>
        </p:xfrm>
        <a:graphic>
          <a:graphicData uri="http://schemas.openxmlformats.org/drawingml/2006/table">
            <a:tbl>
              <a:tblPr firstRow="1" bandRow="1">
                <a:tableStyleId>{5C22544A-7EE6-4342-B048-85BDC9FD1C3A}</a:tableStyleId>
              </a:tblPr>
              <a:tblGrid>
                <a:gridCol w="2209800"/>
                <a:gridCol w="6324600"/>
              </a:tblGrid>
              <a:tr h="341966">
                <a:tc>
                  <a:txBody>
                    <a:bodyPr/>
                    <a:lstStyle/>
                    <a:p>
                      <a:r>
                        <a:rPr lang="en-US" dirty="0" smtClean="0"/>
                        <a:t>Issue</a:t>
                      </a:r>
                      <a:r>
                        <a:rPr lang="en-US" baseline="0" dirty="0" smtClean="0"/>
                        <a:t> </a:t>
                      </a:r>
                      <a:endParaRPr lang="en-GB" dirty="0"/>
                    </a:p>
                  </a:txBody>
                  <a:tcPr/>
                </a:tc>
                <a:tc>
                  <a:txBody>
                    <a:bodyPr/>
                    <a:lstStyle/>
                    <a:p>
                      <a:r>
                        <a:rPr lang="en-US" dirty="0" smtClean="0"/>
                        <a:t>Required Action </a:t>
                      </a:r>
                      <a:endParaRPr lang="en-GB" dirty="0"/>
                    </a:p>
                  </a:txBody>
                  <a:tcPr/>
                </a:tc>
              </a:tr>
              <a:tr h="5009797">
                <a:tc>
                  <a:txBody>
                    <a:bodyPr/>
                    <a:lstStyle/>
                    <a:p>
                      <a:pPr algn="just"/>
                      <a:r>
                        <a:rPr lang="en-US" sz="2000" b="1" dirty="0" smtClean="0"/>
                        <a:t>Management of Local and Central Forestry Reserves (CFRs)</a:t>
                      </a:r>
                    </a:p>
                    <a:p>
                      <a:endParaRPr lang="en-US" sz="2000" b="1" dirty="0" smtClean="0"/>
                    </a:p>
                    <a:p>
                      <a:endParaRPr lang="en-US" sz="2000" dirty="0" smtClean="0"/>
                    </a:p>
                    <a:p>
                      <a:endParaRPr lang="en-GB" sz="2000" dirty="0"/>
                    </a:p>
                  </a:txBody>
                  <a:tcPr/>
                </a:tc>
                <a:tc>
                  <a:txBody>
                    <a:bodyPr/>
                    <a:lstStyle/>
                    <a:p>
                      <a:pPr marL="285750" lvl="0" indent="-285750" algn="just" eaLnBrk="0" fontAlgn="base" hangingPunct="0">
                        <a:spcAft>
                          <a:spcPct val="0"/>
                        </a:spcAft>
                        <a:buClr>
                          <a:srgbClr val="3333CC"/>
                        </a:buClr>
                        <a:buSzPct val="60000"/>
                        <a:buFont typeface="Arial" panose="020B0604020202020204" pitchFamily="34" charset="0"/>
                        <a:buChar char="•"/>
                        <a:defRPr/>
                      </a:pPr>
                      <a:r>
                        <a:rPr lang="en-US" sz="2000" kern="0" dirty="0" smtClean="0">
                          <a:solidFill>
                            <a:srgbClr val="000000"/>
                          </a:solidFill>
                          <a:latin typeface="Calibri" panose="020F0502020204030204" pitchFamily="34" charset="0"/>
                        </a:rPr>
                        <a:t>LGs should manage local forest, community &amp; Private Forest Reserves sustainably because they are buffer to CFRs</a:t>
                      </a:r>
                    </a:p>
                    <a:p>
                      <a:pPr marL="0" lvl="0" indent="0" algn="just" eaLnBrk="0" fontAlgn="base" hangingPunct="0">
                        <a:spcAft>
                          <a:spcPct val="0"/>
                        </a:spcAft>
                        <a:buClr>
                          <a:srgbClr val="3333CC"/>
                        </a:buClr>
                        <a:buSzPct val="60000"/>
                        <a:buFont typeface="Arial" panose="020B0604020202020204" pitchFamily="34" charset="0"/>
                        <a:buNone/>
                        <a:defRPr/>
                      </a:pPr>
                      <a:endParaRPr lang="en-US" sz="800" kern="0" dirty="0" smtClean="0">
                        <a:solidFill>
                          <a:srgbClr val="000000"/>
                        </a:solidFill>
                        <a:latin typeface="Calibri" panose="020F0502020204030204" pitchFamily="34" charset="0"/>
                      </a:endParaRPr>
                    </a:p>
                    <a:p>
                      <a:pPr marL="285750" lvl="0" indent="-285750" algn="just" eaLnBrk="0" fontAlgn="base" hangingPunct="0">
                        <a:spcAft>
                          <a:spcPct val="0"/>
                        </a:spcAft>
                        <a:buClr>
                          <a:srgbClr val="3333CC"/>
                        </a:buClr>
                        <a:buSzPct val="60000"/>
                        <a:buFont typeface="Arial" panose="020B0604020202020204" pitchFamily="34" charset="0"/>
                        <a:buChar char="•"/>
                        <a:defRPr/>
                      </a:pPr>
                      <a:r>
                        <a:rPr lang="en-US" sz="2000" kern="0" dirty="0" smtClean="0">
                          <a:solidFill>
                            <a:srgbClr val="000000"/>
                          </a:solidFill>
                          <a:latin typeface="Calibri" panose="020F0502020204030204" pitchFamily="34" charset="0"/>
                        </a:rPr>
                        <a:t>LGs should partner with NGOs that can provide incentives to local communities who own natural forests because they constitute the largest forest cover</a:t>
                      </a:r>
                    </a:p>
                    <a:p>
                      <a:pPr marL="0" lvl="0" indent="0" algn="just" eaLnBrk="0" fontAlgn="base" hangingPunct="0">
                        <a:spcAft>
                          <a:spcPct val="0"/>
                        </a:spcAft>
                        <a:buClr>
                          <a:srgbClr val="3333CC"/>
                        </a:buClr>
                        <a:buSzPct val="60000"/>
                        <a:buFont typeface="Arial" panose="020B0604020202020204" pitchFamily="34" charset="0"/>
                        <a:buNone/>
                        <a:defRPr/>
                      </a:pPr>
                      <a:endParaRPr lang="en-US" sz="800" kern="0" dirty="0" smtClean="0">
                        <a:solidFill>
                          <a:srgbClr val="000000"/>
                        </a:solidFill>
                        <a:latin typeface="Calibri" panose="020F0502020204030204" pitchFamily="34" charset="0"/>
                      </a:endParaRPr>
                    </a:p>
                    <a:p>
                      <a:pPr marL="285750" lvl="0" indent="-285750" algn="just" eaLnBrk="0" fontAlgn="base" hangingPunct="0">
                        <a:spcAft>
                          <a:spcPct val="0"/>
                        </a:spcAft>
                        <a:buClr>
                          <a:srgbClr val="3333CC"/>
                        </a:buClr>
                        <a:buSzPct val="60000"/>
                        <a:buFont typeface="Arial" panose="020B0604020202020204" pitchFamily="34" charset="0"/>
                        <a:buChar char="•"/>
                        <a:defRPr/>
                      </a:pPr>
                      <a:r>
                        <a:rPr lang="en-US" sz="2000" kern="0" dirty="0" smtClean="0">
                          <a:solidFill>
                            <a:srgbClr val="000000"/>
                          </a:solidFill>
                          <a:latin typeface="Calibri" panose="020F0502020204030204" pitchFamily="34" charset="0"/>
                        </a:rPr>
                        <a:t>LGs should plan to support wood lots at institutional level such (schools, Faith Based Organizations) , projects community level and administrative units. </a:t>
                      </a:r>
                      <a:r>
                        <a:rPr lang="en-US" sz="2000" b="1" kern="0" dirty="0" smtClean="0">
                          <a:solidFill>
                            <a:srgbClr val="000000"/>
                          </a:solidFill>
                          <a:latin typeface="Calibri" panose="020F0502020204030204" pitchFamily="34" charset="0"/>
                        </a:rPr>
                        <a:t>(NFA, SPGS and FIEFOC provide seedlings to : LGs, Operation Wealth</a:t>
                      </a:r>
                      <a:r>
                        <a:rPr lang="en-US" sz="2000" b="1" kern="0" baseline="0" dirty="0" smtClean="0">
                          <a:solidFill>
                            <a:srgbClr val="000000"/>
                          </a:solidFill>
                          <a:latin typeface="Calibri" panose="020F0502020204030204" pitchFamily="34" charset="0"/>
                        </a:rPr>
                        <a:t> Creation, private farmers in LRSs and private land and schools</a:t>
                      </a:r>
                      <a:r>
                        <a:rPr lang="en-US" sz="2000" kern="0" baseline="0" dirty="0" smtClean="0">
                          <a:solidFill>
                            <a:srgbClr val="000000"/>
                          </a:solidFill>
                          <a:latin typeface="Calibri" panose="020F0502020204030204" pitchFamily="34" charset="0"/>
                        </a:rPr>
                        <a:t>).</a:t>
                      </a:r>
                    </a:p>
                    <a:p>
                      <a:pPr marL="0" lvl="0" indent="0" algn="just" eaLnBrk="0" fontAlgn="base" hangingPunct="0">
                        <a:spcAft>
                          <a:spcPct val="0"/>
                        </a:spcAft>
                        <a:buClr>
                          <a:srgbClr val="3333CC"/>
                        </a:buClr>
                        <a:buSzPct val="60000"/>
                        <a:buFont typeface="Arial" panose="020B0604020202020204" pitchFamily="34" charset="0"/>
                        <a:buNone/>
                        <a:defRPr/>
                      </a:pPr>
                      <a:endParaRPr lang="en-US" sz="800" kern="0" dirty="0" smtClean="0">
                        <a:solidFill>
                          <a:srgbClr val="000000"/>
                        </a:solidFill>
                        <a:latin typeface="Calibri" panose="020F0502020204030204" pitchFamily="34" charset="0"/>
                      </a:endParaRPr>
                    </a:p>
                    <a:p>
                      <a:pPr marL="285750" lvl="0" indent="-285750" algn="just" eaLnBrk="0" fontAlgn="base" hangingPunct="0">
                        <a:spcAft>
                          <a:spcPct val="0"/>
                        </a:spcAft>
                        <a:buClr>
                          <a:srgbClr val="3333CC"/>
                        </a:buClr>
                        <a:buSzPct val="60000"/>
                        <a:buFont typeface="Arial" panose="020B0604020202020204" pitchFamily="34" charset="0"/>
                        <a:buChar char="•"/>
                        <a:defRPr/>
                      </a:pPr>
                      <a:r>
                        <a:rPr lang="en-US" sz="2000" kern="0" dirty="0" smtClean="0">
                          <a:solidFill>
                            <a:srgbClr val="000000"/>
                          </a:solidFill>
                          <a:latin typeface="Calibri" panose="020F0502020204030204" pitchFamily="34" charset="0"/>
                        </a:rPr>
                        <a:t>LGs should follow laws closely while approving issuance of land titles</a:t>
                      </a:r>
                    </a:p>
                    <a:p>
                      <a:endParaRPr lang="en-GB" sz="2000" dirty="0"/>
                    </a:p>
                  </a:txBody>
                  <a:tcPr/>
                </a:tc>
              </a:tr>
            </a:tbl>
          </a:graphicData>
        </a:graphic>
      </p:graphicFrame>
    </p:spTree>
    <p:extLst>
      <p:ext uri="{BB962C8B-B14F-4D97-AF65-F5344CB8AC3E}">
        <p14:creationId xmlns:p14="http://schemas.microsoft.com/office/powerpoint/2010/main" val="164972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Sector Priorities and Milestones</a:t>
            </a:r>
            <a:endParaRPr lang="en-GB" b="1" dirty="0">
              <a:solidFill>
                <a:srgbClr val="FF0000"/>
              </a:solidFill>
            </a:endParaRPr>
          </a:p>
        </p:txBody>
      </p:sp>
      <p:sp>
        <p:nvSpPr>
          <p:cNvPr id="3" name="Content Placeholder 2"/>
          <p:cNvSpPr>
            <a:spLocks noGrp="1"/>
          </p:cNvSpPr>
          <p:nvPr>
            <p:ph idx="1"/>
          </p:nvPr>
        </p:nvSpPr>
        <p:spPr>
          <a:xfrm>
            <a:off x="457200" y="1066800"/>
            <a:ext cx="8229600" cy="5562600"/>
          </a:xfrm>
        </p:spPr>
        <p:txBody>
          <a:bodyPr>
            <a:noAutofit/>
          </a:bodyPr>
          <a:lstStyle/>
          <a:p>
            <a:pPr lvl="0" algn="just">
              <a:buNone/>
            </a:pPr>
            <a:endParaRPr lang="en-GB" sz="1000" dirty="0" smtClean="0"/>
          </a:p>
          <a:p>
            <a:pPr algn="just">
              <a:buFont typeface="Wingdings" pitchFamily="2" charset="2"/>
              <a:buChar char="q"/>
            </a:pPr>
            <a:r>
              <a:rPr lang="en-GB" sz="2000" dirty="0" smtClean="0">
                <a:solidFill>
                  <a:srgbClr val="0000FF"/>
                </a:solidFill>
              </a:rPr>
              <a:t>The Sector priorities are aimed to achieve the Vision 2040, NDPII, the NRM-Manifesto-2016/21 in totality as well as the SDGs) especially Goals 6, 13 and 15.</a:t>
            </a:r>
          </a:p>
          <a:p>
            <a:pPr algn="just">
              <a:buFont typeface="+mj-lt"/>
              <a:buAutoNum type="arabicPeriod"/>
            </a:pPr>
            <a:r>
              <a:rPr lang="en-GB" sz="1800" dirty="0" smtClean="0"/>
              <a:t>Increase </a:t>
            </a:r>
            <a:r>
              <a:rPr lang="en-GB" sz="1800" dirty="0"/>
              <a:t>access to clean and safe water </a:t>
            </a:r>
            <a:r>
              <a:rPr lang="en-GB" sz="1800" dirty="0">
                <a:solidFill>
                  <a:srgbClr val="FF0000"/>
                </a:solidFill>
              </a:rPr>
              <a:t>in rural areas </a:t>
            </a:r>
            <a:r>
              <a:rPr lang="en-GB" sz="1800" dirty="0"/>
              <a:t>from the current </a:t>
            </a:r>
            <a:r>
              <a:rPr lang="en-GB" sz="1800" dirty="0" smtClean="0"/>
              <a:t>70% </a:t>
            </a:r>
            <a:r>
              <a:rPr lang="en-GB" sz="1800" dirty="0"/>
              <a:t>to 79 % </a:t>
            </a:r>
            <a:r>
              <a:rPr lang="en-GB" sz="1800" dirty="0">
                <a:solidFill>
                  <a:srgbClr val="FF0000"/>
                </a:solidFill>
              </a:rPr>
              <a:t>(2019/20) </a:t>
            </a:r>
            <a:r>
              <a:rPr lang="en-GB" sz="1800" dirty="0"/>
              <a:t>within a radius of 1Km with the aim of providing a water source in every village. </a:t>
            </a:r>
          </a:p>
          <a:p>
            <a:pPr algn="just">
              <a:buFont typeface="+mj-lt"/>
              <a:buAutoNum type="arabicPeriod"/>
            </a:pPr>
            <a:r>
              <a:rPr lang="en-GB" sz="1800" dirty="0" smtClean="0"/>
              <a:t>Increase </a:t>
            </a:r>
            <a:r>
              <a:rPr lang="en-GB" sz="1800" dirty="0"/>
              <a:t>access to clean and safe water in </a:t>
            </a:r>
            <a:r>
              <a:rPr lang="en-GB" sz="1800" dirty="0">
                <a:solidFill>
                  <a:srgbClr val="FF0000"/>
                </a:solidFill>
              </a:rPr>
              <a:t>urban areas </a:t>
            </a:r>
            <a:r>
              <a:rPr lang="en-GB" sz="1800" dirty="0"/>
              <a:t>from the current </a:t>
            </a:r>
            <a:r>
              <a:rPr lang="en-GB" sz="1800" dirty="0" smtClean="0"/>
              <a:t>64% </a:t>
            </a:r>
            <a:r>
              <a:rPr lang="en-GB" sz="1800" dirty="0"/>
              <a:t>to 100 % </a:t>
            </a:r>
            <a:r>
              <a:rPr lang="en-GB" sz="1800" dirty="0">
                <a:solidFill>
                  <a:srgbClr val="FF0000"/>
                </a:solidFill>
              </a:rPr>
              <a:t>(2019/20) </a:t>
            </a:r>
            <a:r>
              <a:rPr lang="en-GB" sz="1800" dirty="0"/>
              <a:t>by increasing piped water coverage in both small and big towns.</a:t>
            </a:r>
          </a:p>
          <a:p>
            <a:pPr algn="just">
              <a:buFont typeface="+mj-lt"/>
              <a:buAutoNum type="arabicPeriod"/>
            </a:pPr>
            <a:r>
              <a:rPr lang="en-GB" sz="1800" dirty="0">
                <a:solidFill>
                  <a:srgbClr val="FF0000"/>
                </a:solidFill>
              </a:rPr>
              <a:t>Increase access to improved sanitation in rural areas from </a:t>
            </a:r>
            <a:r>
              <a:rPr lang="en-GB" sz="1800" dirty="0" smtClean="0">
                <a:solidFill>
                  <a:srgbClr val="FF0000"/>
                </a:solidFill>
              </a:rPr>
              <a:t>80% </a:t>
            </a:r>
            <a:r>
              <a:rPr lang="en-GB" sz="1800" dirty="0">
                <a:solidFill>
                  <a:srgbClr val="FF0000"/>
                </a:solidFill>
              </a:rPr>
              <a:t>to </a:t>
            </a:r>
            <a:r>
              <a:rPr lang="en-GB" sz="1800" dirty="0" smtClean="0">
                <a:solidFill>
                  <a:srgbClr val="FF0000"/>
                </a:solidFill>
              </a:rPr>
              <a:t>100% </a:t>
            </a:r>
            <a:r>
              <a:rPr lang="en-GB" sz="1800" dirty="0">
                <a:solidFill>
                  <a:srgbClr val="FF0000"/>
                </a:solidFill>
              </a:rPr>
              <a:t>(2019/20) and from 77% to 100% (2019/20) for urban areas</a:t>
            </a:r>
            <a:r>
              <a:rPr lang="en-GB" sz="1800" dirty="0" smtClean="0">
                <a:solidFill>
                  <a:srgbClr val="FF0000"/>
                </a:solidFill>
              </a:rPr>
              <a:t>.</a:t>
            </a:r>
          </a:p>
          <a:p>
            <a:pPr algn="just">
              <a:buFont typeface="+mj-lt"/>
              <a:buAutoNum type="arabicPeriod"/>
            </a:pPr>
            <a:endParaRPr lang="en-US" sz="800" dirty="0">
              <a:solidFill>
                <a:srgbClr val="FF0000"/>
              </a:solidFill>
            </a:endParaRPr>
          </a:p>
          <a:p>
            <a:pPr algn="just">
              <a:buFont typeface="+mj-lt"/>
              <a:buAutoNum type="arabicPeriod"/>
            </a:pPr>
            <a:r>
              <a:rPr lang="en-GB" sz="1800" dirty="0"/>
              <a:t>Promote Integrated Water Resources Management in all development activities for sustainable water resources country-wide.</a:t>
            </a:r>
          </a:p>
          <a:p>
            <a:pPr algn="just">
              <a:buFont typeface="+mj-lt"/>
              <a:buAutoNum type="arabicPeriod"/>
            </a:pPr>
            <a:r>
              <a:rPr lang="en-GB" sz="1800" dirty="0" smtClean="0"/>
              <a:t>Improve </a:t>
            </a:r>
            <a:r>
              <a:rPr lang="en-GB" sz="1800" dirty="0"/>
              <a:t>access to Water for Production and increase cumulative storage from the current </a:t>
            </a:r>
            <a:r>
              <a:rPr lang="en-GB" sz="1800" dirty="0" smtClean="0"/>
              <a:t>39.3MCM </a:t>
            </a:r>
            <a:r>
              <a:rPr lang="en-GB" sz="1800" dirty="0"/>
              <a:t>to 55MCM </a:t>
            </a:r>
            <a:r>
              <a:rPr lang="en-GB" sz="1800" dirty="0">
                <a:solidFill>
                  <a:srgbClr val="FF0000"/>
                </a:solidFill>
              </a:rPr>
              <a:t>(2019/20) </a:t>
            </a:r>
            <a:r>
              <a:rPr lang="en-GB" sz="1800" dirty="0"/>
              <a:t>for multipurpose use, including; irrigation, livestock, aquaculture and rural industries through construction and rehabilitation of large and small water reservoirs.</a:t>
            </a:r>
          </a:p>
          <a:p>
            <a:pPr lvl="0" algn="just"/>
            <a:endParaRPr lang="en-GB" sz="2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solidFill>
                  <a:srgbClr val="FF0000"/>
                </a:solidFill>
              </a:rPr>
              <a:t>Specific Policy Issues for Consideration during FY 2019/20</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9038066"/>
              </p:ext>
            </p:extLst>
          </p:nvPr>
        </p:nvGraphicFramePr>
        <p:xfrm>
          <a:off x="457200" y="1600200"/>
          <a:ext cx="8382000" cy="5105400"/>
        </p:xfrm>
        <a:graphic>
          <a:graphicData uri="http://schemas.openxmlformats.org/drawingml/2006/table">
            <a:tbl>
              <a:tblPr firstRow="1" bandRow="1">
                <a:tableStyleId>{5C22544A-7EE6-4342-B048-85BDC9FD1C3A}</a:tableStyleId>
              </a:tblPr>
              <a:tblGrid>
                <a:gridCol w="2405944"/>
                <a:gridCol w="5976056"/>
              </a:tblGrid>
              <a:tr h="391239">
                <a:tc>
                  <a:txBody>
                    <a:bodyPr/>
                    <a:lstStyle/>
                    <a:p>
                      <a:r>
                        <a:rPr lang="en-US" dirty="0" smtClean="0"/>
                        <a:t>Issue</a:t>
                      </a:r>
                      <a:r>
                        <a:rPr lang="en-US" baseline="0" dirty="0" smtClean="0"/>
                        <a:t> </a:t>
                      </a:r>
                      <a:endParaRPr lang="en-GB" dirty="0"/>
                    </a:p>
                  </a:txBody>
                  <a:tcPr/>
                </a:tc>
                <a:tc>
                  <a:txBody>
                    <a:bodyPr/>
                    <a:lstStyle/>
                    <a:p>
                      <a:r>
                        <a:rPr lang="en-US" dirty="0" smtClean="0"/>
                        <a:t>Required Action </a:t>
                      </a:r>
                      <a:endParaRPr lang="en-GB" dirty="0"/>
                    </a:p>
                  </a:txBody>
                  <a:tcPr/>
                </a:tc>
              </a:tr>
              <a:tr h="220594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dirty="0" smtClean="0"/>
                        <a:t>Management of Local and Central Forestry Reserves (CFRs)</a:t>
                      </a:r>
                    </a:p>
                  </a:txBody>
                  <a:tcPr/>
                </a:tc>
                <a:tc>
                  <a:txBody>
                    <a:bodyPr/>
                    <a:lstStyle/>
                    <a:p>
                      <a:pPr marL="285750" lvl="0" indent="-285750" algn="just" eaLnBrk="0" fontAlgn="base" hangingPunct="0">
                        <a:spcAft>
                          <a:spcPct val="0"/>
                        </a:spcAft>
                        <a:buClr>
                          <a:srgbClr val="3333CC"/>
                        </a:buClr>
                        <a:buSzPct val="60000"/>
                        <a:buFont typeface="Arial" panose="020B0604020202020204" pitchFamily="34" charset="0"/>
                        <a:buChar char="•"/>
                        <a:defRPr/>
                      </a:pPr>
                      <a:r>
                        <a:rPr lang="en-US" sz="1600" kern="0" dirty="0" smtClean="0">
                          <a:solidFill>
                            <a:srgbClr val="000000"/>
                          </a:solidFill>
                          <a:latin typeface="Calibri" panose="020F0502020204030204" pitchFamily="34" charset="0"/>
                        </a:rPr>
                        <a:t>in the District, through proper consultations of all stakeholders</a:t>
                      </a:r>
                    </a:p>
                    <a:p>
                      <a:pPr marL="285750" indent="-285750" algn="just">
                        <a:lnSpc>
                          <a:spcPct val="90000"/>
                        </a:lnSpc>
                        <a:buFont typeface="Arial" panose="020B0604020202020204" pitchFamily="34" charset="0"/>
                        <a:buChar char="•"/>
                      </a:pPr>
                      <a:r>
                        <a:rPr lang="en-US" altLang="en-US" sz="1600" dirty="0" smtClean="0">
                          <a:latin typeface="Calibri" panose="020F0502020204030204" pitchFamily="34" charset="0"/>
                        </a:rPr>
                        <a:t>Encourage people to plant trees on private and public land -NFA is in a campaign to encourage tree-planting (Community Tree Planting Programme).</a:t>
                      </a:r>
                    </a:p>
                    <a:p>
                      <a:pPr marL="285750" indent="-285750" algn="just">
                        <a:lnSpc>
                          <a:spcPct val="90000"/>
                        </a:lnSpc>
                        <a:buFont typeface="Arial" panose="020B0604020202020204" pitchFamily="34" charset="0"/>
                        <a:buChar char="•"/>
                      </a:pPr>
                      <a:r>
                        <a:rPr lang="en-US" altLang="en-US" sz="1600" dirty="0" smtClean="0">
                          <a:latin typeface="Calibri" panose="020F0502020204030204" pitchFamily="34" charset="0"/>
                        </a:rPr>
                        <a:t>NFA and DFRs need to work in close collaboration to increase tree cover. </a:t>
                      </a:r>
                    </a:p>
                    <a:p>
                      <a:pPr marL="285750" indent="-285750" algn="just">
                        <a:lnSpc>
                          <a:spcPct val="90000"/>
                        </a:lnSpc>
                        <a:buFont typeface="Arial" panose="020B0604020202020204" pitchFamily="34" charset="0"/>
                        <a:buChar char="•"/>
                      </a:pPr>
                      <a:r>
                        <a:rPr lang="en-US" altLang="en-US" sz="1600" dirty="0" smtClean="0">
                          <a:latin typeface="Calibri" panose="020F0502020204030204" pitchFamily="34" charset="0"/>
                        </a:rPr>
                        <a:t>Incitement of encroachers should be discouraged to enable NFA effectively stop destruction of forest reserves and restore them through tree-planting.</a:t>
                      </a:r>
                      <a:endParaRPr lang="en-GB" sz="1600" dirty="0"/>
                    </a:p>
                  </a:txBody>
                  <a:tcPr/>
                </a:tc>
              </a:tr>
              <a:tr h="868229">
                <a:tc>
                  <a:txBody>
                    <a:bodyPr/>
                    <a:lstStyle/>
                    <a:p>
                      <a:pPr algn="just"/>
                      <a:r>
                        <a:rPr lang="en-US" sz="1600" b="1" dirty="0" smtClean="0"/>
                        <a:t>Boundary Demarcation </a:t>
                      </a:r>
                      <a:endParaRPr lang="en-GB" sz="1600" b="1" dirty="0"/>
                    </a:p>
                  </a:txBody>
                  <a:tcPr/>
                </a:tc>
                <a:tc>
                  <a:txBody>
                    <a:bodyPr/>
                    <a:lstStyle/>
                    <a:p>
                      <a:pPr marL="285750" indent="-285750" algn="just">
                        <a:buFont typeface="Arial" panose="020B0604020202020204" pitchFamily="34" charset="0"/>
                        <a:buChar char="•"/>
                      </a:pPr>
                      <a:r>
                        <a:rPr lang="en-US" sz="1600" dirty="0" smtClean="0"/>
                        <a:t>DLGs should cooperate with MWE/NFA in operating the forest reserves boundaries that were allocated o private tree farmers for proper planning</a:t>
                      </a:r>
                      <a:endParaRPr lang="en-GB" sz="1600" dirty="0"/>
                    </a:p>
                  </a:txBody>
                  <a:tcPr/>
                </a:tc>
              </a:tr>
              <a:tr h="1639988">
                <a:tc>
                  <a:txBody>
                    <a:bodyPr/>
                    <a:lstStyle/>
                    <a:p>
                      <a:pPr algn="just"/>
                      <a:r>
                        <a:rPr lang="en-US" sz="1600" b="1" dirty="0" smtClean="0"/>
                        <a:t>Wetland Degradation </a:t>
                      </a:r>
                    </a:p>
                    <a:p>
                      <a:pPr algn="just"/>
                      <a:endParaRPr lang="en-US" sz="1600" dirty="0" smtClean="0"/>
                    </a:p>
                    <a:p>
                      <a:pPr algn="just"/>
                      <a:r>
                        <a:rPr lang="en-US" sz="1600" dirty="0" smtClean="0"/>
                        <a:t>Nationally, the rate of wetland degradation continue to increase</a:t>
                      </a:r>
                      <a:r>
                        <a:rPr lang="en-US" sz="1600" baseline="0" dirty="0" smtClean="0"/>
                        <a:t> at an alarming speed</a:t>
                      </a:r>
                      <a:endParaRPr lang="en-GB" sz="1600" dirty="0"/>
                    </a:p>
                  </a:txBody>
                  <a:tcPr/>
                </a:tc>
                <a:tc>
                  <a:txBody>
                    <a:bodyPr/>
                    <a:lstStyle/>
                    <a:p>
                      <a:pPr marL="285750" indent="-285750" algn="just">
                        <a:buFont typeface="Arial" panose="020B0604020202020204" pitchFamily="34" charset="0"/>
                        <a:buChar char="•"/>
                      </a:pPr>
                      <a:r>
                        <a:rPr lang="en-US" sz="1600" dirty="0" smtClean="0"/>
                        <a:t>DLS</a:t>
                      </a:r>
                      <a:r>
                        <a:rPr lang="en-US" sz="1600" baseline="0" dirty="0" smtClean="0"/>
                        <a:t> are encouraged to </a:t>
                      </a:r>
                    </a:p>
                    <a:p>
                      <a:pPr marL="0" indent="0" algn="just">
                        <a:buFont typeface="Arial" panose="020B0604020202020204" pitchFamily="34" charset="0"/>
                        <a:buNone/>
                      </a:pPr>
                      <a:r>
                        <a:rPr lang="en-US" sz="1600" baseline="0" dirty="0" smtClean="0"/>
                        <a:t>(</a:t>
                      </a:r>
                      <a:r>
                        <a:rPr lang="en-US" sz="1600" baseline="0" dirty="0" err="1" smtClean="0"/>
                        <a:t>i</a:t>
                      </a:r>
                      <a:r>
                        <a:rPr lang="en-US" sz="1600" baseline="0" dirty="0" smtClean="0"/>
                        <a:t>) restore degraded critical wetlands, </a:t>
                      </a:r>
                    </a:p>
                    <a:p>
                      <a:pPr marL="0" indent="0" algn="just">
                        <a:buFont typeface="Arial" panose="020B0604020202020204" pitchFamily="34" charset="0"/>
                        <a:buNone/>
                      </a:pPr>
                      <a:r>
                        <a:rPr lang="en-US" sz="1600" baseline="0" dirty="0" smtClean="0"/>
                        <a:t>(ii) demarcate critical wetlands and </a:t>
                      </a:r>
                    </a:p>
                    <a:p>
                      <a:pPr marL="0" indent="0" algn="just">
                        <a:buFont typeface="Arial" panose="020B0604020202020204" pitchFamily="34" charset="0"/>
                        <a:buNone/>
                      </a:pPr>
                      <a:r>
                        <a:rPr lang="en-US" sz="1600" baseline="0" dirty="0" smtClean="0"/>
                        <a:t>(iii) carry out regular compliance monitoring and enforcement to deter further degradation.</a:t>
                      </a:r>
                      <a:endParaRPr lang="en-GB" sz="1600" dirty="0"/>
                    </a:p>
                  </a:txBody>
                  <a:tcPr/>
                </a:tc>
              </a:tr>
            </a:tbl>
          </a:graphicData>
        </a:graphic>
      </p:graphicFrame>
    </p:spTree>
    <p:extLst>
      <p:ext uri="{BB962C8B-B14F-4D97-AF65-F5344CB8AC3E}">
        <p14:creationId xmlns:p14="http://schemas.microsoft.com/office/powerpoint/2010/main" val="277847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solidFill>
                  <a:srgbClr val="FF0000"/>
                </a:solidFill>
              </a:rPr>
              <a:t>Conclusion</a:t>
            </a:r>
            <a:r>
              <a:rPr lang="en-US" dirty="0" smtClean="0"/>
              <a:t> </a:t>
            </a:r>
            <a:endParaRPr lang="en-US"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algn="just"/>
            <a:r>
              <a:rPr lang="en-US" dirty="0" smtClean="0"/>
              <a:t>The sector is </a:t>
            </a:r>
            <a:r>
              <a:rPr lang="en-US" dirty="0"/>
              <a:t>committed to achieving </a:t>
            </a:r>
            <a:r>
              <a:rPr lang="en-US" dirty="0" smtClean="0"/>
              <a:t>NDP-II objectives, </a:t>
            </a:r>
            <a:r>
              <a:rPr lang="en-US" dirty="0"/>
              <a:t>the NRM Manifesto </a:t>
            </a:r>
            <a:r>
              <a:rPr lang="en-US" dirty="0" smtClean="0"/>
              <a:t>commitments as </a:t>
            </a:r>
            <a:r>
              <a:rPr lang="en-US" dirty="0"/>
              <a:t>well as the </a:t>
            </a:r>
            <a:r>
              <a:rPr lang="en-US" dirty="0" smtClean="0"/>
              <a:t>Seven Presidential (7) </a:t>
            </a:r>
            <a:r>
              <a:rPr lang="en-US" dirty="0"/>
              <a:t>Strategic Guidelines for Water and Environment </a:t>
            </a:r>
            <a:r>
              <a:rPr lang="en-US" dirty="0" smtClean="0"/>
              <a:t>aimed at transformation </a:t>
            </a:r>
            <a:r>
              <a:rPr lang="en-US" dirty="0"/>
              <a:t>of the country to middle income status by 2020.</a:t>
            </a:r>
          </a:p>
          <a:p>
            <a:pPr algn="just"/>
            <a:endParaRPr lang="en-US" sz="1200" dirty="0" smtClean="0"/>
          </a:p>
          <a:p>
            <a:pPr algn="just"/>
            <a:r>
              <a:rPr lang="en-US" dirty="0" smtClean="0"/>
              <a:t>During </a:t>
            </a:r>
            <a:r>
              <a:rPr lang="en-US" dirty="0"/>
              <a:t>FY </a:t>
            </a:r>
            <a:r>
              <a:rPr lang="en-US" dirty="0" smtClean="0"/>
              <a:t>2019/20 </a:t>
            </a:r>
            <a:r>
              <a:rPr lang="en-US" dirty="0"/>
              <a:t>the W&amp;E Sector </a:t>
            </a:r>
            <a:r>
              <a:rPr lang="en-US" dirty="0" smtClean="0"/>
              <a:t>will continue to focus on equity</a:t>
            </a:r>
            <a:r>
              <a:rPr lang="en-US" dirty="0"/>
              <a:t>, quality and efficiency in </a:t>
            </a:r>
            <a:r>
              <a:rPr lang="en-US" dirty="0" smtClean="0"/>
              <a:t>its service </a:t>
            </a:r>
            <a:r>
              <a:rPr lang="en-US" dirty="0"/>
              <a:t>delivery </a:t>
            </a:r>
            <a:r>
              <a:rPr lang="en-US" dirty="0" smtClean="0"/>
              <a:t>in order to enhance </a:t>
            </a:r>
            <a:r>
              <a:rPr lang="en-US" dirty="0"/>
              <a:t>access to clean water and sanitation plus a </a:t>
            </a:r>
            <a:r>
              <a:rPr lang="en-US" dirty="0" smtClean="0"/>
              <a:t>clean and healthy </a:t>
            </a:r>
            <a:r>
              <a:rPr lang="en-US" dirty="0"/>
              <a:t>environment. </a:t>
            </a:r>
          </a:p>
          <a:p>
            <a:pPr marL="0" indent="0" algn="just">
              <a:buNone/>
            </a:pPr>
            <a:endParaRPr lang="en-US" sz="1200" dirty="0" smtClean="0"/>
          </a:p>
          <a:p>
            <a:pPr algn="just"/>
            <a:r>
              <a:rPr lang="en-US" dirty="0"/>
              <a:t>This requires collective effort by all actors including the LGs to </a:t>
            </a:r>
            <a:r>
              <a:rPr lang="en-US" dirty="0" smtClean="0"/>
              <a:t>contribute </a:t>
            </a:r>
            <a:r>
              <a:rPr lang="en-US" dirty="0"/>
              <a:t>to </a:t>
            </a:r>
            <a:r>
              <a:rPr lang="en-US" dirty="0" smtClean="0"/>
              <a:t>the attainment of the targeted development goals for Water and Environment, as stipulated in </a:t>
            </a:r>
            <a:r>
              <a:rPr lang="en-US" dirty="0"/>
              <a:t>the </a:t>
            </a:r>
            <a:r>
              <a:rPr lang="en-US" dirty="0" smtClean="0"/>
              <a:t>NDPII and </a:t>
            </a:r>
            <a:r>
              <a:rPr lang="en-US" dirty="0"/>
              <a:t>the NRM Manifesto 2016/21.</a:t>
            </a:r>
          </a:p>
          <a:p>
            <a:pPr algn="just"/>
            <a:endParaRPr lang="en-US" dirty="0"/>
          </a:p>
          <a:p>
            <a:pPr algn="just"/>
            <a:endParaRPr lang="en-US" dirty="0"/>
          </a:p>
        </p:txBody>
      </p:sp>
    </p:spTree>
    <p:extLst>
      <p:ext uri="{BB962C8B-B14F-4D97-AF65-F5344CB8AC3E}">
        <p14:creationId xmlns:p14="http://schemas.microsoft.com/office/powerpoint/2010/main" val="4679273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4038600"/>
          </a:xfrm>
        </p:spPr>
        <p:txBody>
          <a:bodyPr/>
          <a:lstStyle/>
          <a:p>
            <a:endParaRPr lang="en-US" dirty="0" smtClean="0"/>
          </a:p>
          <a:p>
            <a:endParaRPr lang="en-US" dirty="0"/>
          </a:p>
          <a:p>
            <a:pPr marL="0" indent="0" algn="ctr">
              <a:buNone/>
            </a:pPr>
            <a:r>
              <a:rPr lang="en-US" dirty="0" smtClean="0">
                <a:solidFill>
                  <a:srgbClr val="0000FF"/>
                </a:solidFill>
              </a:rPr>
              <a:t>Thank you</a:t>
            </a:r>
            <a:endParaRPr lang="en-US" dirty="0">
              <a:solidFill>
                <a:srgbClr val="0000FF"/>
              </a:solidFill>
            </a:endParaRPr>
          </a:p>
        </p:txBody>
      </p:sp>
    </p:spTree>
    <p:extLst>
      <p:ext uri="{BB962C8B-B14F-4D97-AF65-F5344CB8AC3E}">
        <p14:creationId xmlns:p14="http://schemas.microsoft.com/office/powerpoint/2010/main" val="383631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Sector Priorities and Milestones</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514350" indent="-514350" algn="just">
              <a:buFont typeface="+mj-lt"/>
              <a:buAutoNum type="arabicPeriod"/>
              <a:defRPr/>
            </a:pPr>
            <a:r>
              <a:rPr lang="en-US" sz="2600" dirty="0"/>
              <a:t>Increase automation of climate monitoring network from 10 percent to 40 percent  by </a:t>
            </a:r>
            <a:r>
              <a:rPr lang="en-GB" sz="2800" dirty="0">
                <a:solidFill>
                  <a:srgbClr val="FF0000"/>
                </a:solidFill>
              </a:rPr>
              <a:t>2019/20</a:t>
            </a:r>
            <a:r>
              <a:rPr lang="en-US" sz="2600" dirty="0">
                <a:solidFill>
                  <a:srgbClr val="FF0000"/>
                </a:solidFill>
              </a:rPr>
              <a:t>.</a:t>
            </a:r>
            <a:endParaRPr lang="en-GB" sz="2600" dirty="0">
              <a:solidFill>
                <a:srgbClr val="FF0000"/>
              </a:solidFill>
            </a:endParaRPr>
          </a:p>
          <a:p>
            <a:pPr marL="514350" indent="-514350" algn="just">
              <a:buFont typeface="+mj-lt"/>
              <a:buAutoNum type="arabicPeriod"/>
              <a:defRPr/>
            </a:pPr>
            <a:endParaRPr lang="en-US" sz="2600" dirty="0"/>
          </a:p>
          <a:p>
            <a:pPr marL="514350" indent="-514350" algn="just">
              <a:buFont typeface="+mj-lt"/>
              <a:buAutoNum type="arabicPeriod"/>
              <a:defRPr/>
            </a:pPr>
            <a:r>
              <a:rPr lang="en-US" sz="2600" dirty="0"/>
              <a:t>Integrate climate change policy interventions in all sector development plans.</a:t>
            </a:r>
          </a:p>
          <a:p>
            <a:pPr marL="514350" indent="-514350" algn="just">
              <a:buFont typeface="+mj-lt"/>
              <a:buAutoNum type="arabicPeriod"/>
              <a:defRPr/>
            </a:pPr>
            <a:endParaRPr lang="en-GB" sz="2600" dirty="0"/>
          </a:p>
          <a:p>
            <a:pPr marL="514350" indent="-514350" algn="just">
              <a:buFont typeface="+mj-lt"/>
              <a:buAutoNum type="arabicPeriod"/>
              <a:defRPr/>
            </a:pPr>
            <a:r>
              <a:rPr lang="en-GB" sz="2600" dirty="0"/>
              <a:t>Increase the country’s forest cover from 10% to 18% by </a:t>
            </a:r>
            <a:r>
              <a:rPr lang="en-GB" sz="2600" dirty="0">
                <a:solidFill>
                  <a:srgbClr val="FF0000"/>
                </a:solidFill>
              </a:rPr>
              <a:t>2</a:t>
            </a:r>
            <a:r>
              <a:rPr lang="en-GB" sz="2800" dirty="0">
                <a:solidFill>
                  <a:srgbClr val="FF0000"/>
                </a:solidFill>
              </a:rPr>
              <a:t>019/20</a:t>
            </a:r>
            <a:r>
              <a:rPr lang="en-US" sz="2600" dirty="0">
                <a:solidFill>
                  <a:srgbClr val="FF0000"/>
                </a:solidFill>
              </a:rPr>
              <a:t>. </a:t>
            </a:r>
            <a:r>
              <a:rPr lang="en-GB" sz="2600" dirty="0"/>
              <a:t>through massive tree planting of 100-200 million trees annually country wide</a:t>
            </a:r>
          </a:p>
          <a:p>
            <a:pPr marL="514350" indent="-514350" algn="just">
              <a:buFont typeface="+mj-lt"/>
              <a:buAutoNum type="arabicPeriod"/>
              <a:defRPr/>
            </a:pPr>
            <a:endParaRPr lang="en-GB" sz="2600" dirty="0"/>
          </a:p>
          <a:p>
            <a:pPr marL="514350" indent="-514350" algn="just">
              <a:buFont typeface="+mj-lt"/>
              <a:buAutoNum type="arabicPeriod"/>
              <a:defRPr/>
            </a:pPr>
            <a:r>
              <a:rPr lang="en-GB" sz="2600" dirty="0"/>
              <a:t>Increase the country’s wetlands cover from 10.9% to 12% </a:t>
            </a:r>
            <a:r>
              <a:rPr lang="en-US" sz="2600" dirty="0">
                <a:solidFill>
                  <a:srgbClr val="FF0000"/>
                </a:solidFill>
              </a:rPr>
              <a:t>by 2019/20. </a:t>
            </a:r>
            <a:r>
              <a:rPr lang="en-GB" sz="2600" dirty="0"/>
              <a:t>through restoration and demarcation of wetlands. </a:t>
            </a:r>
          </a:p>
          <a:p>
            <a:pPr lvl="0" algn="just"/>
            <a:endParaRPr lang="en-US" sz="900" dirty="0" smtClean="0"/>
          </a:p>
          <a:p>
            <a:pPr algn="just"/>
            <a:endParaRPr lang="en-US" dirty="0" smtClean="0"/>
          </a:p>
          <a:p>
            <a:pPr algn="just"/>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1143000"/>
          </a:xfrm>
        </p:spPr>
        <p:txBody>
          <a:bodyPr>
            <a:normAutofit/>
          </a:bodyPr>
          <a:lstStyle/>
          <a:p>
            <a:r>
              <a:rPr lang="en-GB" sz="3200" b="1" dirty="0" smtClean="0">
                <a:solidFill>
                  <a:srgbClr val="FF0000"/>
                </a:solidFill>
              </a:rPr>
              <a:t>Sector </a:t>
            </a:r>
            <a:r>
              <a:rPr lang="en-GB" sz="3200" b="1" dirty="0">
                <a:solidFill>
                  <a:srgbClr val="FF0000"/>
                </a:solidFill>
              </a:rPr>
              <a:t>objectives</a:t>
            </a:r>
          </a:p>
        </p:txBody>
      </p:sp>
      <p:sp>
        <p:nvSpPr>
          <p:cNvPr id="3" name="Content Placeholder 2"/>
          <p:cNvSpPr>
            <a:spLocks noGrp="1"/>
          </p:cNvSpPr>
          <p:nvPr>
            <p:ph idx="1"/>
          </p:nvPr>
        </p:nvSpPr>
        <p:spPr>
          <a:xfrm>
            <a:off x="152400" y="1143000"/>
            <a:ext cx="8839200" cy="5410200"/>
          </a:xfrm>
        </p:spPr>
        <p:txBody>
          <a:bodyPr>
            <a:normAutofit fontScale="70000" lnSpcReduction="20000"/>
          </a:bodyPr>
          <a:lstStyle/>
          <a:p>
            <a:pPr>
              <a:buNone/>
            </a:pPr>
            <a:endParaRPr lang="en-US" dirty="0" smtClean="0"/>
          </a:p>
          <a:p>
            <a:pPr>
              <a:buFont typeface="Wingdings" pitchFamily="2" charset="2"/>
              <a:buChar char="q"/>
            </a:pPr>
            <a:r>
              <a:rPr lang="en-US" dirty="0" smtClean="0"/>
              <a:t>The overall Strategic objectives for Water and Environment Sector are: </a:t>
            </a:r>
            <a:endParaRPr lang="en-GB" dirty="0" smtClean="0"/>
          </a:p>
          <a:p>
            <a:pPr>
              <a:buNone/>
            </a:pPr>
            <a:endParaRPr lang="en-GB" sz="1600" dirty="0" smtClean="0"/>
          </a:p>
          <a:p>
            <a:pPr marL="514350" indent="-514350" algn="just">
              <a:buFont typeface="+mj-lt"/>
              <a:buAutoNum type="arabicPeriod"/>
            </a:pPr>
            <a:r>
              <a:rPr lang="en-US" dirty="0" smtClean="0"/>
              <a:t>To </a:t>
            </a:r>
            <a:r>
              <a:rPr lang="en-US" dirty="0"/>
              <a:t>provide “sustainable provision of safe water within easy reach and hygienic sanitation facilities, based on management responsibility and ownership by the users,” </a:t>
            </a:r>
            <a:endParaRPr lang="en-GB" dirty="0"/>
          </a:p>
          <a:p>
            <a:pPr marL="514350" lvl="0" indent="-514350" algn="just">
              <a:buFont typeface="+mj-lt"/>
              <a:buAutoNum type="arabicPeriod"/>
            </a:pPr>
            <a:r>
              <a:rPr lang="en-US" sz="3400" dirty="0"/>
              <a:t>Promote development of water supply for agricultural production in order to modernize agriculture and mitigate effects of climatic variations on rain fed agriculture</a:t>
            </a:r>
          </a:p>
          <a:p>
            <a:pPr marL="514350" lvl="0" indent="-514350" algn="just">
              <a:buFont typeface="+mj-lt"/>
              <a:buAutoNum type="arabicPeriod"/>
            </a:pPr>
            <a:r>
              <a:rPr lang="en-US" sz="3400" dirty="0" smtClean="0"/>
              <a:t>To manage and develop the water resources of Uganda in an integrated and sustainable manner, so as to secure and provide water of adequate quantity and quality for all social and economic needs of the present and future generations with the full participation of all stakeholders”  and </a:t>
            </a:r>
            <a:endParaRPr lang="en-GB" sz="3400" dirty="0" smtClean="0"/>
          </a:p>
          <a:p>
            <a:pPr marL="514350" lvl="0" indent="-514350" algn="just">
              <a:buFont typeface="+mj-lt"/>
              <a:buAutoNum type="arabicPeriod"/>
            </a:pPr>
            <a:r>
              <a:rPr lang="en-US" sz="3400" dirty="0" smtClean="0"/>
              <a:t>To increase productivity of the natural resource base and harnessing natural resources in a sustainable manner</a:t>
            </a:r>
            <a:r>
              <a:rPr lang="en-US" dirty="0" smtClean="0"/>
              <a:t>” </a:t>
            </a:r>
            <a:endParaRPr lang="en-GB" dirty="0" smtClean="0"/>
          </a:p>
          <a:p>
            <a:pPr algn="just"/>
            <a:endParaRPr lang="en-GB" dirty="0"/>
          </a:p>
        </p:txBody>
      </p:sp>
      <p:sp>
        <p:nvSpPr>
          <p:cNvPr id="4" name="Slide Number Placeholder 3"/>
          <p:cNvSpPr>
            <a:spLocks noGrp="1"/>
          </p:cNvSpPr>
          <p:nvPr>
            <p:ph type="sldNum" sz="quarter" idx="12"/>
          </p:nvPr>
        </p:nvSpPr>
        <p:spPr/>
        <p:txBody>
          <a:bodyPr/>
          <a:lstStyle/>
          <a:p>
            <a:fld id="{68E64D9C-0F87-499E-9CC5-B1133E157744}" type="slidenum">
              <a:rPr lang="en-GB" smtClean="0"/>
              <a:pPr/>
              <a:t>5</a:t>
            </a:fld>
            <a:endParaRPr lang="en-GB" dirty="0"/>
          </a:p>
        </p:txBody>
      </p:sp>
    </p:spTree>
    <p:extLst>
      <p:ext uri="{BB962C8B-B14F-4D97-AF65-F5344CB8AC3E}">
        <p14:creationId xmlns:p14="http://schemas.microsoft.com/office/powerpoint/2010/main" val="3912795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FF0000"/>
                </a:solidFill>
              </a:rPr>
              <a:t>Key Sector Outcomes Indicators </a:t>
            </a:r>
            <a:endParaRPr lang="en-US" dirty="0">
              <a:solidFill>
                <a:srgbClr val="FF0000"/>
              </a:solidFill>
            </a:endParaRPr>
          </a:p>
        </p:txBody>
      </p:sp>
      <p:sp>
        <p:nvSpPr>
          <p:cNvPr id="3" name="Content Placeholder 2"/>
          <p:cNvSpPr>
            <a:spLocks noGrp="1"/>
          </p:cNvSpPr>
          <p:nvPr>
            <p:ph idx="1"/>
          </p:nvPr>
        </p:nvSpPr>
        <p:spPr>
          <a:xfrm>
            <a:off x="457200" y="1371600"/>
            <a:ext cx="8229600" cy="4953000"/>
          </a:xfrm>
        </p:spPr>
        <p:txBody>
          <a:bodyPr>
            <a:normAutofit fontScale="85000" lnSpcReduction="10000"/>
          </a:bodyPr>
          <a:lstStyle/>
          <a:p>
            <a:pPr algn="just"/>
            <a:r>
              <a:rPr lang="en-US" b="1" dirty="0" smtClean="0">
                <a:solidFill>
                  <a:srgbClr val="0000FF"/>
                </a:solidFill>
              </a:rPr>
              <a:t>Outcome 1</a:t>
            </a:r>
            <a:r>
              <a:rPr lang="en-US" dirty="0" smtClean="0">
                <a:solidFill>
                  <a:srgbClr val="0000FF"/>
                </a:solidFill>
              </a:rPr>
              <a:t>:</a:t>
            </a:r>
            <a:r>
              <a:rPr lang="en-US" dirty="0" smtClean="0"/>
              <a:t> Increased access to quality safe water and sanitation facilities for rural, urban water for improved production  and livelihoods by women an men.</a:t>
            </a:r>
          </a:p>
          <a:p>
            <a:pPr algn="just"/>
            <a:r>
              <a:rPr lang="en-US" b="1" dirty="0" smtClean="0">
                <a:solidFill>
                  <a:srgbClr val="0000FF"/>
                </a:solidFill>
              </a:rPr>
              <a:t>Outcome 2:</a:t>
            </a:r>
            <a:r>
              <a:rPr lang="en-US" dirty="0" smtClean="0"/>
              <a:t> Increased provision and utilization of WfP facilities to enhance production and productivity and socio-economic </a:t>
            </a:r>
            <a:r>
              <a:rPr lang="en-US" dirty="0"/>
              <a:t>transformation by women an men.</a:t>
            </a:r>
            <a:endParaRPr lang="en-US" dirty="0" smtClean="0"/>
          </a:p>
          <a:p>
            <a:pPr algn="just"/>
            <a:r>
              <a:rPr lang="en-US" b="1" dirty="0" smtClean="0">
                <a:solidFill>
                  <a:srgbClr val="0000FF"/>
                </a:solidFill>
              </a:rPr>
              <a:t>Outcome 3:</a:t>
            </a:r>
            <a:r>
              <a:rPr lang="en-US" dirty="0" smtClean="0"/>
              <a:t> Improved and adequate water quality and quantity for all water users in the country.</a:t>
            </a:r>
          </a:p>
          <a:p>
            <a:pPr algn="just"/>
            <a:r>
              <a:rPr lang="en-US" b="1" dirty="0" smtClean="0">
                <a:solidFill>
                  <a:srgbClr val="0000FF"/>
                </a:solidFill>
              </a:rPr>
              <a:t>Outcome 4:</a:t>
            </a:r>
            <a:r>
              <a:rPr lang="en-US" dirty="0" smtClean="0"/>
              <a:t> Improved weather, climate and climate change management, protection and restoration of environment and natural resources.</a:t>
            </a:r>
            <a:endParaRPr lang="en-US" dirty="0"/>
          </a:p>
        </p:txBody>
      </p:sp>
    </p:spTree>
    <p:extLst>
      <p:ext uri="{BB962C8B-B14F-4D97-AF65-F5344CB8AC3E}">
        <p14:creationId xmlns:p14="http://schemas.microsoft.com/office/powerpoint/2010/main" val="1388010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rPr>
              <a:t>Relations between National Development Plan (NDP-II) and Sector Objectives</a:t>
            </a:r>
            <a:endParaRPr lang="en-US" sz="3200" dirty="0"/>
          </a:p>
        </p:txBody>
      </p:sp>
      <p:sp>
        <p:nvSpPr>
          <p:cNvPr id="3" name="Content Placeholder 2"/>
          <p:cNvSpPr>
            <a:spLocks noGrp="1"/>
          </p:cNvSpPr>
          <p:nvPr>
            <p:ph idx="1"/>
          </p:nvPr>
        </p:nvSpPr>
        <p:spPr/>
        <p:txBody>
          <a:bodyPr>
            <a:normAutofit lnSpcReduction="10000"/>
          </a:bodyPr>
          <a:lstStyle/>
          <a:p>
            <a:pPr algn="just"/>
            <a:r>
              <a:rPr lang="en-US" dirty="0"/>
              <a:t>Over the NDP period, therefore the Water and Environment sector will focus on</a:t>
            </a:r>
            <a:r>
              <a:rPr lang="en-US" b="1" dirty="0"/>
              <a:t> implementation of </a:t>
            </a:r>
            <a:r>
              <a:rPr lang="en-US" b="1" u="sng" dirty="0"/>
              <a:t>sector priorities and objectives</a:t>
            </a:r>
            <a:r>
              <a:rPr lang="en-US" b="1" dirty="0"/>
              <a:t>,  </a:t>
            </a:r>
            <a:r>
              <a:rPr lang="en-US" b="1" u="sng" dirty="0"/>
              <a:t>interventions, outcomes, targets aimed at increased access to safe water and sanitation in rural and urban areas, increased water storage for multi-purpose use</a:t>
            </a:r>
            <a:r>
              <a:rPr lang="en-US" b="1" dirty="0"/>
              <a:t>,</a:t>
            </a:r>
            <a:r>
              <a:rPr lang="en-US" dirty="0"/>
              <a:t> and promotion of sustainable utilization of natural resources for improved livelihood in the country. </a:t>
            </a:r>
          </a:p>
          <a:p>
            <a:pPr algn="just"/>
            <a:endParaRPr lang="en-US" sz="1050" dirty="0"/>
          </a:p>
          <a:p>
            <a:endParaRPr lang="en-US" dirty="0"/>
          </a:p>
        </p:txBody>
      </p:sp>
    </p:spTree>
    <p:extLst>
      <p:ext uri="{BB962C8B-B14F-4D97-AF65-F5344CB8AC3E}">
        <p14:creationId xmlns:p14="http://schemas.microsoft.com/office/powerpoint/2010/main" val="300558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rPr>
              <a:t>Responses to issues raised in the </a:t>
            </a:r>
            <a:r>
              <a:rPr lang="en-US" sz="2800" b="1" dirty="0" smtClean="0">
                <a:solidFill>
                  <a:srgbClr val="FF0000"/>
                </a:solidFill>
              </a:rPr>
              <a:t>LGBF </a:t>
            </a:r>
            <a:r>
              <a:rPr lang="en-US" sz="2800" b="1" dirty="0">
                <a:solidFill>
                  <a:srgbClr val="FF0000"/>
                </a:solidFill>
              </a:rPr>
              <a:t>Consultative workshop for FY </a:t>
            </a:r>
            <a:r>
              <a:rPr lang="en-US" sz="2800" b="1" dirty="0" smtClean="0">
                <a:solidFill>
                  <a:srgbClr val="FF0000"/>
                </a:solidFill>
              </a:rPr>
              <a:t>2018/19</a:t>
            </a:r>
            <a:endParaRPr lang="en-GB" sz="2800" dirty="0">
              <a:solidFill>
                <a:srgbClr val="FF0000"/>
              </a:solidFill>
            </a:endParaRPr>
          </a:p>
        </p:txBody>
      </p:sp>
      <p:sp>
        <p:nvSpPr>
          <p:cNvPr id="3" name="Content Placeholder 2"/>
          <p:cNvSpPr>
            <a:spLocks noGrp="1"/>
          </p:cNvSpPr>
          <p:nvPr>
            <p:ph idx="1"/>
          </p:nvPr>
        </p:nvSpPr>
        <p:spPr>
          <a:xfrm>
            <a:off x="457200" y="1295400"/>
            <a:ext cx="8229600" cy="5486400"/>
          </a:xfrm>
        </p:spPr>
        <p:txBody>
          <a:bodyPr>
            <a:normAutofit/>
          </a:bodyPr>
          <a:lstStyle/>
          <a:p>
            <a:pPr marL="514350" indent="-514350" algn="just">
              <a:buFont typeface="+mj-lt"/>
              <a:buAutoNum type="arabicPeriod"/>
            </a:pPr>
            <a:r>
              <a:rPr lang="en-US" sz="2800" b="1" dirty="0" smtClean="0">
                <a:solidFill>
                  <a:srgbClr val="0000FF"/>
                </a:solidFill>
              </a:rPr>
              <a:t>MWE </a:t>
            </a:r>
            <a:r>
              <a:rPr lang="en-US" sz="2800" b="1" dirty="0">
                <a:solidFill>
                  <a:srgbClr val="0000FF"/>
                </a:solidFill>
              </a:rPr>
              <a:t>expedites the development of the irrigation policy and </a:t>
            </a:r>
            <a:r>
              <a:rPr lang="en-US" sz="2800" b="1" dirty="0" smtClean="0">
                <a:solidFill>
                  <a:srgbClr val="0000FF"/>
                </a:solidFill>
              </a:rPr>
              <a:t>strategy</a:t>
            </a:r>
          </a:p>
          <a:p>
            <a:pPr marL="0" indent="0" algn="just">
              <a:buNone/>
            </a:pPr>
            <a:r>
              <a:rPr lang="en-US" sz="2800" b="1" dirty="0" smtClean="0">
                <a:solidFill>
                  <a:srgbClr val="0000FF"/>
                </a:solidFill>
              </a:rPr>
              <a:t>Response:</a:t>
            </a:r>
            <a:endParaRPr lang="en-US" sz="2800" b="1" dirty="0">
              <a:solidFill>
                <a:srgbClr val="0000FF"/>
              </a:solidFill>
            </a:endParaRPr>
          </a:p>
          <a:p>
            <a:pPr marL="0" indent="0" algn="just">
              <a:buFont typeface="Wingdings" pitchFamily="2" charset="2"/>
              <a:buChar char="Ø"/>
            </a:pPr>
            <a:r>
              <a:rPr lang="en-US" sz="2800" dirty="0"/>
              <a:t>The National Irrigation Policy was approved </a:t>
            </a:r>
            <a:r>
              <a:rPr lang="en-US" sz="2800" dirty="0" smtClean="0"/>
              <a:t>by </a:t>
            </a:r>
            <a:r>
              <a:rPr lang="en-US" sz="2800" dirty="0"/>
              <a:t>cabinet on 12</a:t>
            </a:r>
            <a:r>
              <a:rPr lang="en-US" sz="2800" baseline="30000" dirty="0"/>
              <a:t>th</a:t>
            </a:r>
            <a:r>
              <a:rPr lang="en-US" sz="2800" dirty="0"/>
              <a:t>/02/2018 and is operational. </a:t>
            </a:r>
            <a:endParaRPr lang="en-US" sz="2800" dirty="0" smtClean="0"/>
          </a:p>
          <a:p>
            <a:pPr marL="0" indent="0" algn="just">
              <a:buNone/>
            </a:pPr>
            <a:endParaRPr lang="en-US" sz="2800" dirty="0" smtClean="0"/>
          </a:p>
          <a:p>
            <a:pPr marL="0" indent="0" algn="just">
              <a:buFont typeface="Wingdings" pitchFamily="2" charset="2"/>
              <a:buChar char="Ø"/>
            </a:pPr>
            <a:r>
              <a:rPr lang="en-US" sz="2800" dirty="0" smtClean="0"/>
              <a:t>The </a:t>
            </a:r>
            <a:r>
              <a:rPr lang="en-US" sz="2800" dirty="0"/>
              <a:t>policy sets out a goal of ensuring sustainable availability of water for irrigation and its efficient use for enhanced crop production, productivity and profitability to contribute to food security and wealth creation</a:t>
            </a:r>
            <a:r>
              <a:rPr lang="en-US" sz="2800" dirty="0" smtClean="0"/>
              <a:t>. </a:t>
            </a:r>
            <a:endParaRPr lang="en-GB" sz="2800" dirty="0"/>
          </a:p>
        </p:txBody>
      </p:sp>
    </p:spTree>
    <p:extLst>
      <p:ext uri="{BB962C8B-B14F-4D97-AF65-F5344CB8AC3E}">
        <p14:creationId xmlns:p14="http://schemas.microsoft.com/office/powerpoint/2010/main" val="3644643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000" b="1" dirty="0">
                <a:solidFill>
                  <a:srgbClr val="FF0000"/>
                </a:solidFill>
              </a:rPr>
              <a:t>Responses to issues raised </a:t>
            </a:r>
            <a:r>
              <a:rPr lang="en-US" sz="2000" b="1" dirty="0" smtClean="0">
                <a:solidFill>
                  <a:srgbClr val="FF0000"/>
                </a:solidFill>
              </a:rPr>
              <a:t>during the </a:t>
            </a:r>
            <a:r>
              <a:rPr lang="en-US" sz="2000" b="1" dirty="0">
                <a:solidFill>
                  <a:srgbClr val="FF0000"/>
                </a:solidFill>
              </a:rPr>
              <a:t>LGBF Consultative workshop for FY 2018/19</a:t>
            </a:r>
            <a:endParaRPr lang="en-GB" sz="2000" dirty="0">
              <a:solidFill>
                <a:srgbClr val="FF0000"/>
              </a:solidFill>
            </a:endParaRPr>
          </a:p>
        </p:txBody>
      </p:sp>
      <p:sp>
        <p:nvSpPr>
          <p:cNvPr id="3" name="Content Placeholder 2"/>
          <p:cNvSpPr>
            <a:spLocks noGrp="1"/>
          </p:cNvSpPr>
          <p:nvPr>
            <p:ph idx="1"/>
          </p:nvPr>
        </p:nvSpPr>
        <p:spPr>
          <a:xfrm>
            <a:off x="457200" y="990600"/>
            <a:ext cx="8458200" cy="5867400"/>
          </a:xfrm>
        </p:spPr>
        <p:txBody>
          <a:bodyPr>
            <a:normAutofit fontScale="25000" lnSpcReduction="20000"/>
          </a:bodyPr>
          <a:lstStyle/>
          <a:p>
            <a:pPr marL="0" indent="0" algn="just">
              <a:buNone/>
            </a:pPr>
            <a:r>
              <a:rPr lang="en-US" sz="9600" b="1" dirty="0" smtClean="0">
                <a:solidFill>
                  <a:srgbClr val="0000FF"/>
                </a:solidFill>
              </a:rPr>
              <a:t>2.</a:t>
            </a:r>
            <a:r>
              <a:rPr lang="en-US" sz="9600" b="1" dirty="0" smtClean="0"/>
              <a:t> </a:t>
            </a:r>
            <a:r>
              <a:rPr lang="en-US" sz="9600" b="1" dirty="0" smtClean="0">
                <a:solidFill>
                  <a:srgbClr val="0000FF"/>
                </a:solidFill>
              </a:rPr>
              <a:t>Government needs </a:t>
            </a:r>
            <a:r>
              <a:rPr lang="en-US" sz="9600" b="1" dirty="0">
                <a:solidFill>
                  <a:srgbClr val="0000FF"/>
                </a:solidFill>
              </a:rPr>
              <a:t>to explore possibilities of setting up and encouraging irrigation </a:t>
            </a:r>
            <a:r>
              <a:rPr lang="en-US" sz="9600" b="1" dirty="0" smtClean="0">
                <a:solidFill>
                  <a:srgbClr val="0000FF"/>
                </a:solidFill>
              </a:rPr>
              <a:t>plants</a:t>
            </a:r>
          </a:p>
          <a:p>
            <a:pPr marL="0" indent="0" algn="just">
              <a:buNone/>
            </a:pPr>
            <a:r>
              <a:rPr lang="en-US" sz="9600" b="1" dirty="0" smtClean="0"/>
              <a:t>Response</a:t>
            </a:r>
            <a:r>
              <a:rPr lang="en-US" sz="5600" b="1" dirty="0" smtClean="0"/>
              <a:t>:</a:t>
            </a:r>
          </a:p>
          <a:p>
            <a:pPr lvl="0" algn="just"/>
            <a:r>
              <a:rPr lang="en-US" sz="8000" dirty="0" smtClean="0"/>
              <a:t>The </a:t>
            </a:r>
            <a:r>
              <a:rPr lang="en-US" sz="8000" dirty="0"/>
              <a:t>target is </a:t>
            </a:r>
            <a:r>
              <a:rPr lang="en-US" sz="8000" dirty="0" smtClean="0"/>
              <a:t>to achieve 3,030,000 Ha </a:t>
            </a:r>
            <a:r>
              <a:rPr lang="en-US" sz="8000" dirty="0"/>
              <a:t>by 2040. So far MWE has increased irrigation potential to </a:t>
            </a:r>
            <a:r>
              <a:rPr lang="en-US" sz="8000" dirty="0" smtClean="0"/>
              <a:t>15,046.9Ha.</a:t>
            </a:r>
            <a:endParaRPr lang="en-US" sz="8000" dirty="0"/>
          </a:p>
          <a:p>
            <a:pPr algn="just"/>
            <a:endParaRPr lang="en-US" sz="8000" dirty="0" smtClean="0"/>
          </a:p>
          <a:p>
            <a:pPr algn="just"/>
            <a:r>
              <a:rPr lang="en-US" sz="8000" dirty="0" smtClean="0"/>
              <a:t>The </a:t>
            </a:r>
            <a:r>
              <a:rPr lang="en-US" sz="8000" dirty="0"/>
              <a:t>MWE </a:t>
            </a:r>
            <a:r>
              <a:rPr lang="en-US" sz="8000" dirty="0" smtClean="0"/>
              <a:t>construction 04 </a:t>
            </a:r>
            <a:r>
              <a:rPr lang="en-US" sz="8000" dirty="0"/>
              <a:t>medium size irrigation schemes of </a:t>
            </a:r>
            <a:r>
              <a:rPr lang="en-US" sz="8000" dirty="0" err="1"/>
              <a:t>Agoro</a:t>
            </a:r>
            <a:r>
              <a:rPr lang="en-US" sz="8000" dirty="0"/>
              <a:t> in </a:t>
            </a:r>
            <a:r>
              <a:rPr lang="en-US" sz="8000" dirty="0" err="1"/>
              <a:t>Lamwo</a:t>
            </a:r>
            <a:r>
              <a:rPr lang="en-US" sz="8000" dirty="0"/>
              <a:t> district (650ha); </a:t>
            </a:r>
            <a:r>
              <a:rPr lang="en-US" sz="8000" dirty="0" err="1"/>
              <a:t>Doho</a:t>
            </a:r>
            <a:r>
              <a:rPr lang="en-US" sz="8000" dirty="0"/>
              <a:t> in </a:t>
            </a:r>
            <a:r>
              <a:rPr lang="en-US" sz="8000" dirty="0" err="1"/>
              <a:t>Butaleja</a:t>
            </a:r>
            <a:r>
              <a:rPr lang="en-US" sz="8000" dirty="0"/>
              <a:t> District (1000ha) and </a:t>
            </a:r>
            <a:r>
              <a:rPr lang="en-US" sz="8000" dirty="0" err="1" smtClean="0"/>
              <a:t>Mubuku</a:t>
            </a:r>
            <a:r>
              <a:rPr lang="en-US" sz="8000" dirty="0" smtClean="0"/>
              <a:t> </a:t>
            </a:r>
            <a:r>
              <a:rPr lang="en-US" sz="8000" dirty="0"/>
              <a:t>in </a:t>
            </a:r>
            <a:r>
              <a:rPr lang="en-US" sz="8000" dirty="0" err="1"/>
              <a:t>Kasese</a:t>
            </a:r>
            <a:r>
              <a:rPr lang="en-US" sz="8000" dirty="0"/>
              <a:t> district (516ha). </a:t>
            </a:r>
            <a:endParaRPr lang="en-US" sz="8000" dirty="0" smtClean="0"/>
          </a:p>
          <a:p>
            <a:pPr algn="just"/>
            <a:endParaRPr lang="en-US" sz="8000" dirty="0" smtClean="0"/>
          </a:p>
          <a:p>
            <a:pPr algn="just"/>
            <a:r>
              <a:rPr lang="en-US" sz="8000" dirty="0" smtClean="0"/>
              <a:t>Construction </a:t>
            </a:r>
            <a:r>
              <a:rPr lang="en-US" sz="8000" dirty="0"/>
              <a:t>of </a:t>
            </a:r>
            <a:r>
              <a:rPr lang="en-US" sz="8000" dirty="0" err="1"/>
              <a:t>Olweny</a:t>
            </a:r>
            <a:r>
              <a:rPr lang="en-US" sz="8000" dirty="0"/>
              <a:t> irrigation scheme in Lira </a:t>
            </a:r>
            <a:r>
              <a:rPr lang="en-US" sz="8000" dirty="0" smtClean="0"/>
              <a:t>district, </a:t>
            </a:r>
            <a:r>
              <a:rPr lang="en-US" sz="8000" dirty="0" err="1"/>
              <a:t>Rwengaaju</a:t>
            </a:r>
            <a:r>
              <a:rPr lang="en-US" sz="8000" dirty="0"/>
              <a:t> </a:t>
            </a:r>
            <a:r>
              <a:rPr lang="en-US" sz="8000" dirty="0" smtClean="0"/>
              <a:t>and </a:t>
            </a:r>
            <a:r>
              <a:rPr lang="en-US" sz="8000" dirty="0" err="1" smtClean="0"/>
              <a:t>Kabarole</a:t>
            </a:r>
            <a:r>
              <a:rPr lang="en-US" sz="8000" dirty="0" smtClean="0"/>
              <a:t> </a:t>
            </a:r>
            <a:r>
              <a:rPr lang="en-US" sz="8000" dirty="0"/>
              <a:t>district </a:t>
            </a:r>
            <a:r>
              <a:rPr lang="en-US" sz="8000" dirty="0" smtClean="0"/>
              <a:t>irrigations schemes is in progress.</a:t>
            </a:r>
          </a:p>
          <a:p>
            <a:pPr algn="just"/>
            <a:r>
              <a:rPr lang="en-US" sz="8000" dirty="0" smtClean="0"/>
              <a:t>Commenced construction of 04 medium scale irrigation schemes of </a:t>
            </a:r>
            <a:r>
              <a:rPr lang="en-US" sz="8000" dirty="0" err="1" smtClean="0"/>
              <a:t>Mubuku</a:t>
            </a:r>
            <a:r>
              <a:rPr lang="en-US" sz="8000" dirty="0" smtClean="0"/>
              <a:t> II in </a:t>
            </a:r>
            <a:r>
              <a:rPr lang="en-US" sz="8000" dirty="0" err="1"/>
              <a:t>K</a:t>
            </a:r>
            <a:r>
              <a:rPr lang="en-US" sz="8000" dirty="0" err="1" smtClean="0"/>
              <a:t>asese</a:t>
            </a:r>
            <a:r>
              <a:rPr lang="en-US" sz="8000" dirty="0" smtClean="0"/>
              <a:t>,  </a:t>
            </a:r>
            <a:r>
              <a:rPr lang="en-US" sz="8000" dirty="0" err="1" smtClean="0"/>
              <a:t>Ngenge</a:t>
            </a:r>
            <a:r>
              <a:rPr lang="en-US" sz="8000" dirty="0" smtClean="0"/>
              <a:t> in  </a:t>
            </a:r>
            <a:r>
              <a:rPr lang="en-US" sz="8000" dirty="0" err="1" smtClean="0"/>
              <a:t>Kween</a:t>
            </a:r>
            <a:r>
              <a:rPr lang="en-US" sz="8000" dirty="0" smtClean="0"/>
              <a:t>, </a:t>
            </a:r>
            <a:r>
              <a:rPr lang="en-US" sz="8000" dirty="0" err="1" smtClean="0"/>
              <a:t>Doho</a:t>
            </a:r>
            <a:r>
              <a:rPr lang="en-US" sz="8000" dirty="0" smtClean="0"/>
              <a:t> II in </a:t>
            </a:r>
            <a:r>
              <a:rPr lang="en-US" sz="8000" dirty="0" err="1"/>
              <a:t>B</a:t>
            </a:r>
            <a:r>
              <a:rPr lang="en-US" sz="8000" dirty="0" err="1" smtClean="0"/>
              <a:t>utaleja</a:t>
            </a:r>
            <a:r>
              <a:rPr lang="en-US" sz="8000" dirty="0" smtClean="0"/>
              <a:t>, and </a:t>
            </a:r>
            <a:r>
              <a:rPr lang="en-US" sz="8000" dirty="0" err="1" smtClean="0"/>
              <a:t>Tochi</a:t>
            </a:r>
            <a:r>
              <a:rPr lang="en-US" sz="8000" dirty="0" smtClean="0"/>
              <a:t> in </a:t>
            </a:r>
            <a:r>
              <a:rPr lang="en-US" sz="8000" dirty="0" err="1" smtClean="0"/>
              <a:t>Oyam</a:t>
            </a:r>
            <a:r>
              <a:rPr lang="en-US" sz="8000" dirty="0" smtClean="0"/>
              <a:t> district.</a:t>
            </a:r>
          </a:p>
          <a:p>
            <a:pPr algn="just">
              <a:buNone/>
            </a:pPr>
            <a:endParaRPr lang="en-US" sz="8000" dirty="0" smtClean="0"/>
          </a:p>
          <a:p>
            <a:pPr algn="just"/>
            <a:r>
              <a:rPr lang="en-US" sz="8000" dirty="0" smtClean="0"/>
              <a:t>Completed </a:t>
            </a:r>
            <a:r>
              <a:rPr lang="en-US" sz="8000" dirty="0"/>
              <a:t>construction of 16 small scale irrigation systems </a:t>
            </a:r>
            <a:r>
              <a:rPr lang="en-US" sz="8000" dirty="0" smtClean="0"/>
              <a:t>in </a:t>
            </a:r>
            <a:r>
              <a:rPr lang="en-US" sz="8000" dirty="0" err="1" smtClean="0"/>
              <a:t>Bugiri</a:t>
            </a:r>
            <a:r>
              <a:rPr lang="en-US" sz="8000" dirty="0"/>
              <a:t>, </a:t>
            </a:r>
            <a:r>
              <a:rPr lang="en-US" sz="8000" dirty="0" err="1"/>
              <a:t>Soroti</a:t>
            </a:r>
            <a:r>
              <a:rPr lang="en-US" sz="8000" dirty="0"/>
              <a:t>, </a:t>
            </a:r>
            <a:r>
              <a:rPr lang="en-US" sz="8000" dirty="0" err="1"/>
              <a:t>Abim</a:t>
            </a:r>
            <a:r>
              <a:rPr lang="en-US" sz="8000" dirty="0"/>
              <a:t>, </a:t>
            </a:r>
            <a:r>
              <a:rPr lang="en-US" sz="8000" dirty="0" err="1"/>
              <a:t>Amuria</a:t>
            </a:r>
            <a:r>
              <a:rPr lang="en-US" sz="8000" dirty="0"/>
              <a:t>, </a:t>
            </a:r>
            <a:r>
              <a:rPr lang="en-US" sz="8000" dirty="0" err="1"/>
              <a:t>Kaabong</a:t>
            </a:r>
            <a:r>
              <a:rPr lang="en-US" sz="8000" dirty="0"/>
              <a:t>, </a:t>
            </a:r>
            <a:r>
              <a:rPr lang="en-US" sz="8000" dirty="0" err="1"/>
              <a:t>Napak</a:t>
            </a:r>
            <a:r>
              <a:rPr lang="en-US" sz="8000" dirty="0"/>
              <a:t>, </a:t>
            </a:r>
            <a:r>
              <a:rPr lang="en-US" sz="8000" dirty="0" err="1"/>
              <a:t>Oyam</a:t>
            </a:r>
            <a:r>
              <a:rPr lang="en-US" sz="8000" dirty="0"/>
              <a:t>, </a:t>
            </a:r>
            <a:r>
              <a:rPr lang="en-US" sz="8000" dirty="0" err="1"/>
              <a:t>Alebtong</a:t>
            </a:r>
            <a:r>
              <a:rPr lang="en-US" sz="8000" dirty="0"/>
              <a:t>, Lira, </a:t>
            </a:r>
            <a:r>
              <a:rPr lang="en-US" sz="8000" dirty="0" err="1"/>
              <a:t>Nwoya</a:t>
            </a:r>
            <a:r>
              <a:rPr lang="en-US" sz="8000" dirty="0"/>
              <a:t>, </a:t>
            </a:r>
            <a:r>
              <a:rPr lang="en-US" sz="8000" dirty="0" err="1"/>
              <a:t>Lwengo</a:t>
            </a:r>
            <a:r>
              <a:rPr lang="en-US" sz="8000" dirty="0"/>
              <a:t>, Mbarara, </a:t>
            </a:r>
            <a:r>
              <a:rPr lang="en-US" sz="8000" dirty="0" err="1"/>
              <a:t>Isingiro</a:t>
            </a:r>
            <a:r>
              <a:rPr lang="en-US" sz="8000" dirty="0"/>
              <a:t>, </a:t>
            </a:r>
            <a:r>
              <a:rPr lang="en-US" sz="8000" dirty="0" err="1"/>
              <a:t>Mukono</a:t>
            </a:r>
            <a:r>
              <a:rPr lang="en-US" sz="8000" dirty="0"/>
              <a:t>, </a:t>
            </a:r>
            <a:r>
              <a:rPr lang="en-US" sz="8000" dirty="0" err="1"/>
              <a:t>Rukiga</a:t>
            </a:r>
            <a:r>
              <a:rPr lang="en-US" sz="8000" dirty="0"/>
              <a:t> and </a:t>
            </a:r>
            <a:r>
              <a:rPr lang="en-US" sz="8000" dirty="0" err="1"/>
              <a:t>Masaka</a:t>
            </a:r>
            <a:r>
              <a:rPr lang="en-US" sz="8000" dirty="0" smtClean="0"/>
              <a:t>.</a:t>
            </a:r>
          </a:p>
          <a:p>
            <a:pPr marL="0" indent="0" algn="just">
              <a:buNone/>
            </a:pPr>
            <a:endParaRPr lang="en-GB" sz="8000" dirty="0"/>
          </a:p>
        </p:txBody>
      </p:sp>
    </p:spTree>
    <p:extLst>
      <p:ext uri="{BB962C8B-B14F-4D97-AF65-F5344CB8AC3E}">
        <p14:creationId xmlns:p14="http://schemas.microsoft.com/office/powerpoint/2010/main" val="293242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5485</TotalTime>
  <Words>4529</Words>
  <Application>Microsoft Office PowerPoint</Application>
  <PresentationFormat>On-screen Show (4:3)</PresentationFormat>
  <Paragraphs>371</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Courier New</vt:lpstr>
      <vt:lpstr>Times New Roman</vt:lpstr>
      <vt:lpstr>Wingdings</vt:lpstr>
      <vt:lpstr>Office Theme</vt:lpstr>
      <vt:lpstr>Ministry of Water and Environment  </vt:lpstr>
      <vt:lpstr>Structure of the Presentation</vt:lpstr>
      <vt:lpstr>Sector Priorities and Milestones</vt:lpstr>
      <vt:lpstr>Sector Priorities and Milestones</vt:lpstr>
      <vt:lpstr>Sector objectives</vt:lpstr>
      <vt:lpstr>Key Sector Outcomes Indicators </vt:lpstr>
      <vt:lpstr>Relations between National Development Plan (NDP-II) and Sector Objectives</vt:lpstr>
      <vt:lpstr>Responses to issues raised in the LGBF Consultative workshop for FY 2018/19</vt:lpstr>
      <vt:lpstr>Responses to issues raised during the LGBF Consultative workshop for FY 2018/19</vt:lpstr>
      <vt:lpstr>Government needs to explore possibilities of setting up and encouraging irrigation plants (cont)</vt:lpstr>
      <vt:lpstr>Responses to issues raised in the LGBF Consultative workshop for FY 2018/19</vt:lpstr>
      <vt:lpstr>Responses to issues raised in the LGBF Consultative workshop for FY 2018/19</vt:lpstr>
      <vt:lpstr>Structure and Purpose of Sector Transfers</vt:lpstr>
      <vt:lpstr>Key Variables Used in Allocation Formulae</vt:lpstr>
      <vt:lpstr>Overview of Budget Requirements for 2019/20 (1/n)</vt:lpstr>
      <vt:lpstr>Overview of Budget Requirements for 2019/20</vt:lpstr>
      <vt:lpstr>Overview of Budget Requirements for 2019/20</vt:lpstr>
      <vt:lpstr>Overview of Budget Requirements for 2019/20</vt:lpstr>
      <vt:lpstr>Allocation of the WDCG</vt:lpstr>
      <vt:lpstr>Allocation of the WDCG</vt:lpstr>
      <vt:lpstr>Specific Policy Issues for Consideration during FY 2019/20</vt:lpstr>
      <vt:lpstr>Specific Policy Issues for Consideration during FY 2019/20</vt:lpstr>
      <vt:lpstr>Other Issues for the Water &amp; Environment Sector</vt:lpstr>
      <vt:lpstr>Specific Policy Issues for Consideration during FY 2019/20</vt:lpstr>
      <vt:lpstr>Specific Policy Issues for Consideration during FY 2019/20</vt:lpstr>
      <vt:lpstr>Specific Policy Issues for Consideration during FY 2019/20</vt:lpstr>
      <vt:lpstr>Specific Policy Issues for Consideration during FY 2019/20</vt:lpstr>
      <vt:lpstr>Specific Policy Issues for Consideration during FY 2019/20</vt:lpstr>
      <vt:lpstr>Specific Policy Issues for Consideration during FY 2019/20</vt:lpstr>
      <vt:lpstr>Specific Policy Issues for Consideration during FY 2019/20</vt:lpstr>
      <vt:lpstr>Conclusion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Discretionary Development Equalisation Grant</dc:title>
  <dc:creator>Emmanuel</dc:creator>
  <cp:lastModifiedBy>Esther Ayebare</cp:lastModifiedBy>
  <cp:revision>284</cp:revision>
  <cp:lastPrinted>2018-09-14T14:05:26Z</cp:lastPrinted>
  <dcterms:created xsi:type="dcterms:W3CDTF">2016-08-11T11:58:44Z</dcterms:created>
  <dcterms:modified xsi:type="dcterms:W3CDTF">2018-09-14T14:05:28Z</dcterms:modified>
</cp:coreProperties>
</file>