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6"/>
  </p:notesMasterIdLst>
  <p:sldIdLst>
    <p:sldId id="256" r:id="rId2"/>
    <p:sldId id="257" r:id="rId3"/>
    <p:sldId id="358" r:id="rId4"/>
    <p:sldId id="367" r:id="rId5"/>
    <p:sldId id="369" r:id="rId6"/>
    <p:sldId id="302" r:id="rId7"/>
    <p:sldId id="314" r:id="rId8"/>
    <p:sldId id="360" r:id="rId9"/>
    <p:sldId id="363" r:id="rId10"/>
    <p:sldId id="310" r:id="rId11"/>
    <p:sldId id="319" r:id="rId12"/>
    <p:sldId id="321" r:id="rId13"/>
    <p:sldId id="322" r:id="rId14"/>
    <p:sldId id="327" r:id="rId15"/>
    <p:sldId id="323" r:id="rId16"/>
    <p:sldId id="380" r:id="rId17"/>
    <p:sldId id="377" r:id="rId18"/>
    <p:sldId id="378" r:id="rId19"/>
    <p:sldId id="379" r:id="rId20"/>
    <p:sldId id="372" r:id="rId21"/>
    <p:sldId id="375" r:id="rId22"/>
    <p:sldId id="374" r:id="rId23"/>
    <p:sldId id="364" r:id="rId24"/>
    <p:sldId id="36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62EA"/>
    <a:srgbClr val="0C0C0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AE3C7C-1BA9-46ED-91B6-2E49E08761D7}" type="datetimeFigureOut">
              <a:rPr lang="en-US" smtClean="0"/>
              <a:pPr/>
              <a:t>10/25/2013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385558-164F-4AE9-8DBC-6AC5270039B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D34ADF7-CA75-41D2-AF43-27C0C3B1CCE6}" type="slidenum">
              <a:rPr lang="en-US" smtClean="0"/>
              <a:pPr/>
              <a:t>24</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2A880F-BEA3-41D1-86D0-350B6899A72E}" type="datetimeFigureOut">
              <a:rPr lang="en-US" smtClean="0"/>
              <a:pPr/>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D4378-4F59-4CDE-AEDB-C96071808890}" type="slidenum">
              <a:rPr lang="en-US" smtClean="0"/>
              <a:pPr/>
              <a:t>‹#›</a:t>
            </a:fld>
            <a:endParaRPr lang="en-US"/>
          </a:p>
        </p:txBody>
      </p:sp>
    </p:spTree>
    <p:extLst>
      <p:ext uri="{BB962C8B-B14F-4D97-AF65-F5344CB8AC3E}">
        <p14:creationId xmlns="" xmlns:p14="http://schemas.microsoft.com/office/powerpoint/2010/main" val="3826463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A880F-BEA3-41D1-86D0-350B6899A72E}" type="datetimeFigureOut">
              <a:rPr lang="en-US" smtClean="0"/>
              <a:pPr/>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D4378-4F59-4CDE-AEDB-C96071808890}" type="slidenum">
              <a:rPr lang="en-US" smtClean="0"/>
              <a:pPr/>
              <a:t>‹#›</a:t>
            </a:fld>
            <a:endParaRPr lang="en-US"/>
          </a:p>
        </p:txBody>
      </p:sp>
    </p:spTree>
    <p:extLst>
      <p:ext uri="{BB962C8B-B14F-4D97-AF65-F5344CB8AC3E}">
        <p14:creationId xmlns="" xmlns:p14="http://schemas.microsoft.com/office/powerpoint/2010/main" val="3903018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A880F-BEA3-41D1-86D0-350B6899A72E}" type="datetimeFigureOut">
              <a:rPr lang="en-US" smtClean="0"/>
              <a:pPr/>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D4378-4F59-4CDE-AEDB-C96071808890}" type="slidenum">
              <a:rPr lang="en-US" smtClean="0"/>
              <a:pPr/>
              <a:t>‹#›</a:t>
            </a:fld>
            <a:endParaRPr lang="en-US"/>
          </a:p>
        </p:txBody>
      </p:sp>
    </p:spTree>
    <p:extLst>
      <p:ext uri="{BB962C8B-B14F-4D97-AF65-F5344CB8AC3E}">
        <p14:creationId xmlns="" xmlns:p14="http://schemas.microsoft.com/office/powerpoint/2010/main" val="127608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A880F-BEA3-41D1-86D0-350B6899A72E}" type="datetimeFigureOut">
              <a:rPr lang="en-US" smtClean="0"/>
              <a:pPr/>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D4378-4F59-4CDE-AEDB-C96071808890}" type="slidenum">
              <a:rPr lang="en-US" smtClean="0"/>
              <a:pPr/>
              <a:t>‹#›</a:t>
            </a:fld>
            <a:endParaRPr lang="en-US"/>
          </a:p>
        </p:txBody>
      </p:sp>
    </p:spTree>
    <p:extLst>
      <p:ext uri="{BB962C8B-B14F-4D97-AF65-F5344CB8AC3E}">
        <p14:creationId xmlns="" xmlns:p14="http://schemas.microsoft.com/office/powerpoint/2010/main" val="412338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2A880F-BEA3-41D1-86D0-350B6899A72E}" type="datetimeFigureOut">
              <a:rPr lang="en-US" smtClean="0"/>
              <a:pPr/>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D4378-4F59-4CDE-AEDB-C96071808890}" type="slidenum">
              <a:rPr lang="en-US" smtClean="0"/>
              <a:pPr/>
              <a:t>‹#›</a:t>
            </a:fld>
            <a:endParaRPr lang="en-US"/>
          </a:p>
        </p:txBody>
      </p:sp>
    </p:spTree>
    <p:extLst>
      <p:ext uri="{BB962C8B-B14F-4D97-AF65-F5344CB8AC3E}">
        <p14:creationId xmlns="" xmlns:p14="http://schemas.microsoft.com/office/powerpoint/2010/main" val="2920369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2A880F-BEA3-41D1-86D0-350B6899A72E}" type="datetimeFigureOut">
              <a:rPr lang="en-US" smtClean="0"/>
              <a:pPr/>
              <a:t>10/25/2013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D4378-4F59-4CDE-AEDB-C96071808890}" type="slidenum">
              <a:rPr lang="en-US" smtClean="0"/>
              <a:pPr/>
              <a:t>‹#›</a:t>
            </a:fld>
            <a:endParaRPr lang="en-US"/>
          </a:p>
        </p:txBody>
      </p:sp>
    </p:spTree>
    <p:extLst>
      <p:ext uri="{BB962C8B-B14F-4D97-AF65-F5344CB8AC3E}">
        <p14:creationId xmlns="" xmlns:p14="http://schemas.microsoft.com/office/powerpoint/2010/main" val="365015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A880F-BEA3-41D1-86D0-350B6899A72E}" type="datetimeFigureOut">
              <a:rPr lang="en-US" smtClean="0"/>
              <a:pPr/>
              <a:t>10/25/2013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1D4378-4F59-4CDE-AEDB-C96071808890}" type="slidenum">
              <a:rPr lang="en-US" smtClean="0"/>
              <a:pPr/>
              <a:t>‹#›</a:t>
            </a:fld>
            <a:endParaRPr lang="en-US"/>
          </a:p>
        </p:txBody>
      </p:sp>
    </p:spTree>
    <p:extLst>
      <p:ext uri="{BB962C8B-B14F-4D97-AF65-F5344CB8AC3E}">
        <p14:creationId xmlns="" xmlns:p14="http://schemas.microsoft.com/office/powerpoint/2010/main" val="3947064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A880F-BEA3-41D1-86D0-350B6899A72E}" type="datetimeFigureOut">
              <a:rPr lang="en-US" smtClean="0"/>
              <a:pPr/>
              <a:t>10/25/2013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1D4378-4F59-4CDE-AEDB-C96071808890}" type="slidenum">
              <a:rPr lang="en-US" smtClean="0"/>
              <a:pPr/>
              <a:t>‹#›</a:t>
            </a:fld>
            <a:endParaRPr lang="en-US"/>
          </a:p>
        </p:txBody>
      </p:sp>
    </p:spTree>
    <p:extLst>
      <p:ext uri="{BB962C8B-B14F-4D97-AF65-F5344CB8AC3E}">
        <p14:creationId xmlns="" xmlns:p14="http://schemas.microsoft.com/office/powerpoint/2010/main" val="384341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A880F-BEA3-41D1-86D0-350B6899A72E}" type="datetimeFigureOut">
              <a:rPr lang="en-US" smtClean="0"/>
              <a:pPr/>
              <a:t>10/25/2013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1D4378-4F59-4CDE-AEDB-C96071808890}" type="slidenum">
              <a:rPr lang="en-US" smtClean="0"/>
              <a:pPr/>
              <a:t>‹#›</a:t>
            </a:fld>
            <a:endParaRPr lang="en-US"/>
          </a:p>
        </p:txBody>
      </p:sp>
    </p:spTree>
    <p:extLst>
      <p:ext uri="{BB962C8B-B14F-4D97-AF65-F5344CB8AC3E}">
        <p14:creationId xmlns="" xmlns:p14="http://schemas.microsoft.com/office/powerpoint/2010/main" val="1035593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A880F-BEA3-41D1-86D0-350B6899A72E}" type="datetimeFigureOut">
              <a:rPr lang="en-US" smtClean="0"/>
              <a:pPr/>
              <a:t>10/25/2013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D4378-4F59-4CDE-AEDB-C96071808890}" type="slidenum">
              <a:rPr lang="en-US" smtClean="0"/>
              <a:pPr/>
              <a:t>‹#›</a:t>
            </a:fld>
            <a:endParaRPr lang="en-US"/>
          </a:p>
        </p:txBody>
      </p:sp>
    </p:spTree>
    <p:extLst>
      <p:ext uri="{BB962C8B-B14F-4D97-AF65-F5344CB8AC3E}">
        <p14:creationId xmlns="" xmlns:p14="http://schemas.microsoft.com/office/powerpoint/2010/main" val="2479563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A880F-BEA3-41D1-86D0-350B6899A72E}" type="datetimeFigureOut">
              <a:rPr lang="en-US" smtClean="0"/>
              <a:pPr/>
              <a:t>10/25/2013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D4378-4F59-4CDE-AEDB-C96071808890}" type="slidenum">
              <a:rPr lang="en-US" smtClean="0"/>
              <a:pPr/>
              <a:t>‹#›</a:t>
            </a:fld>
            <a:endParaRPr lang="en-US"/>
          </a:p>
        </p:txBody>
      </p:sp>
    </p:spTree>
    <p:extLst>
      <p:ext uri="{BB962C8B-B14F-4D97-AF65-F5344CB8AC3E}">
        <p14:creationId xmlns="" xmlns:p14="http://schemas.microsoft.com/office/powerpoint/2010/main" val="2988396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A880F-BEA3-41D1-86D0-350B6899A72E}" type="datetimeFigureOut">
              <a:rPr lang="en-US" smtClean="0"/>
              <a:pPr/>
              <a:t>10/25/2013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D4378-4F59-4CDE-AEDB-C96071808890}" type="slidenum">
              <a:rPr lang="en-US" smtClean="0"/>
              <a:pPr/>
              <a:t>‹#›</a:t>
            </a:fld>
            <a:endParaRPr lang="en-US"/>
          </a:p>
        </p:txBody>
      </p:sp>
    </p:spTree>
    <p:extLst>
      <p:ext uri="{BB962C8B-B14F-4D97-AF65-F5344CB8AC3E}">
        <p14:creationId xmlns="" xmlns:p14="http://schemas.microsoft.com/office/powerpoint/2010/main" val="2308089288"/>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514600"/>
            <a:ext cx="8229600" cy="4343400"/>
          </a:xfrm>
        </p:spPr>
        <p:txBody>
          <a:bodyPr>
            <a:noAutofit/>
          </a:bodyPr>
          <a:lstStyle/>
          <a:p>
            <a:pPr marR="0" algn="ctr">
              <a:lnSpc>
                <a:spcPct val="115000"/>
              </a:lnSpc>
              <a:spcBef>
                <a:spcPts val="0"/>
              </a:spcBef>
              <a:spcAft>
                <a:spcPts val="1000"/>
              </a:spcAft>
            </a:pPr>
            <a:r>
              <a:rPr lang="en-US" sz="2800" b="1" dirty="0">
                <a:solidFill>
                  <a:srgbClr val="4262EA"/>
                </a:solidFill>
                <a:ea typeface="Calibri"/>
                <a:cs typeface="Times New Roman"/>
              </a:rPr>
              <a:t>MINISTRY OF WATER AND ENVIRONMENT</a:t>
            </a:r>
          </a:p>
          <a:p>
            <a:pPr algn="ctr"/>
            <a:endParaRPr lang="en-GB" b="1" dirty="0" smtClean="0">
              <a:solidFill>
                <a:schemeClr val="tx1"/>
              </a:solidFill>
            </a:endParaRPr>
          </a:p>
          <a:p>
            <a:pPr algn="ctr"/>
            <a:r>
              <a:rPr lang="en-GB" b="1" dirty="0" smtClean="0">
                <a:solidFill>
                  <a:srgbClr val="C00000"/>
                </a:solidFill>
              </a:rPr>
              <a:t>SECTOR </a:t>
            </a:r>
            <a:r>
              <a:rPr lang="en-GB" b="1" dirty="0">
                <a:solidFill>
                  <a:srgbClr val="C00000"/>
                </a:solidFill>
              </a:rPr>
              <a:t>ISSUES PAPER</a:t>
            </a:r>
            <a:endParaRPr lang="en-US" b="1" dirty="0">
              <a:solidFill>
                <a:srgbClr val="C00000"/>
              </a:solidFill>
            </a:endParaRPr>
          </a:p>
          <a:p>
            <a:r>
              <a:rPr lang="en-GB" b="1" dirty="0">
                <a:solidFill>
                  <a:srgbClr val="C00000"/>
                </a:solidFill>
              </a:rPr>
              <a:t>FOR LOCAL GOVERNMENT BUDGET FRAMEWORK </a:t>
            </a:r>
            <a:r>
              <a:rPr lang="en-GB" b="1" dirty="0" smtClean="0">
                <a:solidFill>
                  <a:srgbClr val="C00000"/>
                </a:solidFill>
              </a:rPr>
              <a:t> PAPER</a:t>
            </a:r>
          </a:p>
          <a:p>
            <a:r>
              <a:rPr lang="en-GB" b="1" dirty="0" smtClean="0">
                <a:solidFill>
                  <a:srgbClr val="C00000"/>
                </a:solidFill>
              </a:rPr>
              <a:t> </a:t>
            </a:r>
            <a:r>
              <a:rPr lang="en-GB" b="1" dirty="0">
                <a:solidFill>
                  <a:srgbClr val="C00000"/>
                </a:solidFill>
              </a:rPr>
              <a:t>FY </a:t>
            </a:r>
            <a:r>
              <a:rPr lang="en-GB" b="1" dirty="0" smtClean="0">
                <a:solidFill>
                  <a:srgbClr val="C00000"/>
                </a:solidFill>
              </a:rPr>
              <a:t>2014-2015</a:t>
            </a:r>
            <a:endParaRPr lang="en-US" b="1" dirty="0">
              <a:solidFill>
                <a:srgbClr val="C00000"/>
              </a:solidFill>
            </a:endParaRPr>
          </a:p>
          <a:p>
            <a:endParaRPr lang="en-US" sz="3600" dirty="0">
              <a:solidFill>
                <a:schemeClr val="tx1"/>
              </a:solidFill>
            </a:endParaRPr>
          </a:p>
        </p:txBody>
      </p:sp>
      <p:pic>
        <p:nvPicPr>
          <p:cNvPr id="1028"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429000" y="304800"/>
            <a:ext cx="1981200" cy="21279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60052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GB" sz="2400" b="1" dirty="0" smtClean="0">
                <a:solidFill>
                  <a:srgbClr val="4262EA"/>
                </a:solidFill>
              </a:rPr>
              <a:t>2b.</a:t>
            </a:r>
            <a:r>
              <a:rPr lang="en-US" sz="2400" b="1" kern="1600" dirty="0" smtClean="0">
                <a:solidFill>
                  <a:srgbClr val="FF0000"/>
                </a:solidFill>
                <a:latin typeface="Times New Roman" pitchFamily="18" charset="0"/>
                <a:ea typeface="Calibri"/>
                <a:cs typeface="Times New Roman" pitchFamily="18" charset="0"/>
              </a:rPr>
              <a:t> MWE and LGs agreed Actions for FY 2014-15</a:t>
            </a:r>
            <a:r>
              <a:rPr lang="en-GB" sz="2400" b="1" dirty="0" smtClean="0">
                <a:solidFill>
                  <a:srgbClr val="4262EA"/>
                </a:solidFill>
              </a:rPr>
              <a:t> </a:t>
            </a:r>
            <a:endParaRPr lang="en-GB" sz="3200" dirty="0"/>
          </a:p>
        </p:txBody>
      </p:sp>
      <p:sp>
        <p:nvSpPr>
          <p:cNvPr id="3" name="Content Placeholder 2"/>
          <p:cNvSpPr>
            <a:spLocks noGrp="1"/>
          </p:cNvSpPr>
          <p:nvPr>
            <p:ph idx="1"/>
          </p:nvPr>
        </p:nvSpPr>
        <p:spPr>
          <a:xfrm>
            <a:off x="457200" y="762000"/>
            <a:ext cx="8382000" cy="5943600"/>
          </a:xfrm>
        </p:spPr>
        <p:txBody>
          <a:bodyPr>
            <a:normAutofit/>
          </a:bodyPr>
          <a:lstStyle/>
          <a:p>
            <a:pPr marL="0" indent="0" algn="just">
              <a:buNone/>
            </a:pPr>
            <a:r>
              <a:rPr lang="en-GB" sz="2400" b="1" dirty="0" smtClean="0">
                <a:solidFill>
                  <a:srgbClr val="4262EA"/>
                </a:solidFill>
              </a:rPr>
              <a:t>Promotion of Rain Water Harvesting</a:t>
            </a:r>
            <a:endParaRPr lang="en-GB" sz="2400" b="1" dirty="0" smtClean="0"/>
          </a:p>
          <a:p>
            <a:pPr marL="0" indent="0" algn="just">
              <a:buNone/>
            </a:pPr>
            <a:r>
              <a:rPr lang="en-GB" sz="2400" b="1" dirty="0" smtClean="0"/>
              <a:t>M</a:t>
            </a:r>
            <a:r>
              <a:rPr lang="en-GB" sz="2400" dirty="0" smtClean="0"/>
              <a:t>WE piloted </a:t>
            </a:r>
            <a:r>
              <a:rPr lang="en-GB" sz="2400" dirty="0"/>
              <a:t>rain water harvesting </a:t>
            </a:r>
            <a:r>
              <a:rPr lang="en-GB" sz="2400" dirty="0" smtClean="0"/>
              <a:t>and has </a:t>
            </a:r>
            <a:r>
              <a:rPr lang="en-GB" sz="2400" dirty="0"/>
              <a:t>demonstrated tremendous benefits in availing </a:t>
            </a:r>
            <a:r>
              <a:rPr lang="en-GB" sz="2400" dirty="0" smtClean="0"/>
              <a:t>timely safe </a:t>
            </a:r>
            <a:r>
              <a:rPr lang="en-GB" sz="2400" dirty="0"/>
              <a:t>and </a:t>
            </a:r>
            <a:r>
              <a:rPr lang="en-GB" sz="2400" dirty="0" smtClean="0"/>
              <a:t>clean. LGs are requested to replicate this trend on </a:t>
            </a:r>
            <a:r>
              <a:rPr lang="en-GB" sz="2400" dirty="0"/>
              <a:t>a pilot basis </a:t>
            </a:r>
            <a:r>
              <a:rPr lang="en-GB" sz="2400" dirty="0" smtClean="0"/>
              <a:t>at least 1 </a:t>
            </a:r>
            <a:r>
              <a:rPr lang="en-GB" sz="2400" dirty="0"/>
              <a:t>or 2 parishes at a time as a </a:t>
            </a:r>
            <a:r>
              <a:rPr lang="en-GB" sz="2400" dirty="0" smtClean="0"/>
              <a:t>demonstration.</a:t>
            </a:r>
          </a:p>
          <a:p>
            <a:pPr marL="0" indent="0">
              <a:buNone/>
            </a:pPr>
            <a:r>
              <a:rPr lang="en-GB" sz="2400" b="1" dirty="0" smtClean="0">
                <a:solidFill>
                  <a:srgbClr val="FF0000"/>
                </a:solidFill>
              </a:rPr>
              <a:t>Agreed action</a:t>
            </a:r>
            <a:endParaRPr lang="en-GB" sz="2400" b="1" dirty="0">
              <a:solidFill>
                <a:srgbClr val="FF0000"/>
              </a:solidFill>
            </a:endParaRPr>
          </a:p>
          <a:p>
            <a:pPr algn="just"/>
            <a:r>
              <a:rPr lang="en-GB" sz="2400" dirty="0" smtClean="0"/>
              <a:t>LGs to undertake </a:t>
            </a:r>
            <a:r>
              <a:rPr lang="en-GB" sz="2400" dirty="0"/>
              <a:t>pilot schemes in parishes where other cheaper water technologies  are  </a:t>
            </a:r>
            <a:r>
              <a:rPr lang="en-GB" sz="2400" dirty="0" smtClean="0"/>
              <a:t>difficult by training  </a:t>
            </a:r>
            <a:r>
              <a:rPr lang="en-GB" sz="2400" dirty="0"/>
              <a:t>of  community  based groups  in  construction  of  rain water harvesting </a:t>
            </a:r>
            <a:r>
              <a:rPr lang="en-GB" sz="2400" dirty="0" smtClean="0"/>
              <a:t>systems.</a:t>
            </a:r>
          </a:p>
          <a:p>
            <a:pPr algn="just"/>
            <a:endParaRPr lang="en-GB" sz="2400" dirty="0"/>
          </a:p>
          <a:p>
            <a:pPr algn="just"/>
            <a:r>
              <a:rPr lang="en-GB" sz="2400" dirty="0" smtClean="0"/>
              <a:t>The planning</a:t>
            </a:r>
            <a:r>
              <a:rPr lang="en-GB" sz="2400" dirty="0"/>
              <a:t>, designing and construction of institutional buildings (schools, </a:t>
            </a:r>
            <a:r>
              <a:rPr lang="en-GB" sz="2400" dirty="0" smtClean="0"/>
              <a:t>health facilities, </a:t>
            </a:r>
            <a:r>
              <a:rPr lang="en-GB" sz="2400" dirty="0" err="1" smtClean="0"/>
              <a:t>etc</a:t>
            </a:r>
            <a:r>
              <a:rPr lang="en-GB" sz="2400" dirty="0"/>
              <a:t>) </a:t>
            </a:r>
            <a:r>
              <a:rPr lang="en-GB" sz="2400" dirty="0" smtClean="0"/>
              <a:t> should </a:t>
            </a:r>
            <a:r>
              <a:rPr lang="en-GB" sz="2400" dirty="0"/>
              <a:t>incorporate rain water </a:t>
            </a:r>
            <a:r>
              <a:rPr lang="en-GB" sz="2400" dirty="0" smtClean="0"/>
              <a:t>harvesting</a:t>
            </a:r>
            <a:r>
              <a:rPr lang="en-GB" dirty="0" smtClean="0"/>
              <a:t>.</a:t>
            </a:r>
            <a:endParaRPr lang="en-GB" dirty="0"/>
          </a:p>
          <a:p>
            <a:pPr>
              <a:buFont typeface="Wingdings" pitchFamily="2" charset="2"/>
              <a:buChar char="ü"/>
            </a:pPr>
            <a:endParaRPr lang="en-GB" dirty="0"/>
          </a:p>
        </p:txBody>
      </p:sp>
    </p:spTree>
    <p:extLst>
      <p:ext uri="{BB962C8B-B14F-4D97-AF65-F5344CB8AC3E}">
        <p14:creationId xmlns="" xmlns:p14="http://schemas.microsoft.com/office/powerpoint/2010/main" val="1828579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GB" sz="2800" b="1" dirty="0" smtClean="0">
                <a:solidFill>
                  <a:srgbClr val="4262EA"/>
                </a:solidFill>
              </a:rPr>
              <a:t>2b.</a:t>
            </a:r>
            <a:r>
              <a:rPr lang="en-US" sz="2800" b="1" kern="1600" dirty="0" smtClean="0">
                <a:solidFill>
                  <a:srgbClr val="FF0000"/>
                </a:solidFill>
                <a:latin typeface="Times New Roman" pitchFamily="18" charset="0"/>
                <a:ea typeface="Calibri"/>
                <a:cs typeface="Times New Roman" pitchFamily="18" charset="0"/>
              </a:rPr>
              <a:t> MWE and LGs agreed Actions for FY 2014-15</a:t>
            </a:r>
            <a:r>
              <a:rPr lang="en-GB" sz="2800" b="1" dirty="0" smtClean="0">
                <a:solidFill>
                  <a:srgbClr val="4262EA"/>
                </a:solidFill>
              </a:rPr>
              <a:t> </a:t>
            </a:r>
            <a:endParaRPr lang="en-GB" sz="2800" dirty="0"/>
          </a:p>
        </p:txBody>
      </p:sp>
      <p:sp>
        <p:nvSpPr>
          <p:cNvPr id="3" name="Content Placeholder 2"/>
          <p:cNvSpPr>
            <a:spLocks noGrp="1"/>
          </p:cNvSpPr>
          <p:nvPr>
            <p:ph idx="1"/>
          </p:nvPr>
        </p:nvSpPr>
        <p:spPr>
          <a:xfrm>
            <a:off x="457200" y="914400"/>
            <a:ext cx="8229600" cy="5715000"/>
          </a:xfrm>
        </p:spPr>
        <p:txBody>
          <a:bodyPr>
            <a:normAutofit fontScale="92500" lnSpcReduction="20000"/>
          </a:bodyPr>
          <a:lstStyle/>
          <a:p>
            <a:pPr algn="just">
              <a:buNone/>
            </a:pPr>
            <a:r>
              <a:rPr lang="en-GB" b="1" dirty="0" smtClean="0">
                <a:solidFill>
                  <a:srgbClr val="4262EA"/>
                </a:solidFill>
              </a:rPr>
              <a:t>Equitable distribution of Resources</a:t>
            </a:r>
            <a:endParaRPr lang="en-GB" dirty="0" smtClean="0"/>
          </a:p>
          <a:p>
            <a:pPr algn="just">
              <a:buFont typeface="Wingdings" pitchFamily="2" charset="2"/>
              <a:buChar char="q"/>
            </a:pPr>
            <a:r>
              <a:rPr lang="en-GB" dirty="0" smtClean="0"/>
              <a:t>The MWE </a:t>
            </a:r>
            <a:r>
              <a:rPr lang="en-GB" dirty="0"/>
              <a:t>has noted that despite investment in the </a:t>
            </a:r>
            <a:r>
              <a:rPr lang="en-GB" dirty="0" smtClean="0"/>
              <a:t>sector  </a:t>
            </a:r>
            <a:r>
              <a:rPr lang="en-GB" dirty="0"/>
              <a:t>over the years, the penetration rate to the un-served is </a:t>
            </a:r>
            <a:r>
              <a:rPr lang="en-GB" dirty="0" smtClean="0"/>
              <a:t>low</a:t>
            </a:r>
            <a:r>
              <a:rPr lang="en-GB" dirty="0"/>
              <a:t>. </a:t>
            </a:r>
            <a:r>
              <a:rPr lang="en-GB" dirty="0" smtClean="0"/>
              <a:t>Some </a:t>
            </a:r>
            <a:r>
              <a:rPr lang="en-GB" dirty="0"/>
              <a:t>villages without improved water sources have remained un-served as reflected in the data </a:t>
            </a:r>
            <a:r>
              <a:rPr lang="en-GB" dirty="0" smtClean="0"/>
              <a:t> </a:t>
            </a:r>
            <a:r>
              <a:rPr lang="en-GB" dirty="0"/>
              <a:t>in the Water Atlas 2010. </a:t>
            </a:r>
            <a:endParaRPr lang="en-GB" dirty="0" smtClean="0"/>
          </a:p>
          <a:p>
            <a:pPr>
              <a:buNone/>
            </a:pPr>
            <a:r>
              <a:rPr lang="en-GB" b="1" dirty="0" smtClean="0">
                <a:solidFill>
                  <a:srgbClr val="FF0000"/>
                </a:solidFill>
              </a:rPr>
              <a:t>Agreed action</a:t>
            </a:r>
          </a:p>
          <a:p>
            <a:pPr algn="just"/>
            <a:r>
              <a:rPr lang="en-GB" dirty="0" smtClean="0"/>
              <a:t>LGs should </a:t>
            </a:r>
            <a:r>
              <a:rPr lang="en-GB" dirty="0"/>
              <a:t>prioritize provision of water sources to villages/areas without water </a:t>
            </a:r>
            <a:r>
              <a:rPr lang="en-GB" dirty="0" smtClean="0"/>
              <a:t>sources, as per </a:t>
            </a:r>
            <a:r>
              <a:rPr lang="en-GB" dirty="0"/>
              <a:t>the water database. </a:t>
            </a:r>
            <a:endParaRPr lang="en-GB" dirty="0" smtClean="0"/>
          </a:p>
          <a:p>
            <a:pPr algn="just"/>
            <a:endParaRPr lang="en-GB" dirty="0" smtClean="0"/>
          </a:p>
          <a:p>
            <a:pPr algn="just"/>
            <a:r>
              <a:rPr lang="en-GB" dirty="0" smtClean="0"/>
              <a:t>Work </a:t>
            </a:r>
            <a:r>
              <a:rPr lang="en-GB" dirty="0"/>
              <a:t>plans that do not meet this requirement may not be approved.</a:t>
            </a:r>
          </a:p>
          <a:p>
            <a:pPr>
              <a:buFont typeface="Wingdings" pitchFamily="2" charset="2"/>
              <a:buChar char="ü"/>
            </a:pPr>
            <a:endParaRPr lang="en-GB" dirty="0"/>
          </a:p>
        </p:txBody>
      </p:sp>
    </p:spTree>
    <p:extLst>
      <p:ext uri="{BB962C8B-B14F-4D97-AF65-F5344CB8AC3E}">
        <p14:creationId xmlns="" xmlns:p14="http://schemas.microsoft.com/office/powerpoint/2010/main" val="1347563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Autofit/>
          </a:bodyPr>
          <a:lstStyle/>
          <a:p>
            <a:pPr marL="0" indent="0"/>
            <a:r>
              <a:rPr lang="en-GB" sz="2400" b="1" dirty="0" smtClean="0">
                <a:solidFill>
                  <a:srgbClr val="4262EA"/>
                </a:solidFill>
              </a:rPr>
              <a:t>2b.</a:t>
            </a:r>
            <a:r>
              <a:rPr lang="en-US" sz="2400" b="1" kern="1600" dirty="0" smtClean="0">
                <a:solidFill>
                  <a:srgbClr val="FF0000"/>
                </a:solidFill>
                <a:latin typeface="Times New Roman" pitchFamily="18" charset="0"/>
                <a:ea typeface="Calibri"/>
                <a:cs typeface="Times New Roman" pitchFamily="18" charset="0"/>
              </a:rPr>
              <a:t> MWE and LGs agreed Actions for FY 2014-15</a:t>
            </a:r>
            <a:r>
              <a:rPr lang="en-GB" sz="2400" b="1" dirty="0" smtClean="0">
                <a:solidFill>
                  <a:srgbClr val="4262EA"/>
                </a:solidFill>
              </a:rPr>
              <a:t> </a:t>
            </a:r>
            <a:endParaRPr lang="en-GB" sz="3600" dirty="0"/>
          </a:p>
        </p:txBody>
      </p:sp>
      <p:sp>
        <p:nvSpPr>
          <p:cNvPr id="3" name="Content Placeholder 2"/>
          <p:cNvSpPr>
            <a:spLocks noGrp="1"/>
          </p:cNvSpPr>
          <p:nvPr>
            <p:ph idx="1"/>
          </p:nvPr>
        </p:nvSpPr>
        <p:spPr>
          <a:xfrm>
            <a:off x="228600" y="762000"/>
            <a:ext cx="8686800" cy="6096000"/>
          </a:xfrm>
        </p:spPr>
        <p:txBody>
          <a:bodyPr>
            <a:normAutofit fontScale="25000" lnSpcReduction="20000"/>
          </a:bodyPr>
          <a:lstStyle/>
          <a:p>
            <a:pPr marL="0" indent="0">
              <a:buNone/>
            </a:pPr>
            <a:endParaRPr lang="en-GB" sz="4400" dirty="0"/>
          </a:p>
          <a:p>
            <a:pPr algn="just">
              <a:buNone/>
            </a:pPr>
            <a:r>
              <a:rPr lang="en-GB" sz="9600" b="1" dirty="0" smtClean="0">
                <a:solidFill>
                  <a:srgbClr val="4262EA"/>
                </a:solidFill>
              </a:rPr>
              <a:t>Use of district groundwater maps in planning and </a:t>
            </a:r>
            <a:br>
              <a:rPr lang="en-GB" sz="9600" b="1" dirty="0" smtClean="0">
                <a:solidFill>
                  <a:srgbClr val="4262EA"/>
                </a:solidFill>
              </a:rPr>
            </a:br>
            <a:r>
              <a:rPr lang="en-GB" sz="9600" b="1" dirty="0" smtClean="0">
                <a:solidFill>
                  <a:srgbClr val="4262EA"/>
                </a:solidFill>
              </a:rPr>
              <a:t>    implementation of water supply projects</a:t>
            </a:r>
            <a:endParaRPr lang="en-GB" sz="9600" dirty="0" smtClean="0"/>
          </a:p>
          <a:p>
            <a:pPr algn="just">
              <a:buFont typeface="Wingdings" pitchFamily="2" charset="2"/>
              <a:buChar char="q"/>
            </a:pPr>
            <a:r>
              <a:rPr lang="en-GB" sz="9600" dirty="0" smtClean="0"/>
              <a:t>The  </a:t>
            </a:r>
            <a:r>
              <a:rPr lang="en-GB" sz="9600" dirty="0"/>
              <a:t>MWE  </a:t>
            </a:r>
            <a:r>
              <a:rPr lang="en-GB" sz="9600" dirty="0" smtClean="0"/>
              <a:t>prepared  </a:t>
            </a:r>
            <a:r>
              <a:rPr lang="en-GB" sz="9600" dirty="0"/>
              <a:t>and  disseminated  </a:t>
            </a:r>
            <a:r>
              <a:rPr lang="en-GB" sz="9600" dirty="0" smtClean="0"/>
              <a:t>G/water  </a:t>
            </a:r>
            <a:r>
              <a:rPr lang="en-GB" sz="9600" dirty="0"/>
              <a:t>maps  and  </a:t>
            </a:r>
            <a:r>
              <a:rPr lang="en-GB" sz="9600" dirty="0" smtClean="0"/>
              <a:t>reports to  </a:t>
            </a:r>
            <a:r>
              <a:rPr lang="en-GB" sz="9600" dirty="0"/>
              <a:t>the  target </a:t>
            </a:r>
            <a:r>
              <a:rPr lang="en-GB" sz="9600" dirty="0" smtClean="0"/>
              <a:t>districts to guide </a:t>
            </a:r>
            <a:r>
              <a:rPr lang="en-GB" sz="9600" dirty="0"/>
              <a:t>planning and implementation of water supply </a:t>
            </a:r>
            <a:r>
              <a:rPr lang="en-GB" sz="9600" dirty="0" smtClean="0"/>
              <a:t>projects.</a:t>
            </a:r>
          </a:p>
          <a:p>
            <a:pPr marL="0" indent="0" algn="just">
              <a:buNone/>
            </a:pPr>
            <a:r>
              <a:rPr lang="en-GB" sz="9600" dirty="0" smtClean="0"/>
              <a:t> </a:t>
            </a:r>
            <a:r>
              <a:rPr lang="en-GB" sz="9600" b="1" dirty="0" smtClean="0">
                <a:solidFill>
                  <a:srgbClr val="FF0000"/>
                </a:solidFill>
              </a:rPr>
              <a:t>Agreed Actions</a:t>
            </a:r>
          </a:p>
          <a:p>
            <a:pPr lvl="0" algn="just"/>
            <a:r>
              <a:rPr lang="en-GB" sz="9600" dirty="0" smtClean="0"/>
              <a:t>Use the maps in preparing the annual work plans and budgets and demonstrate the extent to which cost effectiveness in water supply provision has been addressed using the maps.</a:t>
            </a:r>
          </a:p>
          <a:p>
            <a:pPr lvl="0" algn="just"/>
            <a:r>
              <a:rPr lang="en-GB" sz="9600" dirty="0" smtClean="0"/>
              <a:t>Utilise the maps in all borehole </a:t>
            </a:r>
            <a:r>
              <a:rPr lang="en-GB" sz="9600" dirty="0" err="1" smtClean="0"/>
              <a:t>siting</a:t>
            </a:r>
            <a:r>
              <a:rPr lang="en-GB" sz="9600" dirty="0" smtClean="0"/>
              <a:t>, drilling and shallow well construction in order to ensure that the most feasible water supply technology options are considered.</a:t>
            </a:r>
          </a:p>
          <a:p>
            <a:pPr lvl="0" algn="just"/>
            <a:r>
              <a:rPr lang="en-GB" sz="9600" dirty="0" smtClean="0"/>
              <a:t>Use Drilling Companies with Drilling Licenses issued by MWE. </a:t>
            </a:r>
          </a:p>
          <a:p>
            <a:pPr lvl="0" algn="just"/>
            <a:r>
              <a:rPr lang="en-GB" sz="9600" dirty="0" smtClean="0"/>
              <a:t>All water sources should be given identification numbers .</a:t>
            </a:r>
          </a:p>
          <a:p>
            <a:pPr lvl="0" algn="just"/>
            <a:r>
              <a:rPr lang="en-GB" sz="9600" dirty="0" smtClean="0"/>
              <a:t>All the data on a water source such as geological, construction and installation details should be recorded</a:t>
            </a:r>
            <a:r>
              <a:rPr lang="en-GB" sz="9600" b="1" dirty="0" smtClean="0"/>
              <a:t>. </a:t>
            </a:r>
            <a:endParaRPr lang="en-GB" sz="9600" dirty="0" smtClean="0"/>
          </a:p>
          <a:p>
            <a:pPr>
              <a:buFont typeface="Wingdings" pitchFamily="2" charset="2"/>
              <a:buChar char="ü"/>
            </a:pPr>
            <a:endParaRPr lang="en-GB" sz="9600" dirty="0" smtClean="0"/>
          </a:p>
          <a:p>
            <a:pPr>
              <a:buFont typeface="Wingdings" pitchFamily="2" charset="2"/>
              <a:buChar char="ü"/>
            </a:pPr>
            <a:endParaRPr lang="en-GB" sz="9600" dirty="0"/>
          </a:p>
        </p:txBody>
      </p:sp>
    </p:spTree>
    <p:extLst>
      <p:ext uri="{BB962C8B-B14F-4D97-AF65-F5344CB8AC3E}">
        <p14:creationId xmlns="" xmlns:p14="http://schemas.microsoft.com/office/powerpoint/2010/main" val="3449631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GB" sz="2700" b="1" dirty="0" smtClean="0">
                <a:solidFill>
                  <a:srgbClr val="4262EA"/>
                </a:solidFill>
              </a:rPr>
              <a:t>2b.</a:t>
            </a:r>
            <a:r>
              <a:rPr lang="en-US" sz="2800" b="1" kern="1600" dirty="0" smtClean="0">
                <a:solidFill>
                  <a:srgbClr val="FF0000"/>
                </a:solidFill>
                <a:latin typeface="Times New Roman" pitchFamily="18" charset="0"/>
                <a:ea typeface="Calibri"/>
                <a:cs typeface="Times New Roman" pitchFamily="18" charset="0"/>
              </a:rPr>
              <a:t> MWE and LGs agreed Actions for FY 2014-15</a:t>
            </a:r>
            <a:r>
              <a:rPr lang="en-GB" sz="2700" b="1" dirty="0" smtClean="0">
                <a:solidFill>
                  <a:srgbClr val="4262EA"/>
                </a:solidFill>
              </a:rPr>
              <a:t> </a:t>
            </a:r>
            <a:r>
              <a:rPr lang="en-GB" sz="2800" b="1" dirty="0" smtClean="0">
                <a:solidFill>
                  <a:srgbClr val="4262EA"/>
                </a:solidFill>
                <a:latin typeface="+mn-lt"/>
              </a:rPr>
              <a:t>. </a:t>
            </a:r>
            <a:endParaRPr lang="en-GB" sz="3600" dirty="0"/>
          </a:p>
        </p:txBody>
      </p:sp>
      <p:sp>
        <p:nvSpPr>
          <p:cNvPr id="3" name="Content Placeholder 2"/>
          <p:cNvSpPr>
            <a:spLocks noGrp="1"/>
          </p:cNvSpPr>
          <p:nvPr>
            <p:ph idx="1"/>
          </p:nvPr>
        </p:nvSpPr>
        <p:spPr>
          <a:xfrm>
            <a:off x="304800" y="838200"/>
            <a:ext cx="8610600" cy="5791200"/>
          </a:xfrm>
        </p:spPr>
        <p:txBody>
          <a:bodyPr>
            <a:normAutofit fontScale="70000" lnSpcReduction="20000"/>
          </a:bodyPr>
          <a:lstStyle/>
          <a:p>
            <a:pPr marL="0" indent="0">
              <a:buNone/>
            </a:pPr>
            <a:r>
              <a:rPr lang="en-GB" dirty="0"/>
              <a:t> </a:t>
            </a:r>
            <a:r>
              <a:rPr lang="en-GB" b="1" dirty="0" smtClean="0">
                <a:solidFill>
                  <a:srgbClr val="4262EA"/>
                </a:solidFill>
              </a:rPr>
              <a:t>Protection of Water Sources</a:t>
            </a:r>
            <a:r>
              <a:rPr lang="en-GB" sz="4000" dirty="0" smtClean="0"/>
              <a:t/>
            </a:r>
            <a:br>
              <a:rPr lang="en-GB" sz="4000" dirty="0" smtClean="0"/>
            </a:br>
            <a:endParaRPr lang="en-GB" dirty="0"/>
          </a:p>
          <a:p>
            <a:pPr algn="just">
              <a:buFont typeface="Wingdings" pitchFamily="2" charset="2"/>
              <a:buChar char="q"/>
            </a:pPr>
            <a:r>
              <a:rPr lang="en-GB" dirty="0"/>
              <a:t>MWE has developed Water Source Protection Guidelines to help water users identify the risk to their water source and to put in place measures to protect the quality and quantity of these sources. </a:t>
            </a:r>
            <a:endParaRPr lang="en-GB" dirty="0" smtClean="0"/>
          </a:p>
          <a:p>
            <a:pPr algn="just">
              <a:buFont typeface="Wingdings" pitchFamily="2" charset="2"/>
              <a:buChar char="q"/>
            </a:pPr>
            <a:r>
              <a:rPr lang="en-GB" dirty="0" smtClean="0"/>
              <a:t>MWE </a:t>
            </a:r>
            <a:r>
              <a:rPr lang="en-GB" dirty="0"/>
              <a:t>has established </a:t>
            </a:r>
            <a:r>
              <a:rPr lang="en-GB" dirty="0" smtClean="0"/>
              <a:t>Water Management zones (WMZ) </a:t>
            </a:r>
            <a:r>
              <a:rPr lang="en-GB" dirty="0"/>
              <a:t>with offices in </a:t>
            </a:r>
            <a:r>
              <a:rPr lang="en-GB" dirty="0" smtClean="0"/>
              <a:t>the four regions </a:t>
            </a:r>
            <a:r>
              <a:rPr lang="en-GB" dirty="0"/>
              <a:t>for purposes of supporting and working with </a:t>
            </a:r>
            <a:r>
              <a:rPr lang="en-GB" dirty="0" smtClean="0"/>
              <a:t>LGs in </a:t>
            </a:r>
            <a:r>
              <a:rPr lang="en-GB" dirty="0"/>
              <a:t>the planning, management and protection of water resources.</a:t>
            </a:r>
          </a:p>
          <a:p>
            <a:pPr>
              <a:buNone/>
            </a:pPr>
            <a:r>
              <a:rPr lang="en-GB" b="1" dirty="0" smtClean="0">
                <a:solidFill>
                  <a:srgbClr val="FF0000"/>
                </a:solidFill>
              </a:rPr>
              <a:t>Agreed actions </a:t>
            </a:r>
            <a:endParaRPr lang="en-GB" b="1" dirty="0">
              <a:solidFill>
                <a:srgbClr val="FF0000"/>
              </a:solidFill>
            </a:endParaRPr>
          </a:p>
          <a:p>
            <a:r>
              <a:rPr lang="en-GB" dirty="0" smtClean="0"/>
              <a:t>Districts </a:t>
            </a:r>
            <a:r>
              <a:rPr lang="en-GB" dirty="0"/>
              <a:t>should integrate these guidelines in implementation of water development projects </a:t>
            </a:r>
            <a:r>
              <a:rPr lang="en-GB" dirty="0" smtClean="0"/>
              <a:t>for water </a:t>
            </a:r>
            <a:r>
              <a:rPr lang="en-GB" dirty="0"/>
              <a:t>sources </a:t>
            </a:r>
            <a:r>
              <a:rPr lang="en-GB" dirty="0" smtClean="0"/>
              <a:t>sustainability.</a:t>
            </a:r>
          </a:p>
          <a:p>
            <a:endParaRPr lang="en-GB" dirty="0"/>
          </a:p>
          <a:p>
            <a:r>
              <a:rPr lang="en-GB" dirty="0" smtClean="0"/>
              <a:t>The </a:t>
            </a:r>
            <a:r>
              <a:rPr lang="en-GB" dirty="0"/>
              <a:t>district plans and reports should demonstrate how protection of water sources has been addressed</a:t>
            </a:r>
            <a:r>
              <a:rPr lang="en-GB" dirty="0" smtClean="0"/>
              <a:t>.</a:t>
            </a:r>
          </a:p>
          <a:p>
            <a:endParaRPr lang="en-GB" dirty="0"/>
          </a:p>
          <a:p>
            <a:r>
              <a:rPr lang="en-GB" dirty="0" smtClean="0"/>
              <a:t> </a:t>
            </a:r>
            <a:r>
              <a:rPr lang="en-GB" dirty="0"/>
              <a:t>Local Governments can always contact the Water Management </a:t>
            </a:r>
            <a:r>
              <a:rPr lang="en-GB" dirty="0" err="1"/>
              <a:t>Zonal</a:t>
            </a:r>
            <a:r>
              <a:rPr lang="en-GB" dirty="0"/>
              <a:t> offices for assistance in all the above areas.</a:t>
            </a:r>
          </a:p>
          <a:p>
            <a:pPr>
              <a:buFont typeface="Wingdings" pitchFamily="2" charset="2"/>
              <a:buChar char="ü"/>
            </a:pPr>
            <a:endParaRPr lang="en-GB" dirty="0"/>
          </a:p>
        </p:txBody>
      </p:sp>
    </p:spTree>
    <p:extLst>
      <p:ext uri="{BB962C8B-B14F-4D97-AF65-F5344CB8AC3E}">
        <p14:creationId xmlns="" xmlns:p14="http://schemas.microsoft.com/office/powerpoint/2010/main" val="2653706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pPr marL="0" indent="0"/>
            <a:r>
              <a:rPr lang="en-GB" sz="2000" b="1" dirty="0" smtClean="0">
                <a:solidFill>
                  <a:srgbClr val="4262EA"/>
                </a:solidFill>
              </a:rPr>
              <a:t>2b.</a:t>
            </a:r>
            <a:r>
              <a:rPr lang="en-US" sz="2000" b="1" kern="1600" dirty="0" smtClean="0">
                <a:solidFill>
                  <a:srgbClr val="FF0000"/>
                </a:solidFill>
                <a:latin typeface="Times New Roman" pitchFamily="18" charset="0"/>
                <a:ea typeface="Calibri"/>
                <a:cs typeface="Times New Roman" pitchFamily="18" charset="0"/>
              </a:rPr>
              <a:t> MWE and LGs agreed Actions for FY 2014-15</a:t>
            </a:r>
            <a:r>
              <a:rPr lang="en-GB" sz="2000" b="1" dirty="0" smtClean="0">
                <a:solidFill>
                  <a:srgbClr val="4262EA"/>
                </a:solidFill>
              </a:rPr>
              <a:t> </a:t>
            </a:r>
            <a:r>
              <a:rPr lang="en-US" sz="3600" b="1" kern="1600" dirty="0" smtClean="0">
                <a:latin typeface="Times New Roman" pitchFamily="18" charset="0"/>
                <a:ea typeface="Calibri"/>
                <a:cs typeface="Times New Roman" pitchFamily="18" charset="0"/>
              </a:rPr>
              <a:t>. </a:t>
            </a:r>
            <a:endParaRPr lang="en-GB" sz="3600" dirty="0"/>
          </a:p>
        </p:txBody>
      </p:sp>
      <p:sp>
        <p:nvSpPr>
          <p:cNvPr id="3" name="Content Placeholder 2"/>
          <p:cNvSpPr>
            <a:spLocks noGrp="1"/>
          </p:cNvSpPr>
          <p:nvPr>
            <p:ph idx="1"/>
          </p:nvPr>
        </p:nvSpPr>
        <p:spPr>
          <a:xfrm>
            <a:off x="304800" y="762000"/>
            <a:ext cx="8610600" cy="5943600"/>
          </a:xfrm>
        </p:spPr>
        <p:txBody>
          <a:bodyPr>
            <a:normAutofit fontScale="32500" lnSpcReduction="20000"/>
          </a:bodyPr>
          <a:lstStyle/>
          <a:p>
            <a:pPr marL="0" indent="0">
              <a:buNone/>
            </a:pPr>
            <a:r>
              <a:rPr lang="en-GB" dirty="0"/>
              <a:t> </a:t>
            </a:r>
          </a:p>
          <a:p>
            <a:pPr algn="just">
              <a:buNone/>
            </a:pPr>
            <a:r>
              <a:rPr lang="en-GB" sz="6000" b="1" dirty="0" smtClean="0">
                <a:solidFill>
                  <a:srgbClr val="4262EA"/>
                </a:solidFill>
              </a:rPr>
              <a:t>Procurement and Contract Management</a:t>
            </a:r>
            <a:endParaRPr lang="en-GB" sz="6000" dirty="0" smtClean="0"/>
          </a:p>
          <a:p>
            <a:pPr algn="just">
              <a:buFont typeface="Wingdings" pitchFamily="2" charset="2"/>
              <a:buChar char="q"/>
            </a:pPr>
            <a:r>
              <a:rPr lang="en-GB" sz="6000" dirty="0" smtClean="0"/>
              <a:t>There are delays </a:t>
            </a:r>
            <a:r>
              <a:rPr lang="en-GB" sz="6000" dirty="0"/>
              <a:t>in procurement </a:t>
            </a:r>
            <a:r>
              <a:rPr lang="en-GB" sz="6000" dirty="0" smtClean="0"/>
              <a:t>management caused </a:t>
            </a:r>
            <a:r>
              <a:rPr lang="en-GB" sz="6000" dirty="0"/>
              <a:t>by PDU’s waiting for all departments </a:t>
            </a:r>
            <a:r>
              <a:rPr lang="en-GB" sz="6000" dirty="0" smtClean="0"/>
              <a:t>to submit </a:t>
            </a:r>
            <a:r>
              <a:rPr lang="en-GB" sz="6000" dirty="0"/>
              <a:t>procurement </a:t>
            </a:r>
            <a:r>
              <a:rPr lang="en-GB" sz="6000" dirty="0" smtClean="0"/>
              <a:t>plans. Most LGs </a:t>
            </a:r>
            <a:r>
              <a:rPr lang="en-GB" sz="6000" dirty="0"/>
              <a:t>do not award contracts for major works by half year leading to low rating of the achievements of the sector</a:t>
            </a:r>
            <a:r>
              <a:rPr lang="en-GB" sz="6000" dirty="0" smtClean="0"/>
              <a:t>.</a:t>
            </a:r>
          </a:p>
          <a:p>
            <a:pPr>
              <a:buNone/>
            </a:pPr>
            <a:endParaRPr lang="en-GB" sz="6000" b="1" dirty="0" smtClean="0"/>
          </a:p>
          <a:p>
            <a:pPr>
              <a:buNone/>
            </a:pPr>
            <a:r>
              <a:rPr lang="en-GB" sz="6000" b="1" dirty="0" smtClean="0">
                <a:solidFill>
                  <a:srgbClr val="FF0000"/>
                </a:solidFill>
              </a:rPr>
              <a:t>Required action</a:t>
            </a:r>
            <a:r>
              <a:rPr lang="en-GB" sz="6000" b="1" dirty="0" smtClean="0"/>
              <a:t> </a:t>
            </a:r>
          </a:p>
          <a:p>
            <a:pPr algn="just">
              <a:buNone/>
            </a:pPr>
            <a:endParaRPr lang="en-GB" sz="6000" dirty="0" smtClean="0"/>
          </a:p>
          <a:p>
            <a:pPr algn="just"/>
            <a:r>
              <a:rPr lang="en-GB" sz="6000" dirty="0" smtClean="0"/>
              <a:t>MWE is following up </a:t>
            </a:r>
            <a:r>
              <a:rPr lang="en-GB" sz="6000" dirty="0"/>
              <a:t>with </a:t>
            </a:r>
            <a:r>
              <a:rPr lang="en-GB" sz="6000" dirty="0" smtClean="0"/>
              <a:t>MFPED on possibilities of release of capital </a:t>
            </a:r>
            <a:r>
              <a:rPr lang="en-GB" sz="6000" dirty="0"/>
              <a:t>development grants </a:t>
            </a:r>
            <a:r>
              <a:rPr lang="en-GB" sz="6000" dirty="0" smtClean="0"/>
              <a:t>by </a:t>
            </a:r>
            <a:r>
              <a:rPr lang="en-GB" sz="6000" dirty="0"/>
              <a:t>the </a:t>
            </a:r>
            <a:r>
              <a:rPr lang="en-GB" sz="6000" dirty="0" smtClean="0"/>
              <a:t>3</a:t>
            </a:r>
            <a:r>
              <a:rPr lang="en-GB" sz="6000" baseline="30000" dirty="0" smtClean="0"/>
              <a:t>rd</a:t>
            </a:r>
            <a:r>
              <a:rPr lang="en-GB" sz="6000" dirty="0" smtClean="0"/>
              <a:t> quarter </a:t>
            </a:r>
            <a:r>
              <a:rPr lang="en-GB" sz="6000" dirty="0"/>
              <a:t>of the </a:t>
            </a:r>
            <a:r>
              <a:rPr lang="en-GB" sz="6000" dirty="0" smtClean="0"/>
              <a:t>FY.</a:t>
            </a:r>
          </a:p>
          <a:p>
            <a:pPr algn="just"/>
            <a:endParaRPr lang="en-GB" sz="6000" dirty="0" smtClean="0"/>
          </a:p>
          <a:p>
            <a:pPr algn="just"/>
            <a:r>
              <a:rPr lang="en-GB" sz="6000" dirty="0" smtClean="0"/>
              <a:t>CAOs </a:t>
            </a:r>
            <a:r>
              <a:rPr lang="en-GB" sz="6000" dirty="0"/>
              <a:t>should permit the Water Office in liaison with the PDU to specifically take its procurements to the next steps when they are ready using part of the </a:t>
            </a:r>
            <a:r>
              <a:rPr lang="en-GB" sz="6000" dirty="0" smtClean="0"/>
              <a:t>grant.</a:t>
            </a:r>
          </a:p>
          <a:p>
            <a:pPr marL="0" indent="0" algn="just"/>
            <a:endParaRPr lang="en-GB" sz="6000" dirty="0"/>
          </a:p>
          <a:p>
            <a:pPr algn="just"/>
            <a:r>
              <a:rPr lang="en-GB" sz="6000" dirty="0" smtClean="0"/>
              <a:t>CAOs </a:t>
            </a:r>
            <a:r>
              <a:rPr lang="en-GB" sz="6000" dirty="0"/>
              <a:t>should ensure that the </a:t>
            </a:r>
            <a:r>
              <a:rPr lang="en-GB" sz="6000" dirty="0" smtClean="0"/>
              <a:t>DWO </a:t>
            </a:r>
            <a:r>
              <a:rPr lang="en-GB" sz="6000" dirty="0"/>
              <a:t>is duly appointed as the contract manager in the sector in order to ensure quality service as guided in the procurement regulations.</a:t>
            </a:r>
          </a:p>
          <a:p>
            <a:pPr>
              <a:buFont typeface="Wingdings" pitchFamily="2" charset="2"/>
              <a:buChar char="ü"/>
            </a:pPr>
            <a:endParaRPr lang="en-GB" sz="6000" dirty="0"/>
          </a:p>
          <a:p>
            <a:pPr marL="0" indent="0">
              <a:buNone/>
            </a:pPr>
            <a:endParaRPr lang="en-GB" sz="6000" dirty="0"/>
          </a:p>
        </p:txBody>
      </p:sp>
    </p:spTree>
    <p:extLst>
      <p:ext uri="{BB962C8B-B14F-4D97-AF65-F5344CB8AC3E}">
        <p14:creationId xmlns="" xmlns:p14="http://schemas.microsoft.com/office/powerpoint/2010/main" val="1021379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marL="0" indent="0"/>
            <a:r>
              <a:rPr lang="en-GB" sz="3600" b="1" dirty="0" smtClean="0">
                <a:solidFill>
                  <a:srgbClr val="4262EA"/>
                </a:solidFill>
              </a:rPr>
              <a:t>2b.</a:t>
            </a:r>
            <a:r>
              <a:rPr lang="en-US" sz="3600" b="1" kern="1600" dirty="0" smtClean="0">
                <a:solidFill>
                  <a:srgbClr val="FF0000"/>
                </a:solidFill>
                <a:latin typeface="Times New Roman" pitchFamily="18" charset="0"/>
                <a:ea typeface="Calibri"/>
                <a:cs typeface="Times New Roman" pitchFamily="18" charset="0"/>
              </a:rPr>
              <a:t> </a:t>
            </a:r>
            <a:r>
              <a:rPr lang="en-US" sz="2800" b="1" kern="1600" dirty="0" smtClean="0">
                <a:solidFill>
                  <a:srgbClr val="FF0000"/>
                </a:solidFill>
                <a:latin typeface="Times New Roman" pitchFamily="18" charset="0"/>
                <a:ea typeface="Calibri"/>
                <a:cs typeface="Times New Roman" pitchFamily="18" charset="0"/>
              </a:rPr>
              <a:t>MWE and LGs agreed Actions for FY 2014-15</a:t>
            </a:r>
            <a:r>
              <a:rPr lang="en-GB" sz="2800" b="1" dirty="0" smtClean="0">
                <a:solidFill>
                  <a:srgbClr val="4262EA"/>
                </a:solidFill>
              </a:rPr>
              <a:t> </a:t>
            </a:r>
            <a:endParaRPr lang="en-GB" sz="2800" dirty="0">
              <a:solidFill>
                <a:srgbClr val="4262EA"/>
              </a:solidFill>
            </a:endParaRPr>
          </a:p>
        </p:txBody>
      </p:sp>
      <p:sp>
        <p:nvSpPr>
          <p:cNvPr id="3" name="Content Placeholder 2"/>
          <p:cNvSpPr>
            <a:spLocks noGrp="1"/>
          </p:cNvSpPr>
          <p:nvPr>
            <p:ph idx="1"/>
          </p:nvPr>
        </p:nvSpPr>
        <p:spPr>
          <a:xfrm>
            <a:off x="381000" y="990600"/>
            <a:ext cx="8458200" cy="5562600"/>
          </a:xfrm>
        </p:spPr>
        <p:txBody>
          <a:bodyPr>
            <a:normAutofit/>
          </a:bodyPr>
          <a:lstStyle/>
          <a:p>
            <a:pPr marL="0" indent="0" algn="just">
              <a:buNone/>
            </a:pPr>
            <a:r>
              <a:rPr lang="en-GB" b="1" dirty="0" smtClean="0">
                <a:solidFill>
                  <a:srgbClr val="4262EA"/>
                </a:solidFill>
              </a:rPr>
              <a:t>Sanitation and Hygiene Grant</a:t>
            </a:r>
            <a:endParaRPr lang="en-GB" dirty="0" smtClean="0"/>
          </a:p>
          <a:p>
            <a:pPr marL="0" indent="0" algn="just">
              <a:buFont typeface="Wingdings" pitchFamily="2" charset="2"/>
              <a:buChar char="q"/>
            </a:pPr>
            <a:r>
              <a:rPr lang="en-GB" sz="2400" dirty="0" smtClean="0"/>
              <a:t>There is limited </a:t>
            </a:r>
            <a:r>
              <a:rPr lang="en-GB" sz="2400" dirty="0"/>
              <a:t>coordination between the Water Office and the District Health Inspector </a:t>
            </a:r>
            <a:r>
              <a:rPr lang="en-GB" sz="2400" dirty="0" smtClean="0"/>
              <a:t>in the  </a:t>
            </a:r>
            <a:r>
              <a:rPr lang="en-GB" sz="2400" dirty="0"/>
              <a:t>implementation of the activities under the </a:t>
            </a:r>
            <a:r>
              <a:rPr lang="en-GB" sz="2400" dirty="0" smtClean="0"/>
              <a:t>grant culminating in failure to </a:t>
            </a:r>
            <a:r>
              <a:rPr lang="en-GB" sz="2400" dirty="0"/>
              <a:t>achieve timely outputs that were planned to be carried out under the </a:t>
            </a:r>
            <a:r>
              <a:rPr lang="en-GB" sz="2400" dirty="0" smtClean="0"/>
              <a:t>Grant</a:t>
            </a:r>
            <a:r>
              <a:rPr lang="en-GB" sz="2400" dirty="0"/>
              <a:t>.</a:t>
            </a:r>
          </a:p>
          <a:p>
            <a:pPr marL="0" indent="0">
              <a:buNone/>
            </a:pPr>
            <a:endParaRPr lang="en-GB" sz="2400" b="1" dirty="0" smtClean="0">
              <a:solidFill>
                <a:srgbClr val="FF0000"/>
              </a:solidFill>
            </a:endParaRPr>
          </a:p>
          <a:p>
            <a:pPr marL="0" indent="0">
              <a:buNone/>
            </a:pPr>
            <a:r>
              <a:rPr lang="en-GB" sz="2400" b="1" dirty="0" smtClean="0">
                <a:solidFill>
                  <a:srgbClr val="FF0000"/>
                </a:solidFill>
              </a:rPr>
              <a:t>Agreed Action</a:t>
            </a:r>
          </a:p>
          <a:p>
            <a:pPr algn="just"/>
            <a:r>
              <a:rPr lang="en-GB" sz="2400" dirty="0" smtClean="0"/>
              <a:t>CAOs </a:t>
            </a:r>
            <a:r>
              <a:rPr lang="en-GB" sz="2400" dirty="0"/>
              <a:t>should guide the </a:t>
            </a:r>
            <a:r>
              <a:rPr lang="en-GB" sz="2400" dirty="0" smtClean="0"/>
              <a:t>Health </a:t>
            </a:r>
            <a:r>
              <a:rPr lang="en-GB" sz="2400" dirty="0"/>
              <a:t>and Water Departments </a:t>
            </a:r>
            <a:r>
              <a:rPr lang="en-GB" sz="2400" dirty="0" smtClean="0"/>
              <a:t>to work </a:t>
            </a:r>
            <a:r>
              <a:rPr lang="en-GB" sz="2400" dirty="0"/>
              <a:t>together in harmony to achieve the target outputs under the Sanitation work plans using the grants jointly provided by </a:t>
            </a:r>
            <a:r>
              <a:rPr lang="en-GB" sz="2400" dirty="0" err="1"/>
              <a:t>MoH</a:t>
            </a:r>
            <a:r>
              <a:rPr lang="en-GB" sz="2400" dirty="0"/>
              <a:t> and MWE.</a:t>
            </a:r>
          </a:p>
          <a:p>
            <a:pPr>
              <a:buFont typeface="Wingdings" pitchFamily="2" charset="2"/>
              <a:buChar char="ü"/>
            </a:pPr>
            <a:endParaRPr lang="en-GB" dirty="0"/>
          </a:p>
        </p:txBody>
      </p:sp>
    </p:spTree>
    <p:extLst>
      <p:ext uri="{BB962C8B-B14F-4D97-AF65-F5344CB8AC3E}">
        <p14:creationId xmlns="" xmlns:p14="http://schemas.microsoft.com/office/powerpoint/2010/main" val="1417591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914400"/>
          </a:xfrm>
        </p:spPr>
        <p:txBody>
          <a:bodyPr>
            <a:normAutofit/>
          </a:bodyPr>
          <a:lstStyle/>
          <a:p>
            <a:r>
              <a:rPr lang="en-GB" sz="2000" b="1" dirty="0" smtClean="0">
                <a:solidFill>
                  <a:srgbClr val="4262EA"/>
                </a:solidFill>
              </a:rPr>
              <a:t>2b.</a:t>
            </a:r>
            <a:r>
              <a:rPr lang="en-US" sz="5400" b="1" kern="1600" dirty="0" smtClean="0">
                <a:solidFill>
                  <a:srgbClr val="FF0000"/>
                </a:solidFill>
                <a:latin typeface="Times New Roman" pitchFamily="18" charset="0"/>
                <a:ea typeface="Calibri"/>
                <a:cs typeface="Times New Roman" pitchFamily="18" charset="0"/>
              </a:rPr>
              <a:t> </a:t>
            </a:r>
            <a:r>
              <a:rPr lang="en-US" sz="2700" b="1" kern="1600" dirty="0" smtClean="0">
                <a:solidFill>
                  <a:srgbClr val="FF0000"/>
                </a:solidFill>
                <a:latin typeface="Times New Roman" pitchFamily="18" charset="0"/>
                <a:ea typeface="Calibri"/>
                <a:cs typeface="Times New Roman" pitchFamily="18" charset="0"/>
              </a:rPr>
              <a:t>MWE and LGs agreed Actions for FY 2014-15</a:t>
            </a:r>
            <a:r>
              <a:rPr lang="en-GB" sz="2700" b="1" dirty="0" smtClean="0">
                <a:solidFill>
                  <a:srgbClr val="4262EA"/>
                </a:solidFill>
              </a:rPr>
              <a:t> </a:t>
            </a:r>
            <a:endParaRPr lang="en-US" sz="2700"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algn="just">
              <a:buNone/>
            </a:pPr>
            <a:r>
              <a:rPr lang="en-GB" b="1" dirty="0" smtClean="0">
                <a:solidFill>
                  <a:srgbClr val="FF0000"/>
                </a:solidFill>
              </a:rPr>
              <a:t>Urban Water Supply O&amp;M Conditional Grant</a:t>
            </a:r>
            <a:endParaRPr lang="en-GB" dirty="0" smtClean="0"/>
          </a:p>
          <a:p>
            <a:pPr algn="just">
              <a:buFont typeface="Wingdings" pitchFamily="2" charset="2"/>
              <a:buChar char="q"/>
            </a:pPr>
            <a:r>
              <a:rPr lang="en-GB" dirty="0" smtClean="0"/>
              <a:t>Agreed funds to be channelled directly to the Municipality through the CAO. Then the CAO should immediately notify the  Town  Clerk/Water  Authority . </a:t>
            </a:r>
          </a:p>
          <a:p>
            <a:pPr algn="just">
              <a:buFont typeface="Wingdings" pitchFamily="2" charset="2"/>
              <a:buChar char="q"/>
            </a:pPr>
            <a:r>
              <a:rPr lang="en-GB" dirty="0" smtClean="0"/>
              <a:t>Noted that reporting is still weak resulting to delayed submissions of work plans and </a:t>
            </a:r>
            <a:r>
              <a:rPr lang="en-GB" dirty="0" err="1" smtClean="0"/>
              <a:t>MoU’s</a:t>
            </a:r>
            <a:r>
              <a:rPr lang="en-GB" dirty="0" smtClean="0"/>
              <a:t> and funds are not being put to proper use which has resulted into increase in unit operating costs.</a:t>
            </a:r>
          </a:p>
          <a:p>
            <a:pPr>
              <a:buNone/>
            </a:pPr>
            <a:endParaRPr lang="en-GB" dirty="0" smtClean="0"/>
          </a:p>
          <a:p>
            <a:pPr>
              <a:buNone/>
            </a:pPr>
            <a:r>
              <a:rPr lang="en-GB" b="1" dirty="0" smtClean="0">
                <a:solidFill>
                  <a:srgbClr val="FF0000"/>
                </a:solidFill>
              </a:rPr>
              <a:t>Agreed action</a:t>
            </a:r>
          </a:p>
          <a:p>
            <a:pPr algn="just"/>
            <a:r>
              <a:rPr lang="en-GB" dirty="0" smtClean="0"/>
              <a:t>To improve on collaboration between LGs and Urban Authorities in order to enhance service delivery.</a:t>
            </a:r>
          </a:p>
          <a:p>
            <a:pPr algn="just"/>
            <a:endParaRPr lang="en-GB" dirty="0" smtClean="0"/>
          </a:p>
          <a:p>
            <a:pPr algn="just"/>
            <a:r>
              <a:rPr lang="en-GB" dirty="0" smtClean="0"/>
              <a:t>Accounting Officers are requested to adhere to the guidelines issued for the grants and ensure proper reporting, coordination and use of the funds</a:t>
            </a:r>
            <a:r>
              <a:rPr lang="en-GB" b="1" dirty="0" smtClean="0"/>
              <a:t>.</a:t>
            </a:r>
            <a:endParaRPr lang="en-GB"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solidFill>
                  <a:srgbClr val="4262EA"/>
                </a:solidFill>
                <a:latin typeface="+mn-lt"/>
              </a:rPr>
              <a:t>3. Guidelines for CG utilization</a:t>
            </a:r>
            <a:endParaRPr lang="en-US" sz="3600" dirty="0">
              <a:latin typeface="+mn-lt"/>
            </a:endParaRPr>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marL="0" indent="0" algn="just">
              <a:buNone/>
            </a:pPr>
            <a:r>
              <a:rPr lang="en-GB" sz="4000" b="1" dirty="0" smtClean="0">
                <a:solidFill>
                  <a:srgbClr val="4262EA"/>
                </a:solidFill>
              </a:rPr>
              <a:t>ENR (Wetlands) Conditional Grant</a:t>
            </a:r>
          </a:p>
          <a:p>
            <a:pPr marL="0" indent="0" algn="just">
              <a:buNone/>
            </a:pPr>
            <a:r>
              <a:rPr lang="en-GB" b="1" dirty="0" smtClean="0"/>
              <a:t>LGs should comply with the guidelines for the utilization of ENR (wetland) as follows</a:t>
            </a:r>
          </a:p>
          <a:p>
            <a:pPr lvl="0" algn="just"/>
            <a:endParaRPr lang="en-GB" dirty="0" smtClean="0"/>
          </a:p>
          <a:p>
            <a:pPr lvl="0" algn="just"/>
            <a:r>
              <a:rPr lang="en-GB" dirty="0" smtClean="0"/>
              <a:t>Promotion of Knowledge on Environment and Natural Resources </a:t>
            </a:r>
            <a:r>
              <a:rPr lang="en-GB" b="1" dirty="0" smtClean="0"/>
              <a:t>(20%)</a:t>
            </a:r>
          </a:p>
          <a:p>
            <a:pPr lvl="0" algn="just"/>
            <a:r>
              <a:rPr lang="en-GB" dirty="0" smtClean="0"/>
              <a:t>Restoration of degraded section of wetlands and their protection </a:t>
            </a:r>
            <a:r>
              <a:rPr lang="en-GB" b="1" dirty="0" smtClean="0"/>
              <a:t>(30%) </a:t>
            </a:r>
          </a:p>
          <a:p>
            <a:pPr lvl="0" algn="just"/>
            <a:r>
              <a:rPr lang="en-US" dirty="0" smtClean="0"/>
              <a:t>Formulation of district Policy and Legal frame work and their enforcement for compliance </a:t>
            </a:r>
            <a:r>
              <a:rPr lang="en-US" b="1" dirty="0" smtClean="0"/>
              <a:t>(25%) </a:t>
            </a:r>
            <a:endParaRPr lang="en-GB" b="1" dirty="0" smtClean="0"/>
          </a:p>
          <a:p>
            <a:pPr lvl="0" algn="just"/>
            <a:r>
              <a:rPr lang="en-US" dirty="0" smtClean="0"/>
              <a:t>Capacity building and technical back stopping </a:t>
            </a:r>
            <a:r>
              <a:rPr lang="en-US" b="1" dirty="0" smtClean="0"/>
              <a:t>(15%).</a:t>
            </a:r>
            <a:endParaRPr lang="en-GB" b="1" dirty="0" smtClean="0"/>
          </a:p>
          <a:p>
            <a:pPr lvl="0" algn="just"/>
            <a:r>
              <a:rPr lang="en-US" dirty="0" smtClean="0"/>
              <a:t>Administration and management involving </a:t>
            </a:r>
            <a:r>
              <a:rPr lang="en-US" b="1" dirty="0" smtClean="0"/>
              <a:t>(10%).</a:t>
            </a:r>
          </a:p>
          <a:p>
            <a:pPr lvl="0" algn="just">
              <a:buNone/>
            </a:pPr>
            <a:endParaRPr lang="en-GB" b="1" dirty="0" smtClean="0"/>
          </a:p>
          <a:p>
            <a:pPr lvl="0" algn="just">
              <a:buFont typeface="Wingdings" pitchFamily="2" charset="2"/>
              <a:buChar char="q"/>
            </a:pPr>
            <a:r>
              <a:rPr lang="en-GB" b="1" dirty="0" smtClean="0">
                <a:solidFill>
                  <a:srgbClr val="FF0000"/>
                </a:solidFill>
              </a:rPr>
              <a:t>NB The allocation formulae is provided in the sector report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4262EA"/>
                </a:solidFill>
              </a:rPr>
              <a:t>3. Guidelines for CG utilization</a:t>
            </a:r>
            <a:endParaRPr lang="en-US" sz="2800" b="1" dirty="0"/>
          </a:p>
        </p:txBody>
      </p:sp>
      <p:sp>
        <p:nvSpPr>
          <p:cNvPr id="3" name="Content Placeholder 2"/>
          <p:cNvSpPr>
            <a:spLocks noGrp="1"/>
          </p:cNvSpPr>
          <p:nvPr>
            <p:ph idx="1"/>
          </p:nvPr>
        </p:nvSpPr>
        <p:spPr>
          <a:xfrm>
            <a:off x="457200" y="1066800"/>
            <a:ext cx="8229600" cy="5410200"/>
          </a:xfrm>
        </p:spPr>
        <p:txBody>
          <a:bodyPr>
            <a:normAutofit fontScale="55000" lnSpcReduction="20000"/>
          </a:bodyPr>
          <a:lstStyle/>
          <a:p>
            <a:pPr algn="just">
              <a:buNone/>
            </a:pPr>
            <a:r>
              <a:rPr lang="en-US" sz="3800" b="1" dirty="0" smtClean="0">
                <a:solidFill>
                  <a:srgbClr val="FF0000"/>
                </a:solidFill>
              </a:rPr>
              <a:t>Guidelines for the use of  District Water Development Conditional Grant</a:t>
            </a:r>
            <a:endParaRPr lang="en-US" sz="3800" dirty="0" smtClean="0"/>
          </a:p>
          <a:p>
            <a:pPr algn="just">
              <a:buFont typeface="Wingdings" pitchFamily="2" charset="2"/>
              <a:buChar char="q"/>
            </a:pPr>
            <a:r>
              <a:rPr lang="en-US" dirty="0" smtClean="0"/>
              <a:t>On average most districts have been complying with the guidelines. </a:t>
            </a:r>
            <a:r>
              <a:rPr lang="en-US" sz="2800" dirty="0" smtClean="0"/>
              <a:t>That the status quo as per the 2013/2014 agreement should be upheld and the Rural Water Grant to various activities will be maintained in FY 2014/15 .</a:t>
            </a:r>
            <a:endParaRPr lang="en-US" sz="4000" b="1" dirty="0" smtClean="0">
              <a:solidFill>
                <a:srgbClr val="FF0000"/>
              </a:solidFill>
            </a:endParaRPr>
          </a:p>
          <a:p>
            <a:pPr algn="just">
              <a:buNone/>
            </a:pPr>
            <a:r>
              <a:rPr lang="en-US" sz="4000" b="1" dirty="0" smtClean="0">
                <a:solidFill>
                  <a:srgbClr val="FF0000"/>
                </a:solidFill>
              </a:rPr>
              <a:t>Agreed Actions</a:t>
            </a:r>
          </a:p>
          <a:p>
            <a:pPr algn="just"/>
            <a:endParaRPr lang="en-US" dirty="0" smtClean="0"/>
          </a:p>
          <a:p>
            <a:pPr lvl="0" algn="just"/>
            <a:r>
              <a:rPr lang="en-GB" dirty="0" smtClean="0"/>
              <a:t>Rural Water supply Facilities -not less than </a:t>
            </a:r>
            <a:r>
              <a:rPr lang="en-GB" b="1" dirty="0" smtClean="0"/>
              <a:t>70%</a:t>
            </a:r>
          </a:p>
          <a:p>
            <a:pPr lvl="0" algn="just"/>
            <a:endParaRPr lang="en-GB" dirty="0" smtClean="0"/>
          </a:p>
          <a:p>
            <a:pPr lvl="0" algn="just"/>
            <a:r>
              <a:rPr lang="en-GB" dirty="0" smtClean="0"/>
              <a:t>Rehabilitation of boreholes and piped water schemes-up to 13%</a:t>
            </a:r>
          </a:p>
          <a:p>
            <a:pPr lvl="0" algn="just"/>
            <a:endParaRPr lang="en-GB" dirty="0" smtClean="0"/>
          </a:p>
          <a:p>
            <a:pPr lvl="0" algn="just"/>
            <a:r>
              <a:rPr lang="en-GB" dirty="0" smtClean="0"/>
              <a:t>Construction of sanitation facilities -up to 3%</a:t>
            </a:r>
          </a:p>
          <a:p>
            <a:pPr lvl="0" algn="just"/>
            <a:endParaRPr lang="en-GB" dirty="0" smtClean="0"/>
          </a:p>
          <a:p>
            <a:pPr lvl="0" algn="just"/>
            <a:r>
              <a:rPr lang="en-GB" dirty="0" smtClean="0"/>
              <a:t>Software activities for rural water supply and sanitation-up to 8%	</a:t>
            </a:r>
          </a:p>
          <a:p>
            <a:pPr lvl="0" algn="just"/>
            <a:endParaRPr lang="en-GB" dirty="0" smtClean="0"/>
          </a:p>
          <a:p>
            <a:pPr lvl="0" algn="just"/>
            <a:r>
              <a:rPr lang="en-GB" dirty="0" smtClean="0"/>
              <a:t>Supervision, monitoring and DWD operational costs should be up to 6% but if the 6% is less than </a:t>
            </a:r>
            <a:r>
              <a:rPr lang="en-GB" dirty="0" err="1" smtClean="0"/>
              <a:t>Shs</a:t>
            </a:r>
            <a:r>
              <a:rPr lang="en-GB" dirty="0" smtClean="0"/>
              <a:t>. 32m, then the district can automatically allocate up to </a:t>
            </a:r>
            <a:r>
              <a:rPr lang="en-GB" dirty="0" err="1" smtClean="0"/>
              <a:t>Shs</a:t>
            </a:r>
            <a:r>
              <a:rPr lang="en-GB" dirty="0" smtClean="0"/>
              <a:t>. 32m.</a:t>
            </a:r>
          </a:p>
          <a:p>
            <a:pPr lvl="0" algn="just">
              <a:buFont typeface="Wingdings" pitchFamily="2" charset="2"/>
              <a:buChar char="q"/>
            </a:pPr>
            <a:r>
              <a:rPr lang="en-GB" b="1" dirty="0" smtClean="0">
                <a:solidFill>
                  <a:srgbClr val="FF0000"/>
                </a:solidFill>
              </a:rPr>
              <a:t>NB The allocation formulae is provided in the detailed report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4262EA"/>
                </a:solidFill>
              </a:rPr>
              <a:t>3. Guidelines for CG utilization</a:t>
            </a:r>
            <a:endParaRPr lang="en-US" dirty="0"/>
          </a:p>
        </p:txBody>
      </p:sp>
      <p:sp>
        <p:nvSpPr>
          <p:cNvPr id="3" name="Content Placeholder 2"/>
          <p:cNvSpPr>
            <a:spLocks noGrp="1"/>
          </p:cNvSpPr>
          <p:nvPr>
            <p:ph idx="1"/>
          </p:nvPr>
        </p:nvSpPr>
        <p:spPr>
          <a:xfrm>
            <a:off x="457200" y="1143000"/>
            <a:ext cx="8229600" cy="5410200"/>
          </a:xfrm>
        </p:spPr>
        <p:txBody>
          <a:bodyPr>
            <a:normAutofit fontScale="62500" lnSpcReduction="20000"/>
          </a:bodyPr>
          <a:lstStyle/>
          <a:p>
            <a:pPr lvl="0">
              <a:buNone/>
            </a:pPr>
            <a:r>
              <a:rPr lang="en-US" sz="3400" b="1" dirty="0" smtClean="0">
                <a:solidFill>
                  <a:srgbClr val="4262EA"/>
                </a:solidFill>
              </a:rPr>
              <a:t>O&amp;M conditional Grant</a:t>
            </a:r>
          </a:p>
          <a:p>
            <a:pPr lvl="0" algn="just"/>
            <a:r>
              <a:rPr lang="en-US" sz="3800" dirty="0" smtClean="0"/>
              <a:t>At least (60%) of the grant is allocated to the Umbrella Organizations to cater for major repairs of the water systems.</a:t>
            </a:r>
          </a:p>
          <a:p>
            <a:pPr lvl="0" algn="just"/>
            <a:r>
              <a:rPr lang="en-US" sz="3800" dirty="0" smtClean="0"/>
              <a:t>Towns benefitting from Off-budget grants (e.g. Output Based Aid-OBA, from World Bank) do not qualify for Conditional Grant.</a:t>
            </a:r>
          </a:p>
          <a:p>
            <a:pPr lvl="0" algn="just"/>
            <a:r>
              <a:rPr lang="en-US" sz="3800" dirty="0" smtClean="0"/>
              <a:t>The grant is for towns whose revenue cannot break-even and meet the overhead operations. Thus only towns with revenue below 115% (operational and maintenance cost 100%, water board fee (5%) and capital expenditure (10%)) can qualify for Conditional Grant.</a:t>
            </a:r>
          </a:p>
          <a:p>
            <a:pPr lvl="0" algn="just"/>
            <a:r>
              <a:rPr lang="en-US" sz="3800" dirty="0" smtClean="0"/>
              <a:t>Only towns with submitted Business Plans qualify for Conditional Grant. Otherwise no data for calculation is available.</a:t>
            </a:r>
          </a:p>
          <a:p>
            <a:pPr lvl="0" algn="just"/>
            <a:r>
              <a:rPr lang="en-US" sz="3800" dirty="0" smtClean="0"/>
              <a:t>The towns qualified by the above criteria receive conditional grant as Connection Subsidy Allocation (CSA) according to the following formula:</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
            <a:ext cx="7851648" cy="838200"/>
          </a:xfrm>
        </p:spPr>
        <p:txBody>
          <a:bodyPr>
            <a:normAutofit/>
          </a:bodyPr>
          <a:lstStyle/>
          <a:p>
            <a:pPr algn="ctr"/>
            <a:r>
              <a:rPr lang="en-US" sz="4000" b="1" dirty="0" smtClean="0">
                <a:solidFill>
                  <a:srgbClr val="4262EA"/>
                </a:solidFill>
                <a:latin typeface="+mn-lt"/>
              </a:rPr>
              <a:t>Presentation Outline</a:t>
            </a:r>
            <a:endParaRPr lang="en-US" sz="4000" b="1" dirty="0">
              <a:solidFill>
                <a:srgbClr val="4262EA"/>
              </a:solidFill>
              <a:latin typeface="+mn-lt"/>
            </a:endParaRPr>
          </a:p>
        </p:txBody>
      </p:sp>
      <p:sp>
        <p:nvSpPr>
          <p:cNvPr id="3" name="Subtitle 2"/>
          <p:cNvSpPr>
            <a:spLocks noGrp="1"/>
          </p:cNvSpPr>
          <p:nvPr>
            <p:ph type="subTitle" idx="1"/>
          </p:nvPr>
        </p:nvSpPr>
        <p:spPr>
          <a:xfrm>
            <a:off x="381000" y="838200"/>
            <a:ext cx="8534400" cy="5715000"/>
          </a:xfrm>
        </p:spPr>
        <p:txBody>
          <a:bodyPr>
            <a:normAutofit/>
          </a:bodyPr>
          <a:lstStyle/>
          <a:p>
            <a:pPr algn="l"/>
            <a:r>
              <a:rPr lang="en-US" sz="2400" b="1" dirty="0" smtClean="0">
                <a:solidFill>
                  <a:srgbClr val="0C0C0C"/>
                </a:solidFill>
              </a:rPr>
              <a:t>1. </a:t>
            </a:r>
            <a:r>
              <a:rPr lang="en-US" sz="2400" b="1" dirty="0" smtClean="0">
                <a:solidFill>
                  <a:srgbClr val="4262EA"/>
                </a:solidFill>
              </a:rPr>
              <a:t>Introduction</a:t>
            </a:r>
          </a:p>
          <a:p>
            <a:pPr algn="l">
              <a:buFont typeface="Wingdings" pitchFamily="2" charset="2"/>
              <a:buChar char="§"/>
            </a:pPr>
            <a:endParaRPr lang="en-US" sz="2400" b="1" dirty="0" smtClean="0">
              <a:solidFill>
                <a:srgbClr val="0C0C0C"/>
              </a:solidFill>
            </a:endParaRPr>
          </a:p>
          <a:p>
            <a:pPr algn="l"/>
            <a:r>
              <a:rPr lang="en-US" sz="2400" b="1" dirty="0" smtClean="0">
                <a:solidFill>
                  <a:srgbClr val="0C0C0C"/>
                </a:solidFill>
              </a:rPr>
              <a:t>2. </a:t>
            </a:r>
            <a:r>
              <a:rPr lang="en-US" sz="2400" b="1" dirty="0" smtClean="0">
                <a:solidFill>
                  <a:srgbClr val="4262EA"/>
                </a:solidFill>
              </a:rPr>
              <a:t>Progress of Implementation of Agreed upon issues during negotiations between LG,s and Sectors FY 2014-15:</a:t>
            </a:r>
            <a:endParaRPr lang="en-US" sz="2400" b="1" dirty="0" smtClean="0">
              <a:solidFill>
                <a:srgbClr val="0C0C0C"/>
              </a:solidFill>
            </a:endParaRPr>
          </a:p>
          <a:p>
            <a:pPr lvl="2" algn="l">
              <a:buFont typeface="Wingdings" pitchFamily="2" charset="2"/>
              <a:buChar char="ü"/>
            </a:pPr>
            <a:r>
              <a:rPr lang="en-US" b="1" dirty="0" smtClean="0">
                <a:solidFill>
                  <a:srgbClr val="C00000"/>
                </a:solidFill>
              </a:rPr>
              <a:t>District Water Development Conditional Grant</a:t>
            </a:r>
          </a:p>
          <a:p>
            <a:pPr lvl="2" algn="l">
              <a:buFont typeface="Wingdings" pitchFamily="2" charset="2"/>
              <a:buChar char="ü"/>
            </a:pPr>
            <a:r>
              <a:rPr lang="en-US" b="1" dirty="0" smtClean="0">
                <a:solidFill>
                  <a:srgbClr val="C00000"/>
                </a:solidFill>
              </a:rPr>
              <a:t>Sanitation Conditional Grant</a:t>
            </a:r>
          </a:p>
          <a:p>
            <a:pPr lvl="2" algn="l">
              <a:buFont typeface="Wingdings" pitchFamily="2" charset="2"/>
              <a:buChar char="ü"/>
            </a:pPr>
            <a:r>
              <a:rPr lang="en-US" b="1" dirty="0" smtClean="0">
                <a:solidFill>
                  <a:srgbClr val="C00000"/>
                </a:solidFill>
              </a:rPr>
              <a:t>Urban Operation and Maintenance Conditional Grant </a:t>
            </a:r>
          </a:p>
          <a:p>
            <a:pPr lvl="2" algn="l">
              <a:buFont typeface="Wingdings" pitchFamily="2" charset="2"/>
              <a:buChar char="ü"/>
            </a:pPr>
            <a:r>
              <a:rPr lang="en-US" b="1" dirty="0" smtClean="0">
                <a:solidFill>
                  <a:srgbClr val="C00000"/>
                </a:solidFill>
              </a:rPr>
              <a:t>ENR Grant (Wetlands Grant) </a:t>
            </a:r>
          </a:p>
          <a:p>
            <a:pPr algn="l"/>
            <a:r>
              <a:rPr lang="en-US" sz="2400" b="1" dirty="0" smtClean="0">
                <a:solidFill>
                  <a:srgbClr val="0C0C0C"/>
                </a:solidFill>
              </a:rPr>
              <a:t>3. </a:t>
            </a:r>
            <a:r>
              <a:rPr lang="en-US" sz="2400" b="1" dirty="0" smtClean="0">
                <a:solidFill>
                  <a:srgbClr val="4262EA"/>
                </a:solidFill>
              </a:rPr>
              <a:t>Guidelines and Grant allocation formulae and IPF for FY 2014-15</a:t>
            </a:r>
          </a:p>
          <a:p>
            <a:pPr algn="l">
              <a:buFont typeface="Wingdings" pitchFamily="2" charset="2"/>
              <a:buChar char="§"/>
            </a:pPr>
            <a:endParaRPr lang="en-US" sz="2400" b="1" dirty="0" smtClean="0">
              <a:solidFill>
                <a:srgbClr val="0C0C0C"/>
              </a:solidFill>
            </a:endParaRPr>
          </a:p>
          <a:p>
            <a:pPr algn="l"/>
            <a:r>
              <a:rPr lang="en-US" sz="2400" b="1" dirty="0" smtClean="0">
                <a:solidFill>
                  <a:srgbClr val="0C0C0C"/>
                </a:solidFill>
              </a:rPr>
              <a:t>4. </a:t>
            </a:r>
            <a:r>
              <a:rPr lang="en-US" sz="2400" b="1" dirty="0" smtClean="0">
                <a:solidFill>
                  <a:srgbClr val="4262EA"/>
                </a:solidFill>
              </a:rPr>
              <a:t>Conclusion and Recommendations</a:t>
            </a:r>
            <a:r>
              <a:rPr lang="en-US" sz="2400" dirty="0" smtClean="0">
                <a:solidFill>
                  <a:srgbClr val="4262EA"/>
                </a:solidFill>
              </a:rPr>
              <a:t> </a:t>
            </a:r>
            <a:endParaRPr lang="en-US" sz="2800" b="1" dirty="0">
              <a:solidFill>
                <a:srgbClr val="4262EA"/>
              </a:solidFill>
              <a:cs typeface="Times New Roman" pitchFamily="18" charset="0"/>
            </a:endParaRPr>
          </a:p>
        </p:txBody>
      </p:sp>
    </p:spTree>
    <p:extLst>
      <p:ext uri="{BB962C8B-B14F-4D97-AF65-F5344CB8AC3E}">
        <p14:creationId xmlns="" xmlns:p14="http://schemas.microsoft.com/office/powerpoint/2010/main" val="27533945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pPr>
              <a:spcBef>
                <a:spcPts val="1200"/>
              </a:spcBef>
              <a:spcAft>
                <a:spcPts val="300"/>
              </a:spcAft>
            </a:pPr>
            <a:r>
              <a:rPr lang="en-US" sz="3100" b="1" kern="1600" dirty="0" smtClean="0">
                <a:solidFill>
                  <a:srgbClr val="4262EA"/>
                </a:solidFill>
                <a:latin typeface="Times New Roman" pitchFamily="18" charset="0"/>
                <a:ea typeface="Calibri"/>
                <a:cs typeface="Times New Roman" pitchFamily="18" charset="0"/>
              </a:rPr>
              <a:t>S</a:t>
            </a:r>
            <a:r>
              <a:rPr lang="en-US" sz="3100" b="1" dirty="0" smtClean="0">
                <a:solidFill>
                  <a:srgbClr val="4262EA"/>
                </a:solidFill>
                <a:latin typeface="Times New Roman" pitchFamily="18" charset="0"/>
                <a:ea typeface="Calibri"/>
                <a:cs typeface="Times New Roman" pitchFamily="18" charset="0"/>
              </a:rPr>
              <a:t>ector </a:t>
            </a:r>
            <a:r>
              <a:rPr lang="en-US" sz="3100" b="1" dirty="0">
                <a:solidFill>
                  <a:srgbClr val="4262EA"/>
                </a:solidFill>
                <a:latin typeface="Times New Roman" pitchFamily="18" charset="0"/>
                <a:ea typeface="Calibri"/>
                <a:cs typeface="Times New Roman" pitchFamily="18" charset="0"/>
              </a:rPr>
              <a:t>Allocation criteria </a:t>
            </a:r>
            <a:br>
              <a:rPr lang="en-US" sz="3100" b="1" dirty="0">
                <a:solidFill>
                  <a:srgbClr val="4262EA"/>
                </a:solidFill>
                <a:latin typeface="Times New Roman" pitchFamily="18" charset="0"/>
                <a:ea typeface="Calibri"/>
                <a:cs typeface="Times New Roman" pitchFamily="18" charset="0"/>
              </a:rPr>
            </a:br>
            <a:endParaRPr lang="en-GB" sz="3100" dirty="0">
              <a:solidFill>
                <a:srgbClr val="4262EA"/>
              </a:solidFill>
            </a:endParaRPr>
          </a:p>
        </p:txBody>
      </p:sp>
      <p:sp>
        <p:nvSpPr>
          <p:cNvPr id="3" name="Content Placeholder 2"/>
          <p:cNvSpPr>
            <a:spLocks noGrp="1"/>
          </p:cNvSpPr>
          <p:nvPr>
            <p:ph idx="1"/>
          </p:nvPr>
        </p:nvSpPr>
        <p:spPr>
          <a:xfrm>
            <a:off x="228600" y="914400"/>
            <a:ext cx="8610600" cy="5715000"/>
          </a:xfrm>
        </p:spPr>
        <p:txBody>
          <a:bodyPr/>
          <a:lstStyle/>
          <a:p>
            <a:pPr marL="0" indent="0">
              <a:buNone/>
            </a:pPr>
            <a:r>
              <a:rPr lang="en-US" dirty="0" smtClean="0">
                <a:ea typeface="Calibri"/>
                <a:cs typeface="Times New Roman"/>
              </a:rPr>
              <a:t>1. </a:t>
            </a:r>
            <a:r>
              <a:rPr lang="en-US" dirty="0" smtClean="0">
                <a:solidFill>
                  <a:srgbClr val="4262EA"/>
                </a:solidFill>
                <a:ea typeface="Calibri"/>
                <a:cs typeface="Times New Roman"/>
              </a:rPr>
              <a:t>Wetland </a:t>
            </a:r>
            <a:r>
              <a:rPr lang="en-US" dirty="0">
                <a:solidFill>
                  <a:srgbClr val="4262EA"/>
                </a:solidFill>
                <a:ea typeface="Calibri"/>
                <a:cs typeface="Times New Roman"/>
              </a:rPr>
              <a:t>Conditional non-wage </a:t>
            </a:r>
            <a:r>
              <a:rPr lang="en-US" dirty="0" smtClean="0">
                <a:solidFill>
                  <a:srgbClr val="4262EA"/>
                </a:solidFill>
                <a:ea typeface="Calibri"/>
                <a:cs typeface="Times New Roman"/>
              </a:rPr>
              <a:t>grant</a:t>
            </a:r>
          </a:p>
          <a:p>
            <a:endParaRPr lang="en-GB" b="1" dirty="0"/>
          </a:p>
        </p:txBody>
      </p:sp>
      <p:pic>
        <p:nvPicPr>
          <p:cNvPr id="4" name="Picture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2900" y="1600200"/>
            <a:ext cx="8648700" cy="1981200"/>
          </a:xfrm>
          <a:prstGeom prst="rect">
            <a:avLst/>
          </a:prstGeom>
          <a:noFill/>
          <a:ln>
            <a:noFill/>
          </a:ln>
          <a:extLst/>
        </p:spPr>
      </p:pic>
      <p:sp>
        <p:nvSpPr>
          <p:cNvPr id="5" name="Rectangle 4"/>
          <p:cNvSpPr/>
          <p:nvPr/>
        </p:nvSpPr>
        <p:spPr>
          <a:xfrm>
            <a:off x="342900" y="3581400"/>
            <a:ext cx="8496300" cy="3046988"/>
          </a:xfrm>
          <a:prstGeom prst="rect">
            <a:avLst/>
          </a:prstGeom>
        </p:spPr>
        <p:txBody>
          <a:bodyPr wrap="square">
            <a:spAutoFit/>
          </a:bodyPr>
          <a:lstStyle/>
          <a:p>
            <a:pPr lvl="0"/>
            <a:r>
              <a:rPr lang="en-US" sz="1600" b="1" dirty="0">
                <a:solidFill>
                  <a:prstClr val="black"/>
                </a:solidFill>
                <a:latin typeface="Times New Roman" pitchFamily="18" charset="0"/>
                <a:cs typeface="Times New Roman" pitchFamily="18" charset="0"/>
              </a:rPr>
              <a:t>Where;</a:t>
            </a:r>
          </a:p>
          <a:p>
            <a:pPr lvl="0"/>
            <a:r>
              <a:rPr lang="en-US" sz="1600" b="1" dirty="0">
                <a:solidFill>
                  <a:prstClr val="black"/>
                </a:solidFill>
                <a:latin typeface="Times New Roman" pitchFamily="18" charset="0"/>
                <a:cs typeface="Times New Roman" pitchFamily="18" charset="0"/>
              </a:rPr>
              <a:t>Z =       Amount of the District </a:t>
            </a:r>
            <a:r>
              <a:rPr lang="en-US" sz="1600" b="1" dirty="0" smtClean="0">
                <a:solidFill>
                  <a:prstClr val="black"/>
                </a:solidFill>
                <a:latin typeface="Times New Roman" pitchFamily="18" charset="0"/>
                <a:cs typeface="Times New Roman" pitchFamily="18" charset="0"/>
              </a:rPr>
              <a:t>Wetland </a:t>
            </a:r>
            <a:r>
              <a:rPr lang="en-US" sz="1600" b="1" dirty="0">
                <a:solidFill>
                  <a:prstClr val="black"/>
                </a:solidFill>
                <a:latin typeface="Times New Roman" pitchFamily="18" charset="0"/>
                <a:cs typeface="Times New Roman" pitchFamily="18" charset="0"/>
              </a:rPr>
              <a:t>Conditional Grant IPF figure</a:t>
            </a:r>
          </a:p>
          <a:p>
            <a:pPr lvl="0"/>
            <a:r>
              <a:rPr lang="en-US" sz="1600" b="1" dirty="0">
                <a:solidFill>
                  <a:prstClr val="black"/>
                </a:solidFill>
                <a:latin typeface="Times New Roman" pitchFamily="18" charset="0"/>
                <a:cs typeface="Times New Roman" pitchFamily="18" charset="0"/>
              </a:rPr>
              <a:t>pi =       District Population</a:t>
            </a:r>
          </a:p>
          <a:p>
            <a:pPr lvl="0"/>
            <a:r>
              <a:rPr lang="en-US" sz="1600" b="1" dirty="0">
                <a:solidFill>
                  <a:prstClr val="black"/>
                </a:solidFill>
                <a:latin typeface="Times New Roman" pitchFamily="18" charset="0"/>
                <a:cs typeface="Times New Roman" pitchFamily="18" charset="0"/>
              </a:rPr>
              <a:t>∑pi =    Total population of Uganda</a:t>
            </a:r>
          </a:p>
          <a:p>
            <a:pPr lvl="0"/>
            <a:r>
              <a:rPr lang="en-US" sz="1600" b="1" dirty="0" err="1">
                <a:solidFill>
                  <a:prstClr val="black"/>
                </a:solidFill>
                <a:latin typeface="Times New Roman" pitchFamily="18" charset="0"/>
                <a:cs typeface="Times New Roman" pitchFamily="18" charset="0"/>
              </a:rPr>
              <a:t>wai</a:t>
            </a:r>
            <a:r>
              <a:rPr lang="en-US" sz="1600" b="1" dirty="0">
                <a:solidFill>
                  <a:prstClr val="black"/>
                </a:solidFill>
                <a:latin typeface="Times New Roman" pitchFamily="18" charset="0"/>
                <a:cs typeface="Times New Roman" pitchFamily="18" charset="0"/>
              </a:rPr>
              <a:t> =    District wetland area</a:t>
            </a:r>
          </a:p>
          <a:p>
            <a:pPr lvl="0"/>
            <a:r>
              <a:rPr lang="en-US" sz="1600" b="1" dirty="0">
                <a:solidFill>
                  <a:prstClr val="black"/>
                </a:solidFill>
                <a:latin typeface="Times New Roman" pitchFamily="18" charset="0"/>
                <a:cs typeface="Times New Roman" pitchFamily="18" charset="0"/>
              </a:rPr>
              <a:t>∑</a:t>
            </a:r>
            <a:r>
              <a:rPr lang="en-US" sz="1600" b="1" dirty="0" err="1">
                <a:solidFill>
                  <a:prstClr val="black"/>
                </a:solidFill>
                <a:latin typeface="Times New Roman" pitchFamily="18" charset="0"/>
                <a:cs typeface="Times New Roman" pitchFamily="18" charset="0"/>
              </a:rPr>
              <a:t>wai</a:t>
            </a:r>
            <a:r>
              <a:rPr lang="en-US" sz="1600" b="1" dirty="0">
                <a:solidFill>
                  <a:prstClr val="black"/>
                </a:solidFill>
                <a:latin typeface="Times New Roman" pitchFamily="18" charset="0"/>
                <a:cs typeface="Times New Roman" pitchFamily="18" charset="0"/>
              </a:rPr>
              <a:t> = Total National land area</a:t>
            </a:r>
          </a:p>
          <a:p>
            <a:pPr lvl="0"/>
            <a:r>
              <a:rPr lang="en-US" sz="1600" b="1" dirty="0" err="1">
                <a:solidFill>
                  <a:prstClr val="black"/>
                </a:solidFill>
                <a:latin typeface="Times New Roman" pitchFamily="18" charset="0"/>
                <a:cs typeface="Times New Roman" pitchFamily="18" charset="0"/>
              </a:rPr>
              <a:t>cai</a:t>
            </a:r>
            <a:r>
              <a:rPr lang="en-US" sz="1600" b="1" dirty="0">
                <a:solidFill>
                  <a:prstClr val="black"/>
                </a:solidFill>
                <a:latin typeface="Times New Roman" pitchFamily="18" charset="0"/>
                <a:cs typeface="Times New Roman" pitchFamily="18" charset="0"/>
              </a:rPr>
              <a:t> =     District converted wetland area</a:t>
            </a:r>
          </a:p>
          <a:p>
            <a:pPr lvl="0"/>
            <a:r>
              <a:rPr lang="en-US" sz="1600" b="1" dirty="0">
                <a:solidFill>
                  <a:prstClr val="black"/>
                </a:solidFill>
                <a:latin typeface="Times New Roman" pitchFamily="18" charset="0"/>
                <a:cs typeface="Times New Roman" pitchFamily="18" charset="0"/>
              </a:rPr>
              <a:t>∑</a:t>
            </a:r>
            <a:r>
              <a:rPr lang="en-US" sz="1600" b="1" dirty="0" err="1">
                <a:solidFill>
                  <a:prstClr val="black"/>
                </a:solidFill>
                <a:latin typeface="Times New Roman" pitchFamily="18" charset="0"/>
                <a:cs typeface="Times New Roman" pitchFamily="18" charset="0"/>
              </a:rPr>
              <a:t>cai</a:t>
            </a:r>
            <a:r>
              <a:rPr lang="en-US" sz="1600" b="1" dirty="0">
                <a:solidFill>
                  <a:prstClr val="black"/>
                </a:solidFill>
                <a:latin typeface="Times New Roman" pitchFamily="18" charset="0"/>
                <a:cs typeface="Times New Roman" pitchFamily="18" charset="0"/>
              </a:rPr>
              <a:t> =  National converted wetland area</a:t>
            </a:r>
          </a:p>
          <a:p>
            <a:pPr lvl="0"/>
            <a:r>
              <a:rPr lang="en-US" sz="1600" b="1" dirty="0">
                <a:solidFill>
                  <a:prstClr val="black"/>
                </a:solidFill>
                <a:latin typeface="Times New Roman" pitchFamily="18" charset="0"/>
                <a:cs typeface="Times New Roman" pitchFamily="18" charset="0"/>
              </a:rPr>
              <a:t>dpi =    District wetland action plans</a:t>
            </a:r>
          </a:p>
          <a:p>
            <a:pPr lvl="0"/>
            <a:r>
              <a:rPr lang="en-US" sz="1600" b="1" dirty="0">
                <a:solidFill>
                  <a:prstClr val="black"/>
                </a:solidFill>
                <a:latin typeface="Times New Roman" pitchFamily="18" charset="0"/>
                <a:cs typeface="Times New Roman" pitchFamily="18" charset="0"/>
              </a:rPr>
              <a:t>∑dpi = National wetland action plans</a:t>
            </a:r>
          </a:p>
          <a:p>
            <a:pPr lvl="0"/>
            <a:r>
              <a:rPr lang="en-US" sz="1600" b="1" dirty="0" err="1">
                <a:solidFill>
                  <a:prstClr val="black"/>
                </a:solidFill>
                <a:latin typeface="Times New Roman" pitchFamily="18" charset="0"/>
                <a:cs typeface="Times New Roman" pitchFamily="18" charset="0"/>
              </a:rPr>
              <a:t>mpi</a:t>
            </a:r>
            <a:r>
              <a:rPr lang="en-US" sz="1600" b="1" dirty="0">
                <a:solidFill>
                  <a:prstClr val="black"/>
                </a:solidFill>
                <a:latin typeface="Times New Roman" pitchFamily="18" charset="0"/>
                <a:cs typeface="Times New Roman" pitchFamily="18" charset="0"/>
              </a:rPr>
              <a:t> =    District wetland management plans</a:t>
            </a:r>
          </a:p>
          <a:p>
            <a:pPr lvl="0"/>
            <a:r>
              <a:rPr lang="en-US" sz="1600" b="1" dirty="0">
                <a:solidFill>
                  <a:prstClr val="black"/>
                </a:solidFill>
                <a:latin typeface="Times New Roman" pitchFamily="18" charset="0"/>
                <a:cs typeface="Times New Roman" pitchFamily="18" charset="0"/>
              </a:rPr>
              <a:t>∑</a:t>
            </a:r>
            <a:r>
              <a:rPr lang="en-US" sz="1600" b="1" dirty="0" err="1">
                <a:solidFill>
                  <a:prstClr val="black"/>
                </a:solidFill>
                <a:latin typeface="Times New Roman" pitchFamily="18" charset="0"/>
                <a:cs typeface="Times New Roman" pitchFamily="18" charset="0"/>
              </a:rPr>
              <a:t>mpi</a:t>
            </a:r>
            <a:r>
              <a:rPr lang="en-US" sz="1600" b="1" dirty="0">
                <a:solidFill>
                  <a:prstClr val="black"/>
                </a:solidFill>
                <a:latin typeface="Times New Roman" pitchFamily="18" charset="0"/>
                <a:cs typeface="Times New Roman" pitchFamily="18" charset="0"/>
              </a:rPr>
              <a:t> = National wetland management plans</a:t>
            </a:r>
          </a:p>
        </p:txBody>
      </p:sp>
    </p:spTree>
    <p:extLst>
      <p:ext uri="{BB962C8B-B14F-4D97-AF65-F5344CB8AC3E}">
        <p14:creationId xmlns:p14="http://schemas.microsoft.com/office/powerpoint/2010/main" xmlns="" val="3827679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US" sz="2800" b="1" kern="1600" dirty="0" smtClean="0">
                <a:latin typeface="Times New Roman" pitchFamily="18" charset="0"/>
                <a:ea typeface="Calibri"/>
                <a:cs typeface="Times New Roman" pitchFamily="18" charset="0"/>
              </a:rPr>
              <a:t>S</a:t>
            </a:r>
            <a:r>
              <a:rPr lang="en-US" sz="2800" b="1" dirty="0" smtClean="0">
                <a:latin typeface="Times New Roman" pitchFamily="18" charset="0"/>
                <a:ea typeface="Calibri"/>
                <a:cs typeface="Times New Roman" pitchFamily="18" charset="0"/>
              </a:rPr>
              <a:t>ector </a:t>
            </a:r>
            <a:r>
              <a:rPr lang="en-US" sz="2800" b="1" dirty="0">
                <a:latin typeface="Times New Roman" pitchFamily="18" charset="0"/>
                <a:ea typeface="Calibri"/>
                <a:cs typeface="Times New Roman" pitchFamily="18" charset="0"/>
              </a:rPr>
              <a:t>Allocation </a:t>
            </a:r>
            <a:r>
              <a:rPr lang="en-US" sz="2800" b="1" dirty="0" smtClean="0">
                <a:latin typeface="Times New Roman" pitchFamily="18" charset="0"/>
                <a:ea typeface="Calibri"/>
                <a:cs typeface="Times New Roman" pitchFamily="18" charset="0"/>
              </a:rPr>
              <a:t>formulae.</a:t>
            </a:r>
            <a:endParaRPr lang="en-GB" sz="2800"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457200" y="685800"/>
                <a:ext cx="8229600" cy="6019800"/>
              </a:xfrm>
            </p:spPr>
            <p:txBody>
              <a:bodyPr>
                <a:normAutofit fontScale="77500" lnSpcReduction="20000"/>
              </a:bodyPr>
              <a:lstStyle/>
              <a:p>
                <a:pPr marL="0" indent="0">
                  <a:buNone/>
                </a:pPr>
                <a:r>
                  <a:rPr lang="en-GB" sz="4100" b="1" dirty="0" smtClean="0"/>
                  <a:t>4. Sanitation grant </a:t>
                </a:r>
              </a:p>
              <a:p>
                <a:pPr marL="0" indent="0">
                  <a:buNone/>
                </a:pPr>
                <a:endParaRPr lang="en-GB" dirty="0"/>
              </a:p>
              <a:p>
                <a:pPr marL="0" indent="0">
                  <a:buNone/>
                </a:pPr>
                <a:r>
                  <a:rPr lang="en-GB" b="1" dirty="0" smtClean="0"/>
                  <a:t>District Allocation = Total Grant / ∑Number of benefitting districts (90)</a:t>
                </a:r>
              </a:p>
              <a:p>
                <a:pPr marL="0" indent="0">
                  <a:buNone/>
                </a:pPr>
                <a:r>
                  <a:rPr lang="en-GB" b="1" dirty="0" smtClean="0"/>
                  <a:t/>
                </a:r>
                <a:r>
                  <a:rPr lang="en-GB" sz="5200" b="1" dirty="0" smtClean="0"/>
                  <a:t>Di</a:t>
                </a:r>
                <a:r>
                  <a:rPr lang="en-GB" b="1" dirty="0" smtClean="0"/>
                  <a:t/>
                </a:r>
                <a14:m>
                  <m:oMath xmlns:m="http://schemas.openxmlformats.org/officeDocument/2006/math">
                    <m:r>
                      <a:rPr lang="en-GB" sz="5200" b="1" i="1" smtClean="0">
                        <a:latin typeface="Cambria Math"/>
                      </a:rPr>
                      <m:t>=</m:t>
                    </m:r>
                    <m:f>
                      <m:fPr>
                        <m:ctrlPr>
                          <a:rPr lang="en-GB" sz="5200" b="1" i="1" smtClean="0">
                            <a:latin typeface="Cambria Math"/>
                          </a:rPr>
                        </m:ctrlPr>
                      </m:fPr>
                      <m:num>
                        <m:r>
                          <a:rPr lang="en-GB" sz="5200" b="1" i="1" smtClean="0">
                            <a:latin typeface="Cambria Math"/>
                          </a:rPr>
                          <m:t>𝒁</m:t>
                        </m:r>
                      </m:num>
                      <m:den>
                        <m:r>
                          <m:rPr>
                            <m:nor/>
                          </m:rPr>
                          <a:rPr lang="en-GB" sz="5200" b="1" dirty="0"/>
                          <m:t>∑</m:t>
                        </m:r>
                      </m:den>
                    </m:f>
                  </m:oMath>
                </a14:m>
                <a:endParaRPr lang="en-GB" sz="5200" b="1" dirty="0" smtClean="0"/>
              </a:p>
              <a:p>
                <a:pPr marL="0" indent="0">
                  <a:buNone/>
                </a:pPr>
                <a:endParaRPr lang="en-GB" dirty="0"/>
              </a:p>
              <a:p>
                <a:pPr marL="0" indent="0">
                  <a:buNone/>
                </a:pPr>
                <a:r>
                  <a:rPr lang="en-GB" b="1" dirty="0" smtClean="0"/>
                  <a:t>Where Di = District Allocation,</a:t>
                </a:r>
              </a:p>
              <a:p>
                <a:pPr marL="0" indent="0">
                  <a:buNone/>
                </a:pPr>
                <a:r>
                  <a:rPr lang="en-GB" b="1" dirty="0" smtClean="0"/>
                  <a:t>             Z = Total grant</a:t>
                </a:r>
              </a:p>
              <a:p>
                <a:pPr marL="0" indent="0">
                  <a:buNone/>
                </a:pPr>
                <a:r>
                  <a:rPr lang="en-GB" b="1" dirty="0"/>
                  <a:t/>
                </a:r>
                <a:r>
                  <a:rPr lang="en-GB" b="1" dirty="0" smtClean="0"/>
                  <a:t>            ∑ = Total number of benefiting districts </a:t>
                </a:r>
              </a:p>
              <a:p>
                <a:pPr marL="0" indent="0">
                  <a:buNone/>
                </a:pPr>
                <a:endParaRPr lang="en-GB" dirty="0" smtClean="0"/>
              </a:p>
              <a:p>
                <a:pPr marL="0" indent="0">
                  <a:buNone/>
                </a:pPr>
                <a:r>
                  <a:rPr lang="en-GB" b="1" dirty="0" smtClean="0"/>
                  <a:t>District allocation = 3Bn/90 = 33m</a:t>
                </a:r>
              </a:p>
              <a:p>
                <a:pPr marL="0" indent="0">
                  <a:buNone/>
                </a:pPr>
                <a:endParaRPr lang="en-GB" dirty="0" smtClean="0"/>
              </a:p>
              <a:p>
                <a:pPr marL="0" indent="0">
                  <a:buNone/>
                </a:pPr>
                <a:r>
                  <a:rPr lang="en-GB" dirty="0" smtClean="0"/>
                  <a:t>NB The </a:t>
                </a:r>
                <a:r>
                  <a:rPr lang="en-GB" dirty="0"/>
                  <a:t>26 districts excluded </a:t>
                </a:r>
                <a:r>
                  <a:rPr lang="en-GB" dirty="0" smtClean="0"/>
                  <a:t>they do </a:t>
                </a:r>
                <a:r>
                  <a:rPr lang="en-GB" dirty="0"/>
                  <a:t>benefit from the Global sanitation </a:t>
                </a:r>
                <a:r>
                  <a:rPr lang="en-GB" dirty="0" smtClean="0"/>
                  <a:t>fund.</a:t>
                </a:r>
                <a:endParaRPr lang="en-GB" dirty="0"/>
              </a:p>
              <a:p>
                <a:pPr marL="0" indent="0">
                  <a:buNone/>
                </a:pPr>
                <a:endParaRPr lang="en-GB"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685800"/>
                <a:ext cx="8229600" cy="6019800"/>
              </a:xfrm>
              <a:blipFill rotWithShape="1">
                <a:blip r:embed="rId2" cstate="print"/>
                <a:stretch>
                  <a:fillRect l="-1852" t="-3040" r="-519" b="-6484"/>
                </a:stretch>
              </a:blipFill>
            </p:spPr>
            <p:txBody>
              <a:bodyPr/>
              <a:lstStyle/>
              <a:p>
                <a:r>
                  <a:rPr lang="en-GB">
                    <a:noFill/>
                  </a:rPr>
                  <a:t> </a:t>
                </a:r>
              </a:p>
            </p:txBody>
          </p:sp>
        </mc:Fallback>
      </mc:AlternateContent>
    </p:spTree>
    <p:extLst>
      <p:ext uri="{BB962C8B-B14F-4D97-AF65-F5344CB8AC3E}">
        <p14:creationId xmlns:p14="http://schemas.microsoft.com/office/powerpoint/2010/main" xmlns="" val="23989005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kern="1600" dirty="0" smtClean="0">
                <a:latin typeface="Times New Roman" pitchFamily="18" charset="0"/>
                <a:ea typeface="Calibri"/>
                <a:cs typeface="Times New Roman" pitchFamily="18" charset="0"/>
              </a:rPr>
              <a:t>S</a:t>
            </a:r>
            <a:r>
              <a:rPr lang="en-US" sz="2800" b="1" dirty="0" smtClean="0">
                <a:latin typeface="Times New Roman" pitchFamily="18" charset="0"/>
                <a:ea typeface="Calibri"/>
                <a:cs typeface="Times New Roman" pitchFamily="18" charset="0"/>
              </a:rPr>
              <a:t>ector </a:t>
            </a:r>
            <a:r>
              <a:rPr lang="en-US" sz="2800" b="1" dirty="0">
                <a:latin typeface="Times New Roman" pitchFamily="18" charset="0"/>
                <a:ea typeface="Calibri"/>
                <a:cs typeface="Times New Roman" pitchFamily="18" charset="0"/>
              </a:rPr>
              <a:t>Allocation </a:t>
            </a:r>
            <a:r>
              <a:rPr lang="en-US" sz="2800" b="1" dirty="0" smtClean="0">
                <a:latin typeface="Times New Roman" pitchFamily="18" charset="0"/>
                <a:ea typeface="Calibri"/>
                <a:cs typeface="Times New Roman" pitchFamily="18" charset="0"/>
              </a:rPr>
              <a:t>formulae</a:t>
            </a:r>
            <a:endParaRPr lang="en-GB" sz="2800" dirty="0"/>
          </a:p>
        </p:txBody>
      </p:sp>
      <p:sp>
        <p:nvSpPr>
          <p:cNvPr id="3" name="Content Placeholder 2"/>
          <p:cNvSpPr>
            <a:spLocks noGrp="1"/>
          </p:cNvSpPr>
          <p:nvPr>
            <p:ph idx="1"/>
          </p:nvPr>
        </p:nvSpPr>
        <p:spPr>
          <a:xfrm>
            <a:off x="228600" y="609600"/>
            <a:ext cx="8686800" cy="6019800"/>
          </a:xfrm>
        </p:spPr>
        <p:txBody>
          <a:bodyPr>
            <a:normAutofit fontScale="32500" lnSpcReduction="20000"/>
          </a:bodyPr>
          <a:lstStyle/>
          <a:p>
            <a:pPr marL="0" indent="0">
              <a:buNone/>
            </a:pPr>
            <a:r>
              <a:rPr lang="en-GB" sz="5900" b="1" dirty="0" smtClean="0">
                <a:solidFill>
                  <a:srgbClr val="4262EA"/>
                </a:solidFill>
              </a:rPr>
              <a:t>Rural Water Conditional Grant </a:t>
            </a:r>
          </a:p>
          <a:p>
            <a:pPr marL="0" indent="0">
              <a:buNone/>
            </a:pPr>
            <a:endParaRPr lang="en-GB" sz="4500" dirty="0" smtClean="0"/>
          </a:p>
          <a:p>
            <a:pPr marL="0" indent="0">
              <a:lnSpc>
                <a:spcPct val="120000"/>
              </a:lnSpc>
              <a:buNone/>
            </a:pPr>
            <a:r>
              <a:rPr lang="en-US" sz="6200" b="1" dirty="0"/>
              <a:t>D</a:t>
            </a:r>
            <a:r>
              <a:rPr lang="en-US" sz="4500" b="1" baseline="-25000" dirty="0"/>
              <a:t>a</a:t>
            </a:r>
            <a:r>
              <a:rPr lang="en-US" sz="4500" b="1" dirty="0"/>
              <a:t> </a:t>
            </a:r>
            <a:r>
              <a:rPr lang="en-US" sz="5500" b="1" dirty="0"/>
              <a:t>= </a:t>
            </a:r>
            <a:r>
              <a:rPr lang="en-US" sz="5500" b="1" dirty="0" smtClean="0"/>
              <a:t>            </a:t>
            </a:r>
            <a:r>
              <a:rPr lang="en-US" sz="5500" b="1" dirty="0" err="1" smtClean="0"/>
              <a:t>D</a:t>
            </a:r>
            <a:r>
              <a:rPr lang="en-US" sz="5500" b="1" baseline="-25000" dirty="0" err="1" smtClean="0"/>
              <a:t>min</a:t>
            </a:r>
            <a:r>
              <a:rPr lang="en-US" sz="5500" b="1" dirty="0" smtClean="0"/>
              <a:t> </a:t>
            </a:r>
            <a:r>
              <a:rPr lang="en-US" sz="5500" b="1" dirty="0"/>
              <a:t>+ 1/5∑</a:t>
            </a:r>
            <a:r>
              <a:rPr lang="en-US" sz="5500" b="1" baseline="-25000" dirty="0"/>
              <a:t>1</a:t>
            </a:r>
            <a:r>
              <a:rPr lang="en-US" sz="5500" b="1" dirty="0"/>
              <a:t> ADPCC [(SC</a:t>
            </a:r>
            <a:r>
              <a:rPr lang="en-US" sz="5500" b="1" baseline="-25000" dirty="0"/>
              <a:t>1</a:t>
            </a:r>
            <a:r>
              <a:rPr lang="en-US" sz="5500" b="1" dirty="0"/>
              <a:t>P</a:t>
            </a:r>
            <a:r>
              <a:rPr lang="en-US" sz="5500" b="1" baseline="-25000" dirty="0"/>
              <a:t>2014</a:t>
            </a:r>
            <a:r>
              <a:rPr lang="en-US" sz="5500" b="1" dirty="0"/>
              <a:t> x NSWCV</a:t>
            </a:r>
            <a:r>
              <a:rPr lang="en-US" sz="5500" b="1" baseline="-25000" dirty="0"/>
              <a:t>2014</a:t>
            </a:r>
            <a:r>
              <a:rPr lang="en-US" sz="5500" b="1" dirty="0"/>
              <a:t>– SC</a:t>
            </a:r>
            <a:r>
              <a:rPr lang="en-US" sz="5500" b="1" baseline="-25000" dirty="0"/>
              <a:t>1</a:t>
            </a:r>
            <a:r>
              <a:rPr lang="en-US" sz="5500" b="1" dirty="0"/>
              <a:t>CV</a:t>
            </a:r>
            <a:r>
              <a:rPr lang="en-US" sz="5500" b="1" baseline="-25000" dirty="0"/>
              <a:t>2013</a:t>
            </a:r>
            <a:r>
              <a:rPr lang="en-US" sz="5500" b="1" dirty="0"/>
              <a:t> x SC</a:t>
            </a:r>
            <a:r>
              <a:rPr lang="en-US" sz="5500" b="1" baseline="-25000" dirty="0"/>
              <a:t>1</a:t>
            </a:r>
            <a:r>
              <a:rPr lang="en-US" sz="5500" b="1" dirty="0"/>
              <a:t>P</a:t>
            </a:r>
            <a:r>
              <a:rPr lang="en-US" sz="5500" b="1" baseline="-25000" dirty="0"/>
              <a:t>2013</a:t>
            </a:r>
            <a:r>
              <a:rPr lang="en-US" sz="5500" b="1" dirty="0"/>
              <a:t>) + </a:t>
            </a:r>
            <a:r>
              <a:rPr lang="en-US" sz="5500" b="1" baseline="30000" dirty="0" smtClean="0"/>
              <a:t>…</a:t>
            </a:r>
            <a:r>
              <a:rPr lang="en-US" sz="5500" b="1" dirty="0" smtClean="0"/>
              <a:t> </a:t>
            </a:r>
            <a:r>
              <a:rPr lang="en-US" sz="5500" b="1" dirty="0"/>
              <a:t>+ </a:t>
            </a:r>
            <a:endParaRPr lang="en-US" sz="5500" b="1" dirty="0" smtClean="0"/>
          </a:p>
          <a:p>
            <a:pPr marL="0" indent="0">
              <a:lnSpc>
                <a:spcPct val="120000"/>
              </a:lnSpc>
              <a:buNone/>
            </a:pPr>
            <a:r>
              <a:rPr lang="en-US" sz="5500" b="1" dirty="0"/>
              <a:t> </a:t>
            </a:r>
            <a:r>
              <a:rPr lang="en-US" sz="5500" b="1" dirty="0" smtClean="0"/>
              <a:t>                   (</a:t>
            </a:r>
            <a:r>
              <a:rPr lang="en-US" sz="5500" b="1" dirty="0" err="1"/>
              <a:t>SC</a:t>
            </a:r>
            <a:r>
              <a:rPr lang="en-US" sz="5500" b="1" baseline="-25000" dirty="0" err="1"/>
              <a:t>n</a:t>
            </a:r>
            <a:r>
              <a:rPr lang="en-US" sz="5500" b="1" dirty="0" err="1"/>
              <a:t>P</a:t>
            </a:r>
            <a:r>
              <a:rPr lang="en-US" sz="5500" b="1" baseline="-25000" dirty="0" err="1"/>
              <a:t>n</a:t>
            </a:r>
            <a:r>
              <a:rPr lang="en-US" sz="5500" b="1" dirty="0"/>
              <a:t> x </a:t>
            </a:r>
            <a:r>
              <a:rPr lang="en-US" sz="5500" b="1" dirty="0" err="1" smtClean="0"/>
              <a:t>NSWCV</a:t>
            </a:r>
            <a:r>
              <a:rPr lang="en-US" sz="5500" b="1" baseline="-25000" dirty="0" err="1" smtClean="0"/>
              <a:t>n</a:t>
            </a:r>
            <a:r>
              <a:rPr lang="en-US" sz="5500" b="1" dirty="0" smtClean="0"/>
              <a:t> </a:t>
            </a:r>
            <a:r>
              <a:rPr lang="en-US" sz="5500" b="1" dirty="0"/>
              <a:t>– SC</a:t>
            </a:r>
            <a:r>
              <a:rPr lang="en-US" sz="5500" b="1" baseline="-25000" dirty="0"/>
              <a:t>n</a:t>
            </a:r>
            <a:r>
              <a:rPr lang="en-US" sz="5500" b="1" dirty="0"/>
              <a:t>CV</a:t>
            </a:r>
            <a:r>
              <a:rPr lang="en-US" sz="5500" b="1" baseline="-25000" dirty="0"/>
              <a:t>2013</a:t>
            </a:r>
            <a:r>
              <a:rPr lang="en-US" sz="5500" b="1" dirty="0"/>
              <a:t> x SC</a:t>
            </a:r>
            <a:r>
              <a:rPr lang="en-US" sz="5500" b="1" baseline="-25000" dirty="0"/>
              <a:t>n</a:t>
            </a:r>
            <a:r>
              <a:rPr lang="en-US" sz="5500" b="1" dirty="0"/>
              <a:t>P</a:t>
            </a:r>
            <a:r>
              <a:rPr lang="en-US" sz="5500" b="1" baseline="-25000" dirty="0"/>
              <a:t>2013</a:t>
            </a:r>
            <a:r>
              <a:rPr lang="en-US" sz="5500" b="1" dirty="0"/>
              <a:t>)]</a:t>
            </a:r>
          </a:p>
          <a:p>
            <a:pPr marL="0" indent="0">
              <a:lnSpc>
                <a:spcPct val="120000"/>
              </a:lnSpc>
              <a:buNone/>
            </a:pPr>
            <a:r>
              <a:rPr lang="en-US" sz="5500" b="1" dirty="0"/>
              <a:t>D</a:t>
            </a:r>
            <a:r>
              <a:rPr lang="en-US" sz="5500" b="1" baseline="-25000" dirty="0"/>
              <a:t>a </a:t>
            </a:r>
            <a:r>
              <a:rPr lang="en-US" sz="5500" b="1" dirty="0" smtClean="0"/>
              <a:t>=            Annual </a:t>
            </a:r>
            <a:r>
              <a:rPr lang="en-US" sz="5500" b="1" dirty="0"/>
              <a:t>District </a:t>
            </a:r>
            <a:r>
              <a:rPr lang="en-US" sz="5500" b="1" dirty="0" smtClean="0"/>
              <a:t>Allocation</a:t>
            </a:r>
          </a:p>
          <a:p>
            <a:pPr marL="0" indent="0">
              <a:lnSpc>
                <a:spcPct val="120000"/>
              </a:lnSpc>
              <a:buNone/>
            </a:pPr>
            <a:endParaRPr lang="en-US" sz="5500" b="1" dirty="0"/>
          </a:p>
          <a:p>
            <a:pPr marL="0" indent="0">
              <a:lnSpc>
                <a:spcPct val="120000"/>
              </a:lnSpc>
              <a:buNone/>
            </a:pPr>
            <a:r>
              <a:rPr lang="en-US" sz="5500" b="1" dirty="0" err="1"/>
              <a:t>D</a:t>
            </a:r>
            <a:r>
              <a:rPr lang="en-US" sz="5500" b="1" baseline="-25000" dirty="0" err="1"/>
              <a:t>min</a:t>
            </a:r>
            <a:r>
              <a:rPr lang="en-US" sz="5500" b="1" dirty="0"/>
              <a:t> + Inv</a:t>
            </a:r>
            <a:r>
              <a:rPr lang="en-US" sz="5500" b="1" dirty="0" smtClean="0"/>
              <a:t>.= District </a:t>
            </a:r>
            <a:r>
              <a:rPr lang="en-US" sz="5500" b="1" dirty="0"/>
              <a:t>basic </a:t>
            </a:r>
            <a:r>
              <a:rPr lang="en-US" sz="5500" b="1" dirty="0" smtClean="0"/>
              <a:t>min </a:t>
            </a:r>
            <a:r>
              <a:rPr lang="en-US" sz="5500" b="1" dirty="0"/>
              <a:t>allocation to cover the cost of office </a:t>
            </a:r>
            <a:r>
              <a:rPr lang="en-US" sz="5500" b="1" dirty="0" smtClean="0"/>
              <a:t> operations</a:t>
            </a:r>
            <a:r>
              <a:rPr lang="en-US" sz="5500" b="1" dirty="0"/>
              <a:t>, </a:t>
            </a:r>
            <a:endParaRPr lang="en-US" sz="5500" b="1" dirty="0" smtClean="0"/>
          </a:p>
          <a:p>
            <a:pPr marL="0" indent="0">
              <a:lnSpc>
                <a:spcPct val="120000"/>
              </a:lnSpc>
              <a:buNone/>
            </a:pPr>
            <a:r>
              <a:rPr lang="en-US" sz="5500" b="1" dirty="0"/>
              <a:t> </a:t>
            </a:r>
            <a:r>
              <a:rPr lang="en-US" sz="5500" b="1" dirty="0" smtClean="0"/>
              <a:t>                     overheads</a:t>
            </a:r>
            <a:r>
              <a:rPr lang="en-US" sz="5500" b="1" dirty="0"/>
              <a:t>, </a:t>
            </a:r>
            <a:r>
              <a:rPr lang="en-US" sz="5500" b="1" dirty="0" smtClean="0"/>
              <a:t> O and M follow </a:t>
            </a:r>
            <a:r>
              <a:rPr lang="en-US" sz="5500" b="1" dirty="0"/>
              <a:t>up, and </a:t>
            </a:r>
            <a:r>
              <a:rPr lang="en-US" sz="5500" b="1" dirty="0" smtClean="0"/>
              <a:t> some </a:t>
            </a:r>
            <a:r>
              <a:rPr lang="en-US" sz="5500" b="1" dirty="0"/>
              <a:t>basic minimum </a:t>
            </a:r>
            <a:r>
              <a:rPr lang="en-US" sz="5500" b="1" dirty="0" smtClean="0"/>
              <a:t>new </a:t>
            </a:r>
          </a:p>
          <a:p>
            <a:pPr marL="0" indent="0">
              <a:lnSpc>
                <a:spcPct val="120000"/>
              </a:lnSpc>
              <a:buNone/>
            </a:pPr>
            <a:r>
              <a:rPr lang="en-US" sz="5500" b="1" dirty="0"/>
              <a:t> </a:t>
            </a:r>
            <a:r>
              <a:rPr lang="en-US" sz="5500" b="1" dirty="0" smtClean="0"/>
              <a:t>                     </a:t>
            </a:r>
            <a:r>
              <a:rPr lang="en-US" sz="5500" b="1" dirty="0"/>
              <a:t>investments.</a:t>
            </a:r>
          </a:p>
          <a:p>
            <a:pPr marL="0" indent="0">
              <a:lnSpc>
                <a:spcPct val="120000"/>
              </a:lnSpc>
              <a:buNone/>
            </a:pPr>
            <a:r>
              <a:rPr lang="en-US" sz="5500" b="1" dirty="0"/>
              <a:t>ADPCC 	</a:t>
            </a:r>
            <a:r>
              <a:rPr lang="en-US" sz="5500" b="1" dirty="0" smtClean="0"/>
              <a:t>=  Average </a:t>
            </a:r>
            <a:r>
              <a:rPr lang="en-US" sz="5500" b="1" dirty="0"/>
              <a:t>district per capita cost for delivery of water and sanitation </a:t>
            </a:r>
            <a:endParaRPr lang="en-US" sz="5500" b="1" dirty="0" smtClean="0"/>
          </a:p>
          <a:p>
            <a:pPr marL="0" indent="0">
              <a:lnSpc>
                <a:spcPct val="120000"/>
              </a:lnSpc>
              <a:buNone/>
            </a:pPr>
            <a:r>
              <a:rPr lang="en-US" sz="5500" b="1" dirty="0" smtClean="0"/>
              <a:t>                    services </a:t>
            </a:r>
            <a:r>
              <a:rPr lang="en-US" sz="5500" b="1" dirty="0"/>
              <a:t>(averaged over the last 3years from sector performance analysis)  </a:t>
            </a:r>
          </a:p>
          <a:p>
            <a:pPr marL="0" indent="0">
              <a:lnSpc>
                <a:spcPct val="120000"/>
              </a:lnSpc>
              <a:buNone/>
            </a:pPr>
            <a:endParaRPr lang="en-US" sz="4500" b="1" dirty="0" smtClean="0"/>
          </a:p>
          <a:p>
            <a:pPr marL="0" indent="0">
              <a:lnSpc>
                <a:spcPct val="120000"/>
              </a:lnSpc>
              <a:buNone/>
            </a:pPr>
            <a:r>
              <a:rPr lang="en-US" sz="5500" b="1" dirty="0" smtClean="0"/>
              <a:t>SC</a:t>
            </a:r>
            <a:r>
              <a:rPr lang="en-US" sz="5500" b="1" baseline="-25000" dirty="0" smtClean="0"/>
              <a:t>1</a:t>
            </a:r>
            <a:r>
              <a:rPr lang="en-US" sz="5500" b="1" dirty="0" smtClean="0"/>
              <a:t>P</a:t>
            </a:r>
            <a:r>
              <a:rPr lang="en-US" sz="5500" b="1" baseline="-25000" dirty="0" smtClean="0"/>
              <a:t>2013</a:t>
            </a:r>
            <a:r>
              <a:rPr lang="en-US" sz="5500" b="1" dirty="0" smtClean="0"/>
              <a:t> </a:t>
            </a:r>
            <a:r>
              <a:rPr lang="en-US" sz="5500" b="1" dirty="0"/>
              <a:t>	 </a:t>
            </a:r>
            <a:r>
              <a:rPr lang="en-US" sz="5500" b="1" dirty="0" smtClean="0"/>
              <a:t>=   Sub-County </a:t>
            </a:r>
            <a:r>
              <a:rPr lang="en-US" sz="5500" b="1" dirty="0"/>
              <a:t>population in June 2013</a:t>
            </a:r>
          </a:p>
          <a:p>
            <a:pPr marL="0" indent="0">
              <a:lnSpc>
                <a:spcPct val="120000"/>
              </a:lnSpc>
              <a:buNone/>
            </a:pPr>
            <a:r>
              <a:rPr lang="en-US" sz="4500" b="1" dirty="0" smtClean="0"/>
              <a:t>NSWCV</a:t>
            </a:r>
            <a:r>
              <a:rPr lang="en-US" sz="4500" b="1" baseline="-25000" dirty="0" smtClean="0"/>
              <a:t>2013</a:t>
            </a:r>
            <a:r>
              <a:rPr lang="en-US" sz="4500" b="1" baseline="-25000" dirty="0"/>
              <a:t> </a:t>
            </a:r>
            <a:r>
              <a:rPr lang="en-US" sz="4500" b="1" dirty="0" smtClean="0"/>
              <a:t>=    National </a:t>
            </a:r>
            <a:r>
              <a:rPr lang="en-US" sz="4500" b="1" dirty="0"/>
              <a:t>safe water coverage as at June 2013 analyzed from District </a:t>
            </a:r>
            <a:r>
              <a:rPr lang="en-US" sz="4500" b="1" dirty="0" smtClean="0"/>
              <a:t> Water </a:t>
            </a:r>
            <a:r>
              <a:rPr lang="en-US" sz="4500" b="1" dirty="0"/>
              <a:t>and </a:t>
            </a:r>
            <a:endParaRPr lang="en-US" sz="4500" b="1" dirty="0" smtClean="0"/>
          </a:p>
          <a:p>
            <a:pPr marL="0" indent="0">
              <a:lnSpc>
                <a:spcPct val="120000"/>
              </a:lnSpc>
              <a:buNone/>
            </a:pPr>
            <a:r>
              <a:rPr lang="en-US" sz="4500" b="1" dirty="0"/>
              <a:t> </a:t>
            </a:r>
            <a:r>
              <a:rPr lang="en-US" sz="4500" b="1" dirty="0" smtClean="0"/>
              <a:t>                          Sanitation </a:t>
            </a:r>
            <a:r>
              <a:rPr lang="en-US" sz="4500" b="1" dirty="0"/>
              <a:t>Conditional Grants (DWSCG) allocations to </a:t>
            </a:r>
            <a:r>
              <a:rPr lang="en-US" sz="4500" b="1" dirty="0" smtClean="0"/>
              <a:t>districts</a:t>
            </a:r>
            <a:endParaRPr lang="en-US" sz="4500" b="1" dirty="0"/>
          </a:p>
          <a:p>
            <a:pPr marL="0" indent="0">
              <a:lnSpc>
                <a:spcPct val="120000"/>
              </a:lnSpc>
              <a:buNone/>
            </a:pPr>
            <a:r>
              <a:rPr lang="en-US" sz="4500" b="1" dirty="0"/>
              <a:t>SC</a:t>
            </a:r>
            <a:r>
              <a:rPr lang="en-US" sz="4500" b="1" baseline="-25000" dirty="0"/>
              <a:t>1</a:t>
            </a:r>
            <a:r>
              <a:rPr lang="en-US" sz="4500" b="1" dirty="0"/>
              <a:t>CV</a:t>
            </a:r>
            <a:r>
              <a:rPr lang="en-US" sz="4500" b="1" baseline="-25000" dirty="0"/>
              <a:t>n	</a:t>
            </a:r>
            <a:r>
              <a:rPr lang="en-US" sz="4500" b="1" dirty="0"/>
              <a:t> </a:t>
            </a:r>
            <a:r>
              <a:rPr lang="en-US" sz="4500" b="1" dirty="0" smtClean="0"/>
              <a:t>=    </a:t>
            </a:r>
            <a:r>
              <a:rPr lang="en-US" sz="5500" b="1" dirty="0" smtClean="0"/>
              <a:t>Sub-County </a:t>
            </a:r>
            <a:r>
              <a:rPr lang="en-US" sz="5500" b="1" dirty="0"/>
              <a:t>safe water Coverage in the nth year</a:t>
            </a:r>
          </a:p>
          <a:p>
            <a:pPr marL="0" indent="0">
              <a:lnSpc>
                <a:spcPct val="120000"/>
              </a:lnSpc>
              <a:buNone/>
            </a:pPr>
            <a:r>
              <a:rPr lang="en-US" sz="5500" b="1" dirty="0"/>
              <a:t>SC</a:t>
            </a:r>
            <a:r>
              <a:rPr lang="en-US" sz="5500" b="1" baseline="-25000" dirty="0"/>
              <a:t>1</a:t>
            </a:r>
            <a:r>
              <a:rPr lang="en-US" sz="5500" b="1" dirty="0"/>
              <a:t>P</a:t>
            </a:r>
            <a:r>
              <a:rPr lang="en-US" sz="5500" b="1" baseline="-25000" dirty="0"/>
              <a:t>n	</a:t>
            </a:r>
            <a:r>
              <a:rPr lang="en-US" sz="5500" b="1" dirty="0" smtClean="0"/>
              <a:t> =   Sub-County </a:t>
            </a:r>
            <a:r>
              <a:rPr lang="en-US" sz="5500" b="1" dirty="0"/>
              <a:t>population in the nth year</a:t>
            </a:r>
          </a:p>
          <a:p>
            <a:pPr marL="0" indent="0">
              <a:lnSpc>
                <a:spcPct val="120000"/>
              </a:lnSpc>
              <a:buNone/>
            </a:pPr>
            <a:r>
              <a:rPr lang="en-US" sz="5500" b="1" dirty="0"/>
              <a:t>1  	</a:t>
            </a:r>
            <a:r>
              <a:rPr lang="en-US" sz="5500" b="1" dirty="0" smtClean="0"/>
              <a:t> =  Sub-county </a:t>
            </a:r>
            <a:r>
              <a:rPr lang="en-US" sz="5500" b="1" dirty="0"/>
              <a:t>number one </a:t>
            </a:r>
          </a:p>
          <a:p>
            <a:pPr marL="0" indent="0">
              <a:lnSpc>
                <a:spcPct val="120000"/>
              </a:lnSpc>
              <a:buNone/>
            </a:pPr>
            <a:r>
              <a:rPr lang="en-US" sz="5500" b="1" dirty="0"/>
              <a:t>n 	</a:t>
            </a:r>
            <a:r>
              <a:rPr lang="en-US" sz="5500" b="1" dirty="0" smtClean="0"/>
              <a:t> =  Nth </a:t>
            </a:r>
            <a:r>
              <a:rPr lang="en-US" sz="5500" b="1" dirty="0"/>
              <a:t>Sub-county </a:t>
            </a:r>
          </a:p>
          <a:p>
            <a:pPr marL="0" indent="0">
              <a:buNone/>
            </a:pPr>
            <a:endParaRPr lang="en-GB" sz="5500" b="1" dirty="0"/>
          </a:p>
        </p:txBody>
      </p:sp>
    </p:spTree>
    <p:extLst>
      <p:ext uri="{BB962C8B-B14F-4D97-AF65-F5344CB8AC3E}">
        <p14:creationId xmlns:p14="http://schemas.microsoft.com/office/powerpoint/2010/main" xmlns="" val="19714298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62000"/>
          </a:xfrm>
        </p:spPr>
        <p:txBody>
          <a:bodyPr/>
          <a:lstStyle/>
          <a:p>
            <a:r>
              <a:rPr lang="en-GB" b="1" dirty="0" smtClean="0">
                <a:solidFill>
                  <a:srgbClr val="4262EA"/>
                </a:solidFill>
              </a:rPr>
              <a:t>Conclusion</a:t>
            </a:r>
            <a:endParaRPr lang="en-GB" b="1" dirty="0">
              <a:solidFill>
                <a:srgbClr val="4262EA"/>
              </a:solidFill>
            </a:endParaRPr>
          </a:p>
        </p:txBody>
      </p:sp>
      <p:sp>
        <p:nvSpPr>
          <p:cNvPr id="3" name="Content Placeholder 2"/>
          <p:cNvSpPr>
            <a:spLocks noGrp="1"/>
          </p:cNvSpPr>
          <p:nvPr>
            <p:ph idx="1"/>
          </p:nvPr>
        </p:nvSpPr>
        <p:spPr>
          <a:xfrm>
            <a:off x="228600" y="838200"/>
            <a:ext cx="8610600" cy="5791200"/>
          </a:xfrm>
        </p:spPr>
        <p:txBody>
          <a:bodyPr>
            <a:normAutofit fontScale="32500" lnSpcReduction="20000"/>
          </a:bodyPr>
          <a:lstStyle/>
          <a:p>
            <a:pPr algn="just">
              <a:buNone/>
            </a:pPr>
            <a:r>
              <a:rPr lang="en-US" dirty="0" smtClean="0"/>
              <a:t> </a:t>
            </a:r>
            <a:endParaRPr lang="en-GB" dirty="0" smtClean="0"/>
          </a:p>
          <a:p>
            <a:pPr algn="just">
              <a:buFont typeface="Wingdings" pitchFamily="2" charset="2"/>
              <a:buChar char="q"/>
            </a:pPr>
            <a:r>
              <a:rPr lang="en-US" sz="7400" dirty="0" smtClean="0"/>
              <a:t>The Sector is committed in FY 2014/15 to ensure increased access to clean and sufficient water as well as a healthy environment. </a:t>
            </a:r>
            <a:endParaRPr lang="en-GB" sz="7400" dirty="0" smtClean="0"/>
          </a:p>
          <a:p>
            <a:pPr algn="just">
              <a:buFont typeface="Wingdings" pitchFamily="2" charset="2"/>
              <a:buChar char="q"/>
            </a:pPr>
            <a:endParaRPr lang="en-US" sz="7400" dirty="0" smtClean="0"/>
          </a:p>
          <a:p>
            <a:pPr algn="just">
              <a:buFont typeface="Wingdings" pitchFamily="2" charset="2"/>
              <a:buChar char="q"/>
            </a:pPr>
            <a:r>
              <a:rPr lang="en-US" sz="7400" dirty="0" smtClean="0"/>
              <a:t>This is to be achieved through mobilization of more resources to enable increasing investments in large water schemes and up-scaling rain water harvesting among others.  </a:t>
            </a:r>
            <a:endParaRPr lang="en-GB" sz="7400" dirty="0" smtClean="0"/>
          </a:p>
          <a:p>
            <a:pPr algn="just">
              <a:buFont typeface="Wingdings" pitchFamily="2" charset="2"/>
              <a:buChar char="q"/>
            </a:pPr>
            <a:endParaRPr lang="en-US" sz="7400" dirty="0" smtClean="0"/>
          </a:p>
          <a:p>
            <a:pPr algn="just">
              <a:buFont typeface="Wingdings" pitchFamily="2" charset="2"/>
              <a:buChar char="q"/>
            </a:pPr>
            <a:r>
              <a:rPr lang="en-US" sz="7400" dirty="0" smtClean="0"/>
              <a:t>The sector will scale up demarcation of fragile ecosystems boundaries, restore the degraded sections, promote establishing of tree plantation for commercial and charcoal/fuel wood production, intensify compliance monitoring and enforcement of legal regimes including oil and gas environmental issues. </a:t>
            </a:r>
          </a:p>
          <a:p>
            <a:pPr algn="just">
              <a:buFont typeface="Wingdings" pitchFamily="2" charset="2"/>
              <a:buChar char="q"/>
            </a:pPr>
            <a:endParaRPr lang="en-US" sz="7400" dirty="0" smtClean="0"/>
          </a:p>
          <a:p>
            <a:pPr algn="just">
              <a:buFont typeface="Wingdings" pitchFamily="2" charset="2"/>
              <a:buChar char="q"/>
            </a:pPr>
            <a:r>
              <a:rPr lang="en-US" sz="7400" dirty="0" smtClean="0"/>
              <a:t>As stakeholders, lets work together to ensure timely and quality service delivery to the communities</a:t>
            </a:r>
            <a:r>
              <a:rPr lang="en-US" sz="7400" b="1" dirty="0" smtClean="0"/>
              <a:t>.</a:t>
            </a:r>
            <a:endParaRPr lang="en-GB" sz="7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i="1" smtClean="0">
                <a:solidFill>
                  <a:srgbClr val="3333FF"/>
                </a:solidFill>
              </a:rPr>
              <a:t>END</a:t>
            </a:r>
          </a:p>
        </p:txBody>
      </p:sp>
      <p:sp>
        <p:nvSpPr>
          <p:cNvPr id="28675" name="Rectangle 3"/>
          <p:cNvSpPr>
            <a:spLocks noGrp="1" noChangeArrowheads="1"/>
          </p:cNvSpPr>
          <p:nvPr>
            <p:ph type="body" idx="1"/>
          </p:nvPr>
        </p:nvSpPr>
        <p:spPr>
          <a:xfrm>
            <a:off x="1447800" y="2362200"/>
            <a:ext cx="6705600" cy="3048000"/>
          </a:xfrm>
        </p:spPr>
        <p:txBody>
          <a:bodyPr/>
          <a:lstStyle/>
          <a:p>
            <a:pPr algn="ctr" eaLnBrk="1" hangingPunct="1">
              <a:buFont typeface="Wingdings" pitchFamily="2" charset="2"/>
              <a:buNone/>
            </a:pPr>
            <a:endParaRPr lang="en-US" sz="4800" b="1" smtClean="0"/>
          </a:p>
          <a:p>
            <a:pPr algn="ctr" eaLnBrk="1" hangingPunct="1">
              <a:buFont typeface="Wingdings" pitchFamily="2" charset="2"/>
              <a:buNone/>
            </a:pPr>
            <a:r>
              <a:rPr lang="en-US" b="1" i="1" smtClean="0">
                <a:solidFill>
                  <a:srgbClr val="3333FF"/>
                </a:solidFill>
              </a:rPr>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3333FF"/>
                </a:solidFill>
                <a:latin typeface="+mn-lt"/>
              </a:rPr>
              <a:t>1. Introduction </a:t>
            </a:r>
            <a:endParaRPr lang="en-GB" sz="3200" b="1" dirty="0">
              <a:latin typeface="+mn-lt"/>
            </a:endParaRPr>
          </a:p>
        </p:txBody>
      </p:sp>
      <p:sp>
        <p:nvSpPr>
          <p:cNvPr id="3" name="Content Placeholder 2"/>
          <p:cNvSpPr>
            <a:spLocks noGrp="1"/>
          </p:cNvSpPr>
          <p:nvPr>
            <p:ph idx="1"/>
          </p:nvPr>
        </p:nvSpPr>
        <p:spPr>
          <a:xfrm>
            <a:off x="457200" y="1371600"/>
            <a:ext cx="8229600" cy="5029200"/>
          </a:xfrm>
        </p:spPr>
        <p:txBody>
          <a:bodyPr>
            <a:normAutofit fontScale="85000" lnSpcReduction="20000"/>
          </a:bodyPr>
          <a:lstStyle/>
          <a:p>
            <a:pPr marL="660400" indent="-660400" algn="ctr">
              <a:lnSpc>
                <a:spcPct val="90000"/>
              </a:lnSpc>
              <a:buFont typeface="Wingdings" pitchFamily="2" charset="2"/>
              <a:buNone/>
              <a:defRPr/>
            </a:pPr>
            <a:r>
              <a:rPr lang="en-US" b="1" dirty="0" smtClean="0">
                <a:solidFill>
                  <a:srgbClr val="3333FF"/>
                </a:solidFill>
              </a:rPr>
              <a:t>Water and Environment Conditional Grants</a:t>
            </a:r>
          </a:p>
          <a:p>
            <a:pPr algn="just">
              <a:defRPr/>
            </a:pPr>
            <a:r>
              <a:rPr lang="en-US" sz="2800" dirty="0" smtClean="0"/>
              <a:t>District Water Development Grant for rural water to be raised from </a:t>
            </a:r>
            <a:r>
              <a:rPr lang="en-US" sz="2800" b="1" dirty="0" smtClean="0"/>
              <a:t>Ush.52.92bn-UShs. 60bn</a:t>
            </a:r>
          </a:p>
          <a:p>
            <a:pPr algn="just">
              <a:defRPr/>
            </a:pPr>
            <a:r>
              <a:rPr lang="en-US" sz="2800" dirty="0" smtClean="0"/>
              <a:t>District Sanitation and Hygiene Grant for district sanitation to be raised from </a:t>
            </a:r>
            <a:r>
              <a:rPr lang="en-US" sz="2800" b="1" dirty="0" err="1" smtClean="0"/>
              <a:t>Ush</a:t>
            </a:r>
            <a:r>
              <a:rPr lang="en-US" sz="2800" b="1" dirty="0" smtClean="0"/>
              <a:t>. 2bn -</a:t>
            </a:r>
            <a:r>
              <a:rPr lang="en-US" sz="2800" b="1" dirty="0" err="1" smtClean="0"/>
              <a:t>UShs</a:t>
            </a:r>
            <a:r>
              <a:rPr lang="en-US" sz="2800" b="1" dirty="0" smtClean="0"/>
              <a:t>. 3.0 </a:t>
            </a:r>
            <a:r>
              <a:rPr lang="en-US" sz="2800" b="1" dirty="0" err="1" smtClean="0"/>
              <a:t>bn</a:t>
            </a:r>
            <a:endParaRPr lang="en-US" sz="2800" b="1" dirty="0" smtClean="0"/>
          </a:p>
          <a:p>
            <a:pPr algn="just">
              <a:defRPr/>
            </a:pPr>
            <a:r>
              <a:rPr lang="en-US" sz="2800" dirty="0" smtClean="0"/>
              <a:t>Urban Water Supply O&amp; M Conditional Grant to support system expansions and sustainability intended to be raised from </a:t>
            </a:r>
            <a:r>
              <a:rPr lang="en-US" sz="2800" b="1" dirty="0" err="1" smtClean="0"/>
              <a:t>Ushs</a:t>
            </a:r>
            <a:r>
              <a:rPr lang="en-US" sz="2800" b="1" dirty="0" smtClean="0"/>
              <a:t> 1.5bn to </a:t>
            </a:r>
            <a:r>
              <a:rPr lang="en-US" sz="2800" b="1" dirty="0" err="1" smtClean="0"/>
              <a:t>UShs</a:t>
            </a:r>
            <a:r>
              <a:rPr lang="en-US" sz="2800" b="1" dirty="0" smtClean="0"/>
              <a:t>. 2.5bn </a:t>
            </a:r>
            <a:r>
              <a:rPr lang="en-US" sz="2800" dirty="0" smtClean="0"/>
              <a:t>and, </a:t>
            </a:r>
          </a:p>
          <a:p>
            <a:pPr algn="just">
              <a:defRPr/>
            </a:pPr>
            <a:r>
              <a:rPr lang="en-US" sz="2800" dirty="0" smtClean="0"/>
              <a:t>Environment and Natural Resources Conditional Grant provided for Wetlands Management also will be raised from the current </a:t>
            </a:r>
            <a:r>
              <a:rPr lang="en-US" sz="2800" b="1" dirty="0" err="1" smtClean="0"/>
              <a:t>Shs</a:t>
            </a:r>
            <a:r>
              <a:rPr lang="en-US" sz="2800" b="1" dirty="0" smtClean="0"/>
              <a:t>. 0.780bn to </a:t>
            </a:r>
            <a:r>
              <a:rPr lang="en-US" sz="2800" b="1" dirty="0" err="1" smtClean="0"/>
              <a:t>UShs</a:t>
            </a:r>
            <a:r>
              <a:rPr lang="en-US" sz="2800" b="1" dirty="0" smtClean="0"/>
              <a:t>. 1bn</a:t>
            </a:r>
          </a:p>
          <a:p>
            <a:pPr algn="just">
              <a:buNone/>
              <a:defRPr/>
            </a:pPr>
            <a:endParaRPr lang="en-US" sz="2800" b="1" dirty="0" smtClean="0"/>
          </a:p>
          <a:p>
            <a:pPr algn="just">
              <a:defRPr/>
            </a:pPr>
            <a:r>
              <a:rPr lang="en-US" sz="2800" b="1" dirty="0" smtClean="0">
                <a:solidFill>
                  <a:srgbClr val="4262EA"/>
                </a:solidFill>
              </a:rPr>
              <a:t>N.B Detailed allocation of IPFs per district is provided in the main document</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4262EA"/>
                </a:solidFill>
              </a:rPr>
              <a:t>2a. Progress on agreed actions for CG</a:t>
            </a:r>
            <a:endParaRPr lang="en-US" sz="3600" dirty="0">
              <a:solidFill>
                <a:srgbClr val="4262EA"/>
              </a:solidFill>
            </a:endParaRPr>
          </a:p>
        </p:txBody>
      </p:sp>
      <p:sp>
        <p:nvSpPr>
          <p:cNvPr id="3" name="Content Placeholder 2"/>
          <p:cNvSpPr>
            <a:spLocks noGrp="1"/>
          </p:cNvSpPr>
          <p:nvPr>
            <p:ph idx="1"/>
          </p:nvPr>
        </p:nvSpPr>
        <p:spPr>
          <a:xfrm>
            <a:off x="457200" y="1371600"/>
            <a:ext cx="8458200" cy="5181600"/>
          </a:xfrm>
        </p:spPr>
        <p:txBody>
          <a:bodyPr>
            <a:normAutofit fontScale="70000" lnSpcReduction="20000"/>
          </a:bodyPr>
          <a:lstStyle/>
          <a:p>
            <a:pPr>
              <a:buNone/>
            </a:pPr>
            <a:r>
              <a:rPr lang="en-US" sz="3400" b="1" dirty="0" smtClean="0">
                <a:solidFill>
                  <a:srgbClr val="4262EA"/>
                </a:solidFill>
              </a:rPr>
              <a:t>ENR ( Wetlands) Conditional Grant</a:t>
            </a:r>
            <a:r>
              <a:rPr lang="en-US" sz="3400" dirty="0" smtClean="0"/>
              <a:t>:</a:t>
            </a:r>
          </a:p>
          <a:p>
            <a:pPr marL="514350" indent="-514350">
              <a:buFont typeface="+mj-lt"/>
              <a:buAutoNum type="arabicPeriod"/>
            </a:pPr>
            <a:r>
              <a:rPr lang="en-US" sz="3400" b="1" dirty="0" smtClean="0"/>
              <a:t>MWE to discuss the possibility of establishing new grants for other sub-sectors in the ENR</a:t>
            </a:r>
          </a:p>
          <a:p>
            <a:pPr>
              <a:buNone/>
            </a:pPr>
            <a:r>
              <a:rPr lang="en-US" sz="3400" b="1" dirty="0" smtClean="0">
                <a:solidFill>
                  <a:srgbClr val="4262EA"/>
                </a:solidFill>
              </a:rPr>
              <a:t>Progress</a:t>
            </a:r>
          </a:p>
          <a:p>
            <a:pPr algn="just">
              <a:spcBef>
                <a:spcPts val="0"/>
              </a:spcBef>
            </a:pPr>
            <a:r>
              <a:rPr lang="en-GB" sz="3400" dirty="0" smtClean="0"/>
              <a:t>The MWE wrote to MFPED to up-scale the ENR MTEF,</a:t>
            </a:r>
          </a:p>
          <a:p>
            <a:pPr algn="just">
              <a:spcBef>
                <a:spcPts val="0"/>
              </a:spcBef>
            </a:pPr>
            <a:endParaRPr lang="en-GB" sz="3400" dirty="0" smtClean="0"/>
          </a:p>
          <a:p>
            <a:r>
              <a:rPr lang="en-GB" sz="3400" dirty="0" smtClean="0">
                <a:ea typeface="Calibri"/>
                <a:cs typeface="Times New Roman"/>
              </a:rPr>
              <a:t>MWE has prepared guideline for  creating Forestry sub-sector CG which will be discussed with MFPED</a:t>
            </a:r>
          </a:p>
          <a:p>
            <a:pPr marL="514350" indent="-514350" algn="just">
              <a:buNone/>
            </a:pPr>
            <a:r>
              <a:rPr lang="en-US" sz="3400" dirty="0" smtClean="0"/>
              <a:t>2. </a:t>
            </a:r>
            <a:r>
              <a:rPr lang="en-US" sz="3400" b="1" dirty="0" smtClean="0"/>
              <a:t>MWE to write to LGs providing guidelines on the operational modalities of the Environment Protection Force by 30</a:t>
            </a:r>
            <a:r>
              <a:rPr lang="en-US" sz="3400" b="1" baseline="30000" dirty="0" smtClean="0"/>
              <a:t>th</a:t>
            </a:r>
            <a:r>
              <a:rPr lang="en-US" sz="3400" b="1" dirty="0" smtClean="0"/>
              <a:t> June 2013</a:t>
            </a:r>
          </a:p>
          <a:p>
            <a:pPr algn="just">
              <a:buNone/>
            </a:pPr>
            <a:r>
              <a:rPr lang="en-US" sz="3400" b="1" dirty="0" smtClean="0">
                <a:solidFill>
                  <a:srgbClr val="4262EA"/>
                </a:solidFill>
              </a:rPr>
              <a:t>Progress</a:t>
            </a:r>
          </a:p>
          <a:p>
            <a:pPr algn="just"/>
            <a:r>
              <a:rPr lang="en-US" sz="3400" dirty="0" smtClean="0"/>
              <a:t>A letter has been written after inter-institutional meetings with the IGP in September 2013 and disseminated to all LGs. Accessing the EPPU is free of charge.</a:t>
            </a:r>
          </a:p>
          <a:p>
            <a:endParaRPr lang="en-US" b="1"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4262EA"/>
                </a:solidFill>
              </a:rPr>
              <a:t>2a. Progress on agreed actions for CG (cont)</a:t>
            </a:r>
            <a:endParaRPr lang="en-US" sz="2800" dirty="0"/>
          </a:p>
        </p:txBody>
      </p:sp>
      <p:sp>
        <p:nvSpPr>
          <p:cNvPr id="3" name="Content Placeholder 2"/>
          <p:cNvSpPr>
            <a:spLocks noGrp="1"/>
          </p:cNvSpPr>
          <p:nvPr>
            <p:ph idx="1"/>
          </p:nvPr>
        </p:nvSpPr>
        <p:spPr>
          <a:xfrm>
            <a:off x="457200" y="1219200"/>
            <a:ext cx="8229600" cy="5257800"/>
          </a:xfrm>
        </p:spPr>
        <p:txBody>
          <a:bodyPr>
            <a:normAutofit/>
          </a:bodyPr>
          <a:lstStyle/>
          <a:p>
            <a:pPr algn="just">
              <a:buNone/>
            </a:pPr>
            <a:r>
              <a:rPr lang="en-US" sz="2000" b="1" dirty="0" smtClean="0">
                <a:solidFill>
                  <a:srgbClr val="4262EA"/>
                </a:solidFill>
              </a:rPr>
              <a:t>Water and Sanitation Conditional Grant</a:t>
            </a:r>
          </a:p>
          <a:p>
            <a:pPr algn="just">
              <a:buNone/>
            </a:pPr>
            <a:r>
              <a:rPr lang="en-US" sz="2000" b="1" dirty="0" smtClean="0"/>
              <a:t>3.MWE to approve designs for Water for Production facilities before LGs can proceed to the next level of action towards construction</a:t>
            </a:r>
            <a:r>
              <a:rPr lang="en-US" sz="2000" dirty="0" smtClean="0"/>
              <a:t>.</a:t>
            </a:r>
          </a:p>
          <a:p>
            <a:pPr algn="just">
              <a:buNone/>
            </a:pPr>
            <a:r>
              <a:rPr lang="en-US" sz="2000" b="1" dirty="0" smtClean="0">
                <a:solidFill>
                  <a:srgbClr val="4262EA"/>
                </a:solidFill>
              </a:rPr>
              <a:t>Progress</a:t>
            </a:r>
            <a:r>
              <a:rPr lang="en-US" sz="2000" b="1" dirty="0" smtClean="0"/>
              <a:t> </a:t>
            </a:r>
          </a:p>
          <a:p>
            <a:pPr algn="just"/>
            <a:r>
              <a:rPr lang="en-US" sz="2000" dirty="0" smtClean="0"/>
              <a:t>MWE has put in place a design review committee and this has handled a number of submission made by LGs. The committee will follow-up on compliance as well as Quality Assurance</a:t>
            </a:r>
          </a:p>
          <a:p>
            <a:pPr algn="just">
              <a:buNone/>
            </a:pPr>
            <a:r>
              <a:rPr lang="en-US" sz="2000" dirty="0" smtClean="0"/>
              <a:t>4. </a:t>
            </a:r>
            <a:r>
              <a:rPr lang="en-US" sz="2000" b="1" dirty="0" smtClean="0"/>
              <a:t>The MWE to review and communicate to all CAOs on the use of Monies contributed by communities at LLG for rehabilitation of boreholes</a:t>
            </a:r>
          </a:p>
          <a:p>
            <a:pPr algn="just">
              <a:buNone/>
            </a:pPr>
            <a:r>
              <a:rPr lang="en-US" sz="2000" b="1" dirty="0" smtClean="0">
                <a:solidFill>
                  <a:srgbClr val="4262EA"/>
                </a:solidFill>
              </a:rPr>
              <a:t>Progress</a:t>
            </a:r>
          </a:p>
          <a:p>
            <a:pPr algn="just"/>
            <a:r>
              <a:rPr lang="en-US" sz="2000" dirty="0" smtClean="0"/>
              <a:t>Task force put in place and draft report prepared but further consultations with stakeholders are on-going to refine the guidelines</a:t>
            </a:r>
          </a:p>
          <a:p>
            <a:pPr algn="just"/>
            <a:r>
              <a:rPr lang="en-GB" sz="2000" dirty="0" smtClean="0"/>
              <a:t>The guideline will be ready in FY 2014-2015 and will be communicated to all CAOs</a:t>
            </a:r>
            <a:endParaRPr lang="en-US" sz="2000" dirty="0" smtClean="0"/>
          </a:p>
          <a:p>
            <a:pPr algn="just"/>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Autofit/>
          </a:bodyPr>
          <a:lstStyle/>
          <a:p>
            <a:pPr>
              <a:spcBef>
                <a:spcPts val="1200"/>
              </a:spcBef>
              <a:spcAft>
                <a:spcPts val="300"/>
              </a:spcAft>
            </a:pPr>
            <a:r>
              <a:rPr lang="en-US" sz="2800" b="1" kern="1600" dirty="0" smtClean="0">
                <a:solidFill>
                  <a:srgbClr val="FF0000"/>
                </a:solidFill>
                <a:latin typeface="Times New Roman" pitchFamily="18" charset="0"/>
                <a:ea typeface="Calibri"/>
                <a:cs typeface="Times New Roman" pitchFamily="18" charset="0"/>
              </a:rPr>
              <a:t>2b. MWE and LGs agreed Actions for FY 2014-15</a:t>
            </a:r>
            <a:endParaRPr lang="en-GB" sz="2800" b="1" dirty="0">
              <a:solidFill>
                <a:srgbClr val="4262EA"/>
              </a:solidFill>
              <a:latin typeface="+mn-lt"/>
            </a:endParaRPr>
          </a:p>
        </p:txBody>
      </p:sp>
      <p:sp>
        <p:nvSpPr>
          <p:cNvPr id="3" name="Content Placeholder 2"/>
          <p:cNvSpPr>
            <a:spLocks noGrp="1"/>
          </p:cNvSpPr>
          <p:nvPr>
            <p:ph idx="1"/>
          </p:nvPr>
        </p:nvSpPr>
        <p:spPr>
          <a:xfrm>
            <a:off x="228600" y="990600"/>
            <a:ext cx="8763000" cy="5638800"/>
          </a:xfrm>
        </p:spPr>
        <p:txBody>
          <a:bodyPr>
            <a:normAutofit fontScale="25000" lnSpcReduction="20000"/>
          </a:bodyPr>
          <a:lstStyle/>
          <a:p>
            <a:pPr algn="just">
              <a:spcBef>
                <a:spcPts val="0"/>
              </a:spcBef>
              <a:buNone/>
            </a:pPr>
            <a:r>
              <a:rPr lang="en-US" sz="9600" b="1" dirty="0" smtClean="0">
                <a:solidFill>
                  <a:srgbClr val="4262EA"/>
                </a:solidFill>
              </a:rPr>
              <a:t>ENR Grant should cover Municipalities</a:t>
            </a:r>
          </a:p>
          <a:p>
            <a:pPr algn="just">
              <a:spcBef>
                <a:spcPts val="0"/>
              </a:spcBef>
              <a:buNone/>
            </a:pPr>
            <a:endParaRPr lang="en-GB" sz="9600" dirty="0" smtClean="0">
              <a:ea typeface="Calibri"/>
              <a:cs typeface="Times New Roman"/>
            </a:endParaRPr>
          </a:p>
          <a:p>
            <a:pPr algn="just">
              <a:spcBef>
                <a:spcPts val="0"/>
              </a:spcBef>
              <a:buFont typeface="Wingdings" pitchFamily="2" charset="2"/>
              <a:buChar char="q"/>
            </a:pPr>
            <a:r>
              <a:rPr lang="en-GB" sz="9600" dirty="0" smtClean="0">
                <a:ea typeface="Calibri"/>
                <a:cs typeface="Times New Roman"/>
              </a:rPr>
              <a:t>The inadequacy of wetlands CG which cannot even cater for the wetlands under the Municipal Councils. </a:t>
            </a:r>
          </a:p>
          <a:p>
            <a:pPr algn="just">
              <a:spcBef>
                <a:spcPts val="0"/>
              </a:spcBef>
              <a:buFont typeface="Wingdings" pitchFamily="2" charset="2"/>
              <a:buChar char="q"/>
            </a:pPr>
            <a:r>
              <a:rPr lang="en-GB" sz="9600" dirty="0" smtClean="0">
                <a:ea typeface="Calibri"/>
                <a:cs typeface="Times New Roman"/>
              </a:rPr>
              <a:t>Need for MWE to </a:t>
            </a:r>
            <a:r>
              <a:rPr lang="en-GB" sz="9600" dirty="0" smtClean="0"/>
              <a:t>provide latest wetland coverage by districts.</a:t>
            </a:r>
          </a:p>
          <a:p>
            <a:pPr algn="just">
              <a:spcBef>
                <a:spcPts val="0"/>
              </a:spcBef>
              <a:buNone/>
            </a:pPr>
            <a:endParaRPr lang="en-GB" sz="9600" dirty="0" smtClean="0"/>
          </a:p>
          <a:p>
            <a:pPr algn="just">
              <a:spcBef>
                <a:spcPts val="0"/>
              </a:spcBef>
              <a:buNone/>
            </a:pPr>
            <a:r>
              <a:rPr lang="en-GB" sz="9600" b="1" dirty="0" smtClean="0">
                <a:solidFill>
                  <a:srgbClr val="FF0000"/>
                </a:solidFill>
              </a:rPr>
              <a:t>Agreed Action</a:t>
            </a:r>
          </a:p>
          <a:p>
            <a:pPr algn="just">
              <a:spcBef>
                <a:spcPts val="0"/>
              </a:spcBef>
              <a:buNone/>
            </a:pPr>
            <a:endParaRPr lang="en-US" sz="9600" b="1" dirty="0" smtClean="0"/>
          </a:p>
          <a:p>
            <a:pPr algn="just"/>
            <a:r>
              <a:rPr lang="en-US" sz="9600" dirty="0" smtClean="0"/>
              <a:t>The District Wetland Action Plans has always included the Municipal Wetlands and should continue to do so.</a:t>
            </a:r>
          </a:p>
          <a:p>
            <a:pPr algn="just"/>
            <a:endParaRPr lang="en-GB" sz="9600" dirty="0" smtClean="0">
              <a:ea typeface="Calibri"/>
              <a:cs typeface="Times New Roman"/>
            </a:endParaRPr>
          </a:p>
          <a:p>
            <a:pPr algn="just"/>
            <a:r>
              <a:rPr lang="en-GB" sz="9600" dirty="0" smtClean="0">
                <a:ea typeface="Calibri"/>
                <a:cs typeface="Times New Roman"/>
              </a:rPr>
              <a:t>MWE </a:t>
            </a:r>
            <a:r>
              <a:rPr lang="en-GB" sz="9600" dirty="0">
                <a:ea typeface="Calibri"/>
                <a:cs typeface="Times New Roman"/>
              </a:rPr>
              <a:t>has developed latest wetland coverage by district </a:t>
            </a:r>
            <a:r>
              <a:rPr lang="en-GB" sz="9600" dirty="0" smtClean="0">
                <a:ea typeface="Calibri"/>
                <a:cs typeface="Times New Roman"/>
              </a:rPr>
              <a:t>and will be adopted during allocating </a:t>
            </a:r>
            <a:r>
              <a:rPr lang="en-GB" sz="9600" dirty="0">
                <a:ea typeface="Calibri"/>
                <a:cs typeface="Times New Roman"/>
              </a:rPr>
              <a:t>CG </a:t>
            </a:r>
            <a:r>
              <a:rPr lang="en-GB" sz="9600" dirty="0" smtClean="0">
                <a:ea typeface="Calibri"/>
                <a:cs typeface="Times New Roman"/>
              </a:rPr>
              <a:t>fund for FY 2014-15. </a:t>
            </a:r>
            <a:endParaRPr lang="en-GB" sz="9600" dirty="0">
              <a:ea typeface="Calibri"/>
              <a:cs typeface="Times New Roman"/>
            </a:endParaRPr>
          </a:p>
          <a:p>
            <a:pPr algn="just"/>
            <a:endParaRPr lang="en-GB" sz="9600" dirty="0" smtClean="0">
              <a:ea typeface="Calibri"/>
              <a:cs typeface="Times New Roman"/>
            </a:endParaRPr>
          </a:p>
          <a:p>
            <a:pPr algn="just"/>
            <a:r>
              <a:rPr lang="en-GB" sz="9600" dirty="0" smtClean="0">
                <a:ea typeface="Calibri"/>
                <a:cs typeface="Times New Roman"/>
              </a:rPr>
              <a:t>DEO should </a:t>
            </a:r>
            <a:r>
              <a:rPr lang="en-GB" sz="9600" dirty="0">
                <a:ea typeface="Calibri"/>
                <a:cs typeface="Times New Roman"/>
              </a:rPr>
              <a:t>develop </a:t>
            </a:r>
            <a:r>
              <a:rPr lang="en-GB" sz="9600" dirty="0" smtClean="0">
                <a:ea typeface="Calibri"/>
                <a:cs typeface="Times New Roman"/>
              </a:rPr>
              <a:t>DWAPs </a:t>
            </a:r>
            <a:r>
              <a:rPr lang="en-GB" sz="9600" dirty="0">
                <a:ea typeface="Calibri"/>
                <a:cs typeface="Times New Roman"/>
              </a:rPr>
              <a:t>indicating priorities </a:t>
            </a:r>
            <a:r>
              <a:rPr lang="en-GB" sz="9600" dirty="0" smtClean="0">
                <a:ea typeface="Calibri"/>
                <a:cs typeface="Times New Roman"/>
              </a:rPr>
              <a:t>funding for District and Municipal council wetlands. </a:t>
            </a:r>
          </a:p>
          <a:p>
            <a:pPr algn="just">
              <a:buNone/>
            </a:pPr>
            <a:endParaRPr lang="en-GB" sz="9600" b="1" dirty="0">
              <a:ea typeface="Calibri"/>
              <a:cs typeface="Times New Roman"/>
            </a:endParaRPr>
          </a:p>
        </p:txBody>
      </p:sp>
    </p:spTree>
    <p:extLst>
      <p:ext uri="{BB962C8B-B14F-4D97-AF65-F5344CB8AC3E}">
        <p14:creationId xmlns="" xmlns:p14="http://schemas.microsoft.com/office/powerpoint/2010/main" val="126331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r>
              <a:rPr lang="en-US" sz="2400" b="1" kern="1600" dirty="0" smtClean="0">
                <a:solidFill>
                  <a:srgbClr val="FF0000"/>
                </a:solidFill>
                <a:latin typeface="Times New Roman" pitchFamily="18" charset="0"/>
                <a:ea typeface="Calibri"/>
                <a:cs typeface="Times New Roman" pitchFamily="18" charset="0"/>
              </a:rPr>
              <a:t>2b. MWE and LGs agreed Actions for FY 2014-15</a:t>
            </a:r>
            <a:r>
              <a:rPr lang="en-US" sz="2400" b="1" dirty="0" smtClean="0">
                <a:solidFill>
                  <a:srgbClr val="4262EA"/>
                </a:solidFill>
                <a:latin typeface="Times New Roman" pitchFamily="18" charset="0"/>
                <a:ea typeface="Calibri"/>
                <a:cs typeface="Times New Roman" pitchFamily="18" charset="0"/>
              </a:rPr>
              <a:t>. </a:t>
            </a:r>
            <a:endParaRPr lang="en-GB" sz="2400" dirty="0">
              <a:solidFill>
                <a:srgbClr val="4262EA"/>
              </a:solidFill>
              <a:latin typeface="+mn-lt"/>
            </a:endParaRPr>
          </a:p>
        </p:txBody>
      </p:sp>
      <p:sp>
        <p:nvSpPr>
          <p:cNvPr id="3" name="Content Placeholder 2"/>
          <p:cNvSpPr>
            <a:spLocks noGrp="1"/>
          </p:cNvSpPr>
          <p:nvPr>
            <p:ph idx="1"/>
          </p:nvPr>
        </p:nvSpPr>
        <p:spPr>
          <a:xfrm>
            <a:off x="228600" y="609600"/>
            <a:ext cx="8686800" cy="6096000"/>
          </a:xfrm>
        </p:spPr>
        <p:txBody>
          <a:bodyPr>
            <a:normAutofit fontScale="47500" lnSpcReduction="20000"/>
          </a:bodyPr>
          <a:lstStyle/>
          <a:p>
            <a:pPr marL="0" indent="0" algn="just">
              <a:buNone/>
            </a:pPr>
            <a:r>
              <a:rPr lang="en-US" sz="4400" b="1" dirty="0" smtClean="0">
                <a:solidFill>
                  <a:srgbClr val="4262EA"/>
                </a:solidFill>
                <a:latin typeface="Times New Roman" pitchFamily="18" charset="0"/>
                <a:ea typeface="Calibri"/>
                <a:cs typeface="Times New Roman" pitchFamily="18" charset="0"/>
              </a:rPr>
              <a:t>Encroachment, degradation and restoration of ecosystem</a:t>
            </a:r>
            <a:endParaRPr lang="en-US" sz="4400" dirty="0" smtClean="0">
              <a:latin typeface="Times New Roman" pitchFamily="18" charset="0"/>
              <a:ea typeface="Calibri"/>
              <a:cs typeface="Times New Roman" pitchFamily="18" charset="0"/>
            </a:endParaRPr>
          </a:p>
          <a:p>
            <a:pPr marL="0" indent="0" algn="just">
              <a:buFont typeface="Wingdings" pitchFamily="2" charset="2"/>
              <a:buChar char="q"/>
            </a:pPr>
            <a:r>
              <a:rPr lang="en-US" sz="4400" dirty="0" smtClean="0">
                <a:latin typeface="Times New Roman" pitchFamily="18" charset="0"/>
                <a:ea typeface="Calibri"/>
                <a:cs typeface="Times New Roman" pitchFamily="18" charset="0"/>
              </a:rPr>
              <a:t>Encroachment </a:t>
            </a:r>
            <a:r>
              <a:rPr lang="en-US" sz="4400" dirty="0">
                <a:latin typeface="Times New Roman" pitchFamily="18" charset="0"/>
                <a:ea typeface="Calibri"/>
                <a:cs typeface="Times New Roman" pitchFamily="18" charset="0"/>
              </a:rPr>
              <a:t>and ecosystem degradation is </a:t>
            </a:r>
            <a:r>
              <a:rPr lang="en-US" sz="4400" dirty="0" smtClean="0">
                <a:latin typeface="Times New Roman" pitchFamily="18" charset="0"/>
                <a:ea typeface="Calibri"/>
                <a:cs typeface="Times New Roman" pitchFamily="18" charset="0"/>
              </a:rPr>
              <a:t>on the increase and no effort for restoration. </a:t>
            </a:r>
          </a:p>
          <a:p>
            <a:pPr marL="0" indent="0" algn="just">
              <a:buFont typeface="Wingdings" pitchFamily="2" charset="2"/>
              <a:buChar char="q"/>
            </a:pPr>
            <a:r>
              <a:rPr lang="en-US" sz="4400" dirty="0" smtClean="0">
                <a:latin typeface="Times New Roman" pitchFamily="18" charset="0"/>
                <a:ea typeface="Calibri"/>
                <a:cs typeface="Times New Roman" pitchFamily="18" charset="0"/>
              </a:rPr>
              <a:t>MWE </a:t>
            </a:r>
            <a:r>
              <a:rPr lang="en-US" sz="4400" dirty="0">
                <a:latin typeface="Times New Roman" pitchFamily="18" charset="0"/>
                <a:ea typeface="Calibri"/>
                <a:cs typeface="Times New Roman" pitchFamily="18" charset="0"/>
              </a:rPr>
              <a:t>developed a strategy for </a:t>
            </a:r>
            <a:r>
              <a:rPr lang="en-US" sz="4400" dirty="0" smtClean="0">
                <a:latin typeface="Times New Roman" pitchFamily="18" charset="0"/>
                <a:ea typeface="Calibri"/>
                <a:cs typeface="Times New Roman" pitchFamily="18" charset="0"/>
              </a:rPr>
              <a:t>demarcation </a:t>
            </a:r>
            <a:r>
              <a:rPr lang="en-US" sz="4400" dirty="0">
                <a:latin typeface="Times New Roman" pitchFamily="18" charset="0"/>
                <a:ea typeface="Calibri"/>
                <a:cs typeface="Times New Roman" pitchFamily="18" charset="0"/>
              </a:rPr>
              <a:t>of wetland and forests and being used to demarcate and restore 11 critical urban </a:t>
            </a:r>
            <a:r>
              <a:rPr lang="en-US" sz="4400" dirty="0" smtClean="0">
                <a:latin typeface="Times New Roman" pitchFamily="18" charset="0"/>
                <a:ea typeface="Calibri"/>
                <a:cs typeface="Times New Roman" pitchFamily="18" charset="0"/>
              </a:rPr>
              <a:t>wetlands.</a:t>
            </a:r>
          </a:p>
          <a:p>
            <a:pPr marL="0" indent="0" algn="just">
              <a:buNone/>
            </a:pPr>
            <a:endParaRPr lang="en-US" sz="4400" dirty="0" smtClean="0">
              <a:latin typeface="Times New Roman" pitchFamily="18" charset="0"/>
              <a:ea typeface="Calibri"/>
              <a:cs typeface="Times New Roman" pitchFamily="18" charset="0"/>
            </a:endParaRPr>
          </a:p>
          <a:p>
            <a:pPr algn="just">
              <a:spcBef>
                <a:spcPts val="0"/>
              </a:spcBef>
              <a:buNone/>
            </a:pPr>
            <a:r>
              <a:rPr lang="en-GB" sz="5100" b="1" dirty="0" smtClean="0">
                <a:solidFill>
                  <a:srgbClr val="FF0000"/>
                </a:solidFill>
              </a:rPr>
              <a:t>Agreed Action</a:t>
            </a:r>
          </a:p>
          <a:p>
            <a:pPr algn="just">
              <a:lnSpc>
                <a:spcPct val="115000"/>
              </a:lnSpc>
              <a:spcBef>
                <a:spcPts val="0"/>
              </a:spcBef>
            </a:pPr>
            <a:r>
              <a:rPr lang="en-US" sz="5100" dirty="0" smtClean="0">
                <a:latin typeface="Times New Roman" pitchFamily="18" charset="0"/>
                <a:ea typeface="Calibri"/>
                <a:cs typeface="Times New Roman" pitchFamily="18" charset="0"/>
              </a:rPr>
              <a:t>LGs </a:t>
            </a:r>
            <a:r>
              <a:rPr lang="en-US" sz="5100" dirty="0">
                <a:latin typeface="Times New Roman" pitchFamily="18" charset="0"/>
                <a:ea typeface="Calibri"/>
                <a:cs typeface="Times New Roman" pitchFamily="18" charset="0"/>
              </a:rPr>
              <a:t>to use this strategy for demarcating boundaries of wetland </a:t>
            </a:r>
            <a:r>
              <a:rPr lang="en-US" sz="4200" dirty="0">
                <a:latin typeface="Times New Roman" pitchFamily="18" charset="0"/>
                <a:ea typeface="Calibri"/>
                <a:cs typeface="Times New Roman" pitchFamily="18" charset="0"/>
              </a:rPr>
              <a:t>and forest reserves and restoring degraded sections</a:t>
            </a:r>
            <a:r>
              <a:rPr lang="en-US" sz="4200" dirty="0" smtClean="0">
                <a:latin typeface="Times New Roman" pitchFamily="18" charset="0"/>
                <a:ea typeface="Calibri"/>
                <a:cs typeface="Times New Roman" pitchFamily="18" charset="0"/>
              </a:rPr>
              <a:t>.</a:t>
            </a:r>
          </a:p>
          <a:p>
            <a:pPr algn="just"/>
            <a:r>
              <a:rPr lang="en-GB" sz="4200" dirty="0" smtClean="0"/>
              <a:t>LGs are encouraged to conduct an inventory of potential Natural Resources that need value addition and those that require restoration,</a:t>
            </a:r>
          </a:p>
          <a:p>
            <a:pPr algn="just"/>
            <a:r>
              <a:rPr lang="en-GB" sz="4200" dirty="0" smtClean="0"/>
              <a:t>Plan and budget for a restoration project for degraded sites and District Wetlands Action Plans.</a:t>
            </a:r>
          </a:p>
          <a:p>
            <a:pPr lvl="0" algn="just"/>
            <a:r>
              <a:rPr lang="en-US" sz="4200" dirty="0" smtClean="0"/>
              <a:t>Districts should carry out the awareness, routine monitoring and surveillance and carryout law enforcement with support of the Environmental Protection Police (EPPU)</a:t>
            </a:r>
          </a:p>
          <a:p>
            <a:pPr lvl="0" algn="just"/>
            <a:r>
              <a:rPr lang="en-US" sz="4200" b="1" dirty="0" smtClean="0"/>
              <a:t> </a:t>
            </a:r>
            <a:r>
              <a:rPr lang="en-US" sz="4200" dirty="0" smtClean="0"/>
              <a:t>Promote establishment and maintenance of green belts in the Town Councils, Municipals and City councils including tree planting along road reserves</a:t>
            </a:r>
            <a:endParaRPr lang="en-GB" sz="4200" dirty="0" smtClean="0"/>
          </a:p>
          <a:p>
            <a:pPr algn="just"/>
            <a:endParaRPr lang="en-GB" sz="5100" dirty="0" smtClean="0"/>
          </a:p>
          <a:p>
            <a:pPr marL="1076325" indent="-354013" algn="just"/>
            <a:endParaRPr lang="en-GB" sz="5100" dirty="0"/>
          </a:p>
          <a:p>
            <a:pPr marL="1076325" indent="-354013"/>
            <a:endParaRPr lang="en-GB" sz="7400" dirty="0"/>
          </a:p>
        </p:txBody>
      </p:sp>
    </p:spTree>
    <p:extLst>
      <p:ext uri="{BB962C8B-B14F-4D97-AF65-F5344CB8AC3E}">
        <p14:creationId xmlns="" xmlns:p14="http://schemas.microsoft.com/office/powerpoint/2010/main" val="2054839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lvl="0"/>
            <a:r>
              <a:rPr lang="en-GB" sz="2700" b="1" dirty="0" smtClean="0">
                <a:solidFill>
                  <a:srgbClr val="4262EA"/>
                </a:solidFill>
              </a:rPr>
              <a:t>2b.</a:t>
            </a:r>
            <a:r>
              <a:rPr lang="en-US" sz="2800" b="1" kern="1600" dirty="0" smtClean="0">
                <a:solidFill>
                  <a:srgbClr val="FF0000"/>
                </a:solidFill>
                <a:latin typeface="Times New Roman" pitchFamily="18" charset="0"/>
                <a:ea typeface="Calibri"/>
                <a:cs typeface="Times New Roman" pitchFamily="18" charset="0"/>
              </a:rPr>
              <a:t> MWE and LGs agreed Actions for FY 2014-15</a:t>
            </a:r>
            <a:r>
              <a:rPr lang="en-GB" sz="2700" b="1" dirty="0" smtClean="0">
                <a:solidFill>
                  <a:srgbClr val="4262EA"/>
                </a:solidFill>
              </a:rPr>
              <a:t> </a:t>
            </a:r>
            <a:endParaRPr lang="en-GB" dirty="0"/>
          </a:p>
        </p:txBody>
      </p:sp>
      <p:sp>
        <p:nvSpPr>
          <p:cNvPr id="3" name="Content Placeholder 2"/>
          <p:cNvSpPr>
            <a:spLocks noGrp="1"/>
          </p:cNvSpPr>
          <p:nvPr>
            <p:ph idx="1"/>
          </p:nvPr>
        </p:nvSpPr>
        <p:spPr>
          <a:xfrm>
            <a:off x="457200" y="1066800"/>
            <a:ext cx="8229600" cy="5562600"/>
          </a:xfrm>
        </p:spPr>
        <p:txBody>
          <a:bodyPr>
            <a:normAutofit fontScale="85000" lnSpcReduction="20000"/>
          </a:bodyPr>
          <a:lstStyle/>
          <a:p>
            <a:pPr algn="just">
              <a:buNone/>
            </a:pPr>
            <a:r>
              <a:rPr lang="en-GB" sz="2800" b="1" dirty="0" smtClean="0">
                <a:solidFill>
                  <a:srgbClr val="4262EA"/>
                </a:solidFill>
              </a:rPr>
              <a:t>Management of forest resources on private and customary land</a:t>
            </a:r>
            <a:r>
              <a:rPr lang="en-GB" sz="2800" dirty="0" smtClean="0"/>
              <a:t/>
            </a:r>
            <a:br>
              <a:rPr lang="en-GB" sz="2800" dirty="0" smtClean="0"/>
            </a:br>
            <a:endParaRPr lang="en-US" sz="2800" dirty="0" smtClean="0"/>
          </a:p>
          <a:p>
            <a:pPr algn="just">
              <a:buFont typeface="Wingdings" pitchFamily="2" charset="2"/>
              <a:buChar char="q"/>
            </a:pPr>
            <a:r>
              <a:rPr lang="en-US" sz="2800" dirty="0" smtClean="0"/>
              <a:t>Government recognizes the need to manage private and customary forests as well as increasing tree planting for sustainable forest cover.  </a:t>
            </a:r>
          </a:p>
          <a:p>
            <a:pPr algn="just">
              <a:buNone/>
            </a:pPr>
            <a:r>
              <a:rPr lang="en-GB" sz="2800" b="1" dirty="0" smtClean="0">
                <a:solidFill>
                  <a:srgbClr val="FF0000"/>
                </a:solidFill>
              </a:rPr>
              <a:t>Agreed Action</a:t>
            </a:r>
          </a:p>
          <a:p>
            <a:pPr lvl="0" algn="just"/>
            <a:r>
              <a:rPr lang="en-US" sz="2800" dirty="0" smtClean="0"/>
              <a:t>LGs should establish an inventory of tree planting (i.e. seedlings planted) per district each year.</a:t>
            </a:r>
          </a:p>
          <a:p>
            <a:pPr lvl="0" algn="just"/>
            <a:r>
              <a:rPr lang="en-US" sz="2800" dirty="0" smtClean="0"/>
              <a:t>Mobilize and provide forestry extension services to communities and private tree farmers </a:t>
            </a:r>
          </a:p>
          <a:p>
            <a:pPr algn="just"/>
            <a:r>
              <a:rPr lang="en-US" sz="2800" dirty="0" smtClean="0"/>
              <a:t>Promote tree planting in all districts especially on national tree planting gazetted days</a:t>
            </a:r>
            <a:endParaRPr lang="en-GB" sz="2800" dirty="0" smtClean="0"/>
          </a:p>
          <a:p>
            <a:pPr lvl="0" algn="just"/>
            <a:r>
              <a:rPr lang="en-US" sz="2800" dirty="0" smtClean="0"/>
              <a:t>Register private and customary forests</a:t>
            </a:r>
            <a:endParaRPr lang="en-GB" sz="2800" dirty="0" smtClean="0"/>
          </a:p>
          <a:p>
            <a:pPr lvl="0" algn="just"/>
            <a:r>
              <a:rPr lang="en-US" sz="2800" dirty="0" smtClean="0"/>
              <a:t>Sensitize and make awareness on sustainable forest management through forest management planning</a:t>
            </a:r>
          </a:p>
          <a:p>
            <a:pPr lvl="0" algn="just"/>
            <a:endParaRPr lang="en-GB"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GB" sz="2800" b="1" dirty="0" smtClean="0">
                <a:solidFill>
                  <a:srgbClr val="4262EA"/>
                </a:solidFill>
              </a:rPr>
              <a:t>2b. </a:t>
            </a:r>
            <a:r>
              <a:rPr lang="en-US" sz="2800" b="1" kern="1600" dirty="0" smtClean="0">
                <a:solidFill>
                  <a:srgbClr val="FF0000"/>
                </a:solidFill>
                <a:latin typeface="Times New Roman" pitchFamily="18" charset="0"/>
                <a:ea typeface="Calibri"/>
                <a:cs typeface="Times New Roman" pitchFamily="18" charset="0"/>
              </a:rPr>
              <a:t>MWE and LGs agreed Actions for FY 2014-15</a:t>
            </a:r>
            <a:r>
              <a:rPr lang="en-GB" sz="2700" b="1" dirty="0" smtClean="0">
                <a:solidFill>
                  <a:srgbClr val="4262EA"/>
                </a:solidFill>
              </a:rPr>
              <a:t> </a:t>
            </a:r>
            <a:endParaRPr lang="en-GB" sz="2800" dirty="0">
              <a:solidFill>
                <a:srgbClr val="4262EA"/>
              </a:solidFill>
              <a:latin typeface="+mn-lt"/>
            </a:endParaRPr>
          </a:p>
        </p:txBody>
      </p:sp>
      <p:sp>
        <p:nvSpPr>
          <p:cNvPr id="3" name="Content Placeholder 2"/>
          <p:cNvSpPr>
            <a:spLocks noGrp="1"/>
          </p:cNvSpPr>
          <p:nvPr>
            <p:ph idx="1"/>
          </p:nvPr>
        </p:nvSpPr>
        <p:spPr>
          <a:xfrm>
            <a:off x="457200" y="914400"/>
            <a:ext cx="8229600" cy="5486400"/>
          </a:xfrm>
        </p:spPr>
        <p:txBody>
          <a:bodyPr>
            <a:normAutofit fontScale="70000" lnSpcReduction="20000"/>
          </a:bodyPr>
          <a:lstStyle/>
          <a:p>
            <a:pPr algn="just">
              <a:buNone/>
            </a:pPr>
            <a:r>
              <a:rPr lang="en-GB" b="1" dirty="0" smtClean="0">
                <a:solidFill>
                  <a:srgbClr val="4262EA"/>
                </a:solidFill>
              </a:rPr>
              <a:t>Vandalism of Meteorology Equipment in  districts</a:t>
            </a:r>
            <a:endParaRPr lang="en-GB" dirty="0" smtClean="0"/>
          </a:p>
          <a:p>
            <a:pPr algn="just">
              <a:buFont typeface="Wingdings" pitchFamily="2" charset="2"/>
              <a:buChar char="q"/>
            </a:pPr>
            <a:r>
              <a:rPr lang="en-GB" dirty="0" smtClean="0"/>
              <a:t>There are increasing cases of vandalism of Meteorology equipment in districts. MWE developed MoU on the protection of meteorology stations to be signed by LGs.</a:t>
            </a:r>
          </a:p>
          <a:p>
            <a:pPr>
              <a:buFont typeface="Wingdings" pitchFamily="2" charset="2"/>
              <a:buChar char="q"/>
            </a:pPr>
            <a:r>
              <a:rPr lang="en-GB" b="1" dirty="0" smtClean="0">
                <a:solidFill>
                  <a:srgbClr val="FF0000"/>
                </a:solidFill>
              </a:rPr>
              <a:t>Agreed Action </a:t>
            </a:r>
          </a:p>
          <a:p>
            <a:pPr algn="just"/>
            <a:r>
              <a:rPr lang="en-GB" sz="3400" dirty="0" smtClean="0"/>
              <a:t>LGs to provide support to the </a:t>
            </a:r>
            <a:r>
              <a:rPr lang="en-GB" sz="3400" dirty="0" err="1" smtClean="0"/>
              <a:t>DoM</a:t>
            </a:r>
            <a:r>
              <a:rPr lang="en-GB" sz="3400" dirty="0" smtClean="0"/>
              <a:t> in the protection of this equipment alongside other security functions. </a:t>
            </a:r>
          </a:p>
          <a:p>
            <a:pPr algn="just"/>
            <a:endParaRPr lang="en-GB" sz="3400" dirty="0" smtClean="0"/>
          </a:p>
          <a:p>
            <a:pPr algn="just"/>
            <a:r>
              <a:rPr lang="en-GB" sz="3400" dirty="0" smtClean="0"/>
              <a:t>Protect and prevent encroachments of land meant for Meteorology where it exists.</a:t>
            </a:r>
          </a:p>
          <a:p>
            <a:pPr algn="just"/>
            <a:endParaRPr lang="en-GB" sz="3400" dirty="0" smtClean="0"/>
          </a:p>
          <a:p>
            <a:pPr algn="just"/>
            <a:r>
              <a:rPr lang="en-GB" sz="3400" dirty="0" smtClean="0"/>
              <a:t>Allocate some land for Meteorology stations in the LGs.</a:t>
            </a:r>
          </a:p>
          <a:p>
            <a:pPr algn="just"/>
            <a:endParaRPr lang="en-GB" sz="3400" dirty="0" smtClean="0"/>
          </a:p>
          <a:p>
            <a:pPr algn="just"/>
            <a:r>
              <a:rPr lang="en-GB" sz="3400" dirty="0" smtClean="0"/>
              <a:t>Support the Meteorological Assistant or the identified volunteers to carry out observations at the field offices.</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2181</TotalTime>
  <Words>1861</Words>
  <Application>Microsoft Office PowerPoint</Application>
  <PresentationFormat>On-screen Show (4:3)</PresentationFormat>
  <Paragraphs>231</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Presentation Outline</vt:lpstr>
      <vt:lpstr>1. Introduction </vt:lpstr>
      <vt:lpstr>2a. Progress on agreed actions for CG</vt:lpstr>
      <vt:lpstr>2a. Progress on agreed actions for CG (cont)</vt:lpstr>
      <vt:lpstr>2b. MWE and LGs agreed Actions for FY 2014-15</vt:lpstr>
      <vt:lpstr>2b. MWE and LGs agreed Actions for FY 2014-15. </vt:lpstr>
      <vt:lpstr>2b. MWE and LGs agreed Actions for FY 2014-15 </vt:lpstr>
      <vt:lpstr>2b. MWE and LGs agreed Actions for FY 2014-15 </vt:lpstr>
      <vt:lpstr>2b. MWE and LGs agreed Actions for FY 2014-15 </vt:lpstr>
      <vt:lpstr>2b. MWE and LGs agreed Actions for FY 2014-15 </vt:lpstr>
      <vt:lpstr>2b. MWE and LGs agreed Actions for FY 2014-15 </vt:lpstr>
      <vt:lpstr>2b. MWE and LGs agreed Actions for FY 2014-15 . </vt:lpstr>
      <vt:lpstr>2b. MWE and LGs agreed Actions for FY 2014-15 . </vt:lpstr>
      <vt:lpstr>2b. MWE and LGs agreed Actions for FY 2014-15 </vt:lpstr>
      <vt:lpstr>2b. MWE and LGs agreed Actions for FY 2014-15 </vt:lpstr>
      <vt:lpstr>3. Guidelines for CG utilization</vt:lpstr>
      <vt:lpstr>3. Guidelines for CG utilization</vt:lpstr>
      <vt:lpstr>3. Guidelines for CG utilization</vt:lpstr>
      <vt:lpstr>Sector Allocation criteria  </vt:lpstr>
      <vt:lpstr>Sector Allocation formulae.</vt:lpstr>
      <vt:lpstr>Sector Allocation formulae</vt:lpstr>
      <vt:lpstr>Conclusion</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dc:creator>
  <cp:lastModifiedBy>eayebare</cp:lastModifiedBy>
  <cp:revision>224</cp:revision>
  <dcterms:created xsi:type="dcterms:W3CDTF">2012-11-15T13:35:13Z</dcterms:created>
  <dcterms:modified xsi:type="dcterms:W3CDTF">2013-10-25T07:18:43Z</dcterms:modified>
</cp:coreProperties>
</file>