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handoutMasterIdLst>
    <p:handoutMasterId r:id="rId37"/>
  </p:handoutMasterIdLst>
  <p:sldIdLst>
    <p:sldId id="276" r:id="rId2"/>
    <p:sldId id="309" r:id="rId3"/>
    <p:sldId id="277" r:id="rId4"/>
    <p:sldId id="310" r:id="rId5"/>
    <p:sldId id="312" r:id="rId6"/>
    <p:sldId id="346" r:id="rId7"/>
    <p:sldId id="314" r:id="rId8"/>
    <p:sldId id="315" r:id="rId9"/>
    <p:sldId id="319" r:id="rId10"/>
    <p:sldId id="326" r:id="rId11"/>
    <p:sldId id="327" r:id="rId12"/>
    <p:sldId id="321" r:id="rId13"/>
    <p:sldId id="322" r:id="rId14"/>
    <p:sldId id="323" r:id="rId15"/>
    <p:sldId id="324" r:id="rId16"/>
    <p:sldId id="325" r:id="rId17"/>
    <p:sldId id="328" r:id="rId18"/>
    <p:sldId id="347" r:id="rId19"/>
    <p:sldId id="348" r:id="rId20"/>
    <p:sldId id="349" r:id="rId21"/>
    <p:sldId id="329" r:id="rId22"/>
    <p:sldId id="330" r:id="rId23"/>
    <p:sldId id="331" r:id="rId24"/>
    <p:sldId id="339" r:id="rId25"/>
    <p:sldId id="340" r:id="rId26"/>
    <p:sldId id="351" r:id="rId27"/>
    <p:sldId id="350" r:id="rId28"/>
    <p:sldId id="343" r:id="rId29"/>
    <p:sldId id="306" r:id="rId30"/>
    <p:sldId id="336" r:id="rId31"/>
    <p:sldId id="337" r:id="rId32"/>
    <p:sldId id="332" r:id="rId33"/>
    <p:sldId id="333" r:id="rId34"/>
    <p:sldId id="338" r:id="rId3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2" d="100"/>
          <a:sy n="62" d="100"/>
        </p:scale>
        <p:origin x="-1596" y="-21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856FCE83-0492-4672-9EDD-28E77B024099}" type="datetimeFigureOut">
              <a:rPr lang="en-US"/>
              <a:pPr>
                <a:defRPr/>
              </a:pPr>
              <a:t>10/24/2013</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29CAC458-FA51-4995-9A24-9C0B55BE183A}" type="slidenum">
              <a:rPr lang="en-GB"/>
              <a:pPr>
                <a:defRPr/>
              </a:pPr>
              <a:t>‹#›</a:t>
            </a:fld>
            <a:endParaRPr lang="en-GB"/>
          </a:p>
        </p:txBody>
      </p:sp>
    </p:spTree>
    <p:extLst>
      <p:ext uri="{BB962C8B-B14F-4D97-AF65-F5344CB8AC3E}">
        <p14:creationId xmlns:p14="http://schemas.microsoft.com/office/powerpoint/2010/main" xmlns="" val="18031081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1BA4A8F9-351C-4CAE-9BE4-0CB73B2BB211}" type="datetimeFigureOut">
              <a:rPr lang="en-US"/>
              <a:pPr>
                <a:defRPr/>
              </a:pPr>
              <a:t>10/24/2013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8298C551-9893-4EBD-BAA2-4698A50010C4}" type="slidenum">
              <a:rPr lang="en-US"/>
              <a:pPr>
                <a:defRPr/>
              </a:pPr>
              <a:t>‹#›</a:t>
            </a:fld>
            <a:endParaRPr lang="en-US"/>
          </a:p>
        </p:txBody>
      </p:sp>
    </p:spTree>
    <p:extLst>
      <p:ext uri="{BB962C8B-B14F-4D97-AF65-F5344CB8AC3E}">
        <p14:creationId xmlns:p14="http://schemas.microsoft.com/office/powerpoint/2010/main" xmlns="" val="25936304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298C551-9893-4EBD-BAA2-4698A50010C4}" type="slidenum">
              <a:rPr lang="en-US" smtClean="0"/>
              <a:pPr>
                <a:defRPr/>
              </a:pPr>
              <a:t>33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D6F59215-639C-4F79-BC30-2A50FE5155D6}" type="datetime1">
              <a:rPr lang="en-US"/>
              <a:pPr>
                <a:defRPr/>
              </a:pPr>
              <a:t>10/24/2013</a:t>
            </a:fld>
            <a:endParaRPr lang="en-US"/>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1E64B792-D9F4-4EA1-854C-C3929BA2BFC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EA93F65-BB44-471A-B99C-21C6A0DACD0D}" type="datetime1">
              <a:rPr lang="en-US"/>
              <a:pPr>
                <a:defRPr/>
              </a:pPr>
              <a:t>10/24/2013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18A0376-D214-4D8B-B6CF-5339A0BDCFD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4"/>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5"/>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6CEE8F05-D8A3-465E-9EED-2DAA222933E9}" type="slidenum">
              <a:rPr lang="en-US"/>
              <a:pPr>
                <a:defRPr/>
              </a:pPr>
              <a:t>‹#›</a:t>
            </a:fld>
            <a:endParaRPr lang="en-US"/>
          </a:p>
        </p:txBody>
      </p:sp>
      <p:sp>
        <p:nvSpPr>
          <p:cNvPr id="14" name="Date Placeholder 3"/>
          <p:cNvSpPr>
            <a:spLocks noGrp="1"/>
          </p:cNvSpPr>
          <p:nvPr>
            <p:ph type="dt" sz="half" idx="11"/>
          </p:nvPr>
        </p:nvSpPr>
        <p:spPr/>
        <p:txBody>
          <a:bodyPr/>
          <a:lstStyle>
            <a:lvl1pPr>
              <a:defRPr/>
            </a:lvl1pPr>
          </a:lstStyle>
          <a:p>
            <a:pPr>
              <a:defRPr/>
            </a:pPr>
            <a:fld id="{2EC979FA-648E-4A2B-B7DA-12837513AD21}" type="datetime1">
              <a:rPr lang="en-US"/>
              <a:pPr>
                <a:defRPr/>
              </a:pPr>
              <a:t>10/24/2013</a:t>
            </a:fld>
            <a:endParaRPr lang="en-US"/>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B994F67-F1F7-496E-84DF-06124037A815}" type="datetime1">
              <a:rPr lang="en-US"/>
              <a:pPr>
                <a:defRPr/>
              </a:pPr>
              <a:t>10/24/2013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34233146-FD39-4BBB-8DA5-254C7123EBE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6"/>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7"/>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pPr>
              <a:defRPr/>
            </a:pPr>
            <a:fld id="{1344062A-D3DF-4212-B2B5-993F8A92CCBA}" type="datetime1">
              <a:rPr lang="en-US"/>
              <a:pPr>
                <a:defRPr/>
              </a:pPr>
              <a:t>10/24/2013</a:t>
            </a:fld>
            <a:endParaRPr lang="en-US"/>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5F110E92-CF18-4C8A-B5FC-884AC9EC7AF4}"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BB287570-74FE-471B-AD61-C8FEA41BC30C}" type="datetime1">
              <a:rPr lang="en-US"/>
              <a:pPr>
                <a:defRPr/>
              </a:pPr>
              <a:t>10/24/2013</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755C4FD6-3841-498B-BABA-B32FF0849432}"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7"/>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10"/>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F39D7ED1-464E-498B-BAA1-2A6695FEF62A}" type="datetime1">
              <a:rPr lang="en-US"/>
              <a:pPr>
                <a:defRPr/>
              </a:pPr>
              <a:t>10/24/2013</a:t>
            </a:fld>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18769604-0FED-4B26-990C-2375839F4AD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7D67D86F-A19A-46B2-90D0-89E354EC040E}" type="datetime1">
              <a:rPr lang="en-US"/>
              <a:pPr>
                <a:defRPr/>
              </a:pPr>
              <a:t>10/24/2013</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08915BC9-6FA9-46C9-97CE-39991B929BB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3" name="Rectangle 2"/>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4" name="Rectangle 3"/>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8" name="Date Placeholder 1"/>
          <p:cNvSpPr>
            <a:spLocks noGrp="1"/>
          </p:cNvSpPr>
          <p:nvPr>
            <p:ph type="dt" sz="half" idx="10"/>
          </p:nvPr>
        </p:nvSpPr>
        <p:spPr/>
        <p:txBody>
          <a:bodyPr/>
          <a:lstStyle>
            <a:lvl1pPr>
              <a:defRPr/>
            </a:lvl1pPr>
          </a:lstStyle>
          <a:p>
            <a:pPr>
              <a:defRPr/>
            </a:pPr>
            <a:fld id="{1F866D37-71CC-4D3D-AD26-DB3B1078FDAA}" type="datetime1">
              <a:rPr lang="en-US"/>
              <a:pPr>
                <a:defRPr/>
              </a:pPr>
              <a:t>10/24/2013</a:t>
            </a:fld>
            <a:endParaRPr lang="en-US"/>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91B25803-C4A6-42E4-AA2F-CDEC3A5EC7C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7"/>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649A93BE-2598-436C-B0AC-15DA30F22394}" type="slidenum">
              <a:rPr lang="en-US"/>
              <a:pPr>
                <a:defRPr/>
              </a:pPr>
              <a:t>‹#›</a:t>
            </a:fld>
            <a:endParaRPr lang="en-US"/>
          </a:p>
        </p:txBody>
      </p:sp>
      <p:sp>
        <p:nvSpPr>
          <p:cNvPr id="17" name="Date Placeholder 4"/>
          <p:cNvSpPr>
            <a:spLocks noGrp="1"/>
          </p:cNvSpPr>
          <p:nvPr>
            <p:ph type="dt" sz="half" idx="11"/>
          </p:nvPr>
        </p:nvSpPr>
        <p:spPr/>
        <p:txBody>
          <a:bodyPr/>
          <a:lstStyle>
            <a:lvl1pPr>
              <a:defRPr/>
            </a:lvl1pPr>
          </a:lstStyle>
          <a:p>
            <a:pPr>
              <a:defRPr/>
            </a:pPr>
            <a:fld id="{033F1598-9F03-46A7-B378-316B0EC03DA6}" type="datetime1">
              <a:rPr lang="en-US"/>
              <a:pPr>
                <a:defRPr/>
              </a:pPr>
              <a:t>10/24/2013</a:t>
            </a:fld>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29DB177A-7D8B-4888-97BE-4835537416C3}" type="slidenum">
              <a:rPr lang="en-US"/>
              <a:pPr>
                <a:defRPr/>
              </a:pPr>
              <a:t>‹#›</a:t>
            </a:fld>
            <a:endParaRPr lang="en-US"/>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74A7C430-3D71-45C5-BFDE-48E8B5BD5B14}" type="datetime1">
              <a:rPr lang="en-US"/>
              <a:pPr>
                <a:defRPr/>
              </a:pPr>
              <a:t>10/24/2013</a:t>
            </a:fld>
            <a:endParaRPr lang="en-US"/>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defRPr>
            </a:lvl1pPr>
          </a:lstStyle>
          <a:p>
            <a:pPr>
              <a:defRPr/>
            </a:pPr>
            <a:fld id="{C6053C8D-A647-4885-BB1F-895508A222CD}" type="datetime1">
              <a:rPr lang="en-US"/>
              <a:pPr>
                <a:defRPr/>
              </a:pPr>
              <a:t>10/24/2013</a:t>
            </a:fld>
            <a:endParaRPr 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a:solidFill>
                  <a:schemeClr val="accent3">
                    <a:shade val="75000"/>
                  </a:schemeClr>
                </a:solidFill>
                <a:latin typeface="+mn-lt"/>
              </a:defRPr>
            </a:lvl1pPr>
          </a:lstStyle>
          <a:p>
            <a:pPr>
              <a:defRPr/>
            </a:pPr>
            <a:fld id="{24889FC3-BB0E-4BE4-A870-C4C29CCD8B85}" type="slidenum">
              <a:rPr lang="en-US"/>
              <a:pPr>
                <a:defRPr/>
              </a:pPr>
              <a:t>‹#›</a:t>
            </a:fld>
            <a:endParaRPr lang="en-US"/>
          </a:p>
        </p:txBody>
      </p:sp>
      <p:sp>
        <p:nvSpPr>
          <p:cNvPr id="2062"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63"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Lst>
  <p:hf hdr="0" ftr="0" dt="0"/>
  <p:txStyles>
    <p:titleStyle>
      <a:lvl1pPr algn="ctr" rtl="0" eaLnBrk="1" fontAlgn="base" hangingPunct="1">
        <a:spcBef>
          <a:spcPct val="0"/>
        </a:spcBef>
        <a:spcAft>
          <a:spcPct val="0"/>
        </a:spcAft>
        <a:defRPr sz="3300" kern="1200">
          <a:solidFill>
            <a:srgbClr val="C35E2E"/>
          </a:solidFill>
          <a:latin typeface="+mj-lt"/>
          <a:ea typeface="+mj-ea"/>
          <a:cs typeface="+mj-cs"/>
        </a:defRPr>
      </a:lvl1pPr>
      <a:lvl2pPr algn="ctr" rtl="0" eaLnBrk="1" fontAlgn="base" hangingPunct="1">
        <a:spcBef>
          <a:spcPct val="0"/>
        </a:spcBef>
        <a:spcAft>
          <a:spcPct val="0"/>
        </a:spcAft>
        <a:defRPr sz="3300">
          <a:solidFill>
            <a:srgbClr val="C35E2E"/>
          </a:solidFill>
          <a:latin typeface="Georgia" pitchFamily="18" charset="0"/>
        </a:defRPr>
      </a:lvl2pPr>
      <a:lvl3pPr algn="ctr" rtl="0" eaLnBrk="1" fontAlgn="base" hangingPunct="1">
        <a:spcBef>
          <a:spcPct val="0"/>
        </a:spcBef>
        <a:spcAft>
          <a:spcPct val="0"/>
        </a:spcAft>
        <a:defRPr sz="3300">
          <a:solidFill>
            <a:srgbClr val="C35E2E"/>
          </a:solidFill>
          <a:latin typeface="Georgia" pitchFamily="18" charset="0"/>
        </a:defRPr>
      </a:lvl3pPr>
      <a:lvl4pPr algn="ctr" rtl="0" eaLnBrk="1" fontAlgn="base" hangingPunct="1">
        <a:spcBef>
          <a:spcPct val="0"/>
        </a:spcBef>
        <a:spcAft>
          <a:spcPct val="0"/>
        </a:spcAft>
        <a:defRPr sz="3300">
          <a:solidFill>
            <a:srgbClr val="C35E2E"/>
          </a:solidFill>
          <a:latin typeface="Georgia" pitchFamily="18" charset="0"/>
        </a:defRPr>
      </a:lvl4pPr>
      <a:lvl5pPr algn="ctr" rtl="0" eaLnBrk="1" fontAlgn="base" hangingPunct="1">
        <a:spcBef>
          <a:spcPct val="0"/>
        </a:spcBef>
        <a:spcAft>
          <a:spcPct val="0"/>
        </a:spcAft>
        <a:defRPr sz="3300">
          <a:solidFill>
            <a:srgbClr val="C35E2E"/>
          </a:solidFill>
          <a:latin typeface="Georgia" pitchFamily="18" charset="0"/>
        </a:defRPr>
      </a:lvl5pPr>
      <a:lvl6pPr marL="457200" algn="ctr" rtl="0" eaLnBrk="1" fontAlgn="base" hangingPunct="1">
        <a:spcBef>
          <a:spcPct val="0"/>
        </a:spcBef>
        <a:spcAft>
          <a:spcPct val="0"/>
        </a:spcAft>
        <a:defRPr sz="3300">
          <a:solidFill>
            <a:srgbClr val="C35E2E"/>
          </a:solidFill>
          <a:latin typeface="Georgia" pitchFamily="18" charset="0"/>
        </a:defRPr>
      </a:lvl6pPr>
      <a:lvl7pPr marL="914400" algn="ctr" rtl="0" eaLnBrk="1" fontAlgn="base" hangingPunct="1">
        <a:spcBef>
          <a:spcPct val="0"/>
        </a:spcBef>
        <a:spcAft>
          <a:spcPct val="0"/>
        </a:spcAft>
        <a:defRPr sz="3300">
          <a:solidFill>
            <a:srgbClr val="C35E2E"/>
          </a:solidFill>
          <a:latin typeface="Georgia" pitchFamily="18" charset="0"/>
        </a:defRPr>
      </a:lvl7pPr>
      <a:lvl8pPr marL="1371600" algn="ctr" rtl="0" eaLnBrk="1" fontAlgn="base" hangingPunct="1">
        <a:spcBef>
          <a:spcPct val="0"/>
        </a:spcBef>
        <a:spcAft>
          <a:spcPct val="0"/>
        </a:spcAft>
        <a:defRPr sz="3300">
          <a:solidFill>
            <a:srgbClr val="C35E2E"/>
          </a:solidFill>
          <a:latin typeface="Georgia" pitchFamily="18" charset="0"/>
        </a:defRPr>
      </a:lvl8pPr>
      <a:lvl9pPr marL="1828800" algn="ctr" rtl="0" eaLnBrk="1" fontAlgn="base" hangingPunct="1">
        <a:spcBef>
          <a:spcPct val="0"/>
        </a:spcBef>
        <a:spcAft>
          <a:spcPct val="0"/>
        </a:spcAft>
        <a:defRPr sz="3300">
          <a:solidFill>
            <a:srgbClr val="C35E2E"/>
          </a:solidFill>
          <a:latin typeface="Georgia" pitchFamily="18" charset="0"/>
        </a:defRPr>
      </a:lvl9pPr>
    </p:titleStyle>
    <p:bodyStyle>
      <a:lvl1pPr marL="273050" indent="-273050" algn="l" rtl="0" eaLnBrk="1" fontAlgn="base" hangingPunct="1">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1" fontAlgn="base" hangingPunct="1">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1" fontAlgn="base" hangingPunct="1">
        <a:spcBef>
          <a:spcPct val="20000"/>
        </a:spcBef>
        <a:spcAft>
          <a:spcPct val="0"/>
        </a:spcAft>
        <a:buClr>
          <a:srgbClr val="DE6C36"/>
        </a:buClr>
        <a:buSzPct val="75000"/>
        <a:buFont typeface="Wingdings 2" pitchFamily="18" charset="2"/>
        <a:buChar char=""/>
        <a:defRPr sz="2000" kern="1200">
          <a:solidFill>
            <a:schemeClr val="tx1"/>
          </a:solidFill>
          <a:latin typeface="+mn-lt"/>
          <a:ea typeface="+mn-ea"/>
          <a:cs typeface="+mn-cs"/>
        </a:defRPr>
      </a:lvl3pPr>
      <a:lvl4pPr marL="1096963" indent="-228600" algn="l" rtl="0" eaLnBrk="1" fontAlgn="base" hangingPunct="1">
        <a:spcBef>
          <a:spcPct val="20000"/>
        </a:spcBef>
        <a:spcAft>
          <a:spcPct val="0"/>
        </a:spcAft>
        <a:buClr>
          <a:srgbClr val="F9B639"/>
        </a:buClr>
        <a:buSzPct val="70000"/>
        <a:buFont typeface="Wingdings" pitchFamily="2" charset="2"/>
        <a:buChar char=""/>
        <a:defRPr sz="2000" kern="1200">
          <a:solidFill>
            <a:schemeClr val="tx2"/>
          </a:solidFill>
          <a:latin typeface="+mn-lt"/>
          <a:ea typeface="+mn-ea"/>
          <a:cs typeface="+mn-cs"/>
        </a:defRPr>
      </a:lvl4pPr>
      <a:lvl5pPr marL="1371600" indent="-228600" algn="l" rtl="0" eaLnBrk="1" fontAlgn="base" hangingPunct="1">
        <a:spcBef>
          <a:spcPct val="20000"/>
        </a:spcBef>
        <a:spcAft>
          <a:spcPct val="0"/>
        </a:spcAft>
        <a:buClr>
          <a:srgbClr val="CF6DA4"/>
        </a:buClr>
        <a:buChar char="•"/>
        <a:defRPr sz="20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95600"/>
            <a:ext cx="6400800" cy="2743200"/>
          </a:xfrm>
        </p:spPr>
        <p:txBody>
          <a:bodyPr>
            <a:normAutofit/>
          </a:bodyPr>
          <a:lstStyle/>
          <a:p>
            <a:endParaRPr lang="en-US" dirty="0" smtClean="0"/>
          </a:p>
          <a:p>
            <a:endParaRPr lang="en-US" dirty="0"/>
          </a:p>
          <a:p>
            <a:r>
              <a:rPr lang="en-US" dirty="0" smtClean="0"/>
              <a:t>LOCAL </a:t>
            </a:r>
            <a:r>
              <a:rPr lang="en-US" dirty="0"/>
              <a:t>GOVERNMENT BUDGET FRAMEWORK WORKSHOPS FY </a:t>
            </a:r>
            <a:r>
              <a:rPr lang="en-US" dirty="0" smtClean="0"/>
              <a:t>2014/2015</a:t>
            </a:r>
          </a:p>
          <a:p>
            <a:endParaRPr lang="en-US" dirty="0"/>
          </a:p>
          <a:p>
            <a:endParaRPr lang="en-US" dirty="0" smtClean="0"/>
          </a:p>
          <a:p>
            <a:endParaRPr lang="en-US" dirty="0" smtClean="0"/>
          </a:p>
          <a:p>
            <a:r>
              <a:rPr lang="en-US" sz="1400" smtClean="0"/>
              <a:t>OCTOBER </a:t>
            </a:r>
            <a:r>
              <a:rPr lang="en-US" sz="1400" dirty="0" smtClean="0"/>
              <a:t>2013</a:t>
            </a:r>
          </a:p>
          <a:p>
            <a:endParaRPr lang="en-US" dirty="0"/>
          </a:p>
        </p:txBody>
      </p:sp>
      <p:sp>
        <p:nvSpPr>
          <p:cNvPr id="2" name="Title 1"/>
          <p:cNvSpPr>
            <a:spLocks noGrp="1"/>
          </p:cNvSpPr>
          <p:nvPr>
            <p:ph type="ctrTitle"/>
          </p:nvPr>
        </p:nvSpPr>
        <p:spPr/>
        <p:txBody>
          <a:bodyPr/>
          <a:lstStyle/>
          <a:p>
            <a:r>
              <a:rPr lang="en-US" sz="2400" b="1" dirty="0" smtClean="0"/>
              <a:t>MINISTRY OF PUBLIC SERVICE  ISSUES PAPER</a:t>
            </a:r>
            <a:endParaRPr lang="en-US" sz="2400" b="1" dirty="0"/>
          </a:p>
        </p:txBody>
      </p:sp>
      <p:grpSp>
        <p:nvGrpSpPr>
          <p:cNvPr id="5" name="Group 4"/>
          <p:cNvGrpSpPr>
            <a:grpSpLocks/>
          </p:cNvGrpSpPr>
          <p:nvPr/>
        </p:nvGrpSpPr>
        <p:grpSpPr bwMode="auto">
          <a:xfrm>
            <a:off x="31955" y="6198323"/>
            <a:ext cx="9144000" cy="609601"/>
            <a:chOff x="1600200" y="5181600"/>
            <a:chExt cx="7010400" cy="381001"/>
          </a:xfrm>
        </p:grpSpPr>
        <p:sp>
          <p:nvSpPr>
            <p:cNvPr id="6" name="Rectangle 5"/>
            <p:cNvSpPr/>
            <p:nvPr/>
          </p:nvSpPr>
          <p:spPr>
            <a:xfrm flipV="1">
              <a:off x="1600200" y="5181600"/>
              <a:ext cx="7010400" cy="15279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nvGrpSpPr>
            <p:cNvPr id="7" name="Group 6"/>
            <p:cNvGrpSpPr>
              <a:grpSpLocks/>
            </p:cNvGrpSpPr>
            <p:nvPr/>
          </p:nvGrpSpPr>
          <p:grpSpPr bwMode="auto">
            <a:xfrm>
              <a:off x="1600200" y="5334398"/>
              <a:ext cx="7010400" cy="228203"/>
              <a:chOff x="1600200" y="5334398"/>
              <a:chExt cx="7010400" cy="228203"/>
            </a:xfrm>
          </p:grpSpPr>
          <p:sp>
            <p:nvSpPr>
              <p:cNvPr id="8" name="Rectangle 7"/>
              <p:cNvSpPr/>
              <p:nvPr/>
            </p:nvSpPr>
            <p:spPr>
              <a:xfrm>
                <a:off x="1600200" y="5410796"/>
                <a:ext cx="7010400" cy="15180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sp>
            <p:nvSpPr>
              <p:cNvPr id="9" name="Rectangle 8"/>
              <p:cNvSpPr/>
              <p:nvPr/>
            </p:nvSpPr>
            <p:spPr>
              <a:xfrm>
                <a:off x="1600200" y="5334398"/>
                <a:ext cx="7010400" cy="76399"/>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sz="2800" b="1" dirty="0" smtClean="0">
                <a:solidFill>
                  <a:schemeClr val="tx1"/>
                </a:solidFill>
              </a:rPr>
              <a:t>Payroll Management….</a:t>
            </a:r>
            <a:endParaRPr lang="en-US" sz="2800" b="1" dirty="0">
              <a:solidFill>
                <a:schemeClr val="tx1"/>
              </a:solidFill>
            </a:endParaRPr>
          </a:p>
        </p:txBody>
      </p:sp>
      <p:sp>
        <p:nvSpPr>
          <p:cNvPr id="3" name="Content Placeholder 2"/>
          <p:cNvSpPr>
            <a:spLocks noGrp="1"/>
          </p:cNvSpPr>
          <p:nvPr>
            <p:ph sz="quarter" idx="1"/>
          </p:nvPr>
        </p:nvSpPr>
        <p:spPr>
          <a:xfrm>
            <a:off x="301752" y="1295400"/>
            <a:ext cx="8503920" cy="4803648"/>
          </a:xfrm>
        </p:spPr>
        <p:txBody>
          <a:bodyPr/>
          <a:lstStyle/>
          <a:p>
            <a:pPr algn="just">
              <a:buFont typeface="Wingdings" panose="05000000000000000000" pitchFamily="2" charset="2"/>
              <a:buChar char="q"/>
            </a:pPr>
            <a:r>
              <a:rPr lang="en-AU" sz="2400" dirty="0"/>
              <a:t>Accounting </a:t>
            </a:r>
            <a:r>
              <a:rPr lang="en-AU" sz="2400" dirty="0" smtClean="0"/>
              <a:t>Officers should ensure that:</a:t>
            </a:r>
          </a:p>
          <a:p>
            <a:pPr marL="900113" indent="-266700" algn="just">
              <a:buNone/>
            </a:pPr>
            <a:r>
              <a:rPr lang="en-AU" sz="2400" dirty="0" smtClean="0"/>
              <a:t>   Before </a:t>
            </a:r>
            <a:r>
              <a:rPr lang="en-AU" sz="2400" dirty="0"/>
              <a:t>submissions for access of staff to the payroll are made, availability of a vacancy or vacancies is confirmed. </a:t>
            </a:r>
            <a:endParaRPr lang="en-AU" sz="2400" dirty="0" smtClean="0"/>
          </a:p>
          <a:p>
            <a:pPr algn="just">
              <a:buFont typeface="Wingdings" pitchFamily="2" charset="2"/>
              <a:buChar char="q"/>
            </a:pPr>
            <a:r>
              <a:rPr lang="en-AU" sz="2400" dirty="0" smtClean="0"/>
              <a:t>Where Post Primary staff are deployed to institutions without vacancies, the Accounting Officer should write back to the Ministry of Education and Sports indicating that the officers cannot be accessed to the payroll therefore they should be redeployed else where.</a:t>
            </a:r>
          </a:p>
          <a:p>
            <a:pPr algn="just">
              <a:buFont typeface="Wingdings" pitchFamily="2" charset="2"/>
              <a:buChar char="q"/>
            </a:pPr>
            <a:r>
              <a:rPr lang="en-AU" sz="2400" dirty="0" smtClean="0"/>
              <a:t>However, Ministry </a:t>
            </a:r>
            <a:r>
              <a:rPr lang="en-AU" sz="2400" dirty="0"/>
              <a:t>of Education and </a:t>
            </a:r>
            <a:r>
              <a:rPr lang="en-AU" sz="2400" dirty="0" smtClean="0"/>
              <a:t>Sports has been  </a:t>
            </a:r>
            <a:r>
              <a:rPr lang="en-AU" sz="2400" dirty="0"/>
              <a:t>advised to ensure that staff are deployed where their positions are provided for.</a:t>
            </a:r>
          </a:p>
          <a:p>
            <a:pPr algn="just">
              <a:buNone/>
            </a:pPr>
            <a:endParaRPr lang="en-US" sz="2400" dirty="0" smtClean="0"/>
          </a:p>
        </p:txBody>
      </p:sp>
      <p:sp>
        <p:nvSpPr>
          <p:cNvPr id="4" name="Slide Number Placeholder 3"/>
          <p:cNvSpPr>
            <a:spLocks noGrp="1"/>
          </p:cNvSpPr>
          <p:nvPr>
            <p:ph type="sldNum" sz="quarter" idx="12"/>
          </p:nvPr>
        </p:nvSpPr>
        <p:spPr/>
        <p:txBody>
          <a:bodyPr/>
          <a:lstStyle/>
          <a:p>
            <a:pPr>
              <a:defRPr/>
            </a:pPr>
            <a:fld id="{34233146-FD39-4BBB-8DA5-254C7123EBEF}" type="slidenum">
              <a:rPr lang="en-US" smtClean="0"/>
              <a:pPr>
                <a:defRPr/>
              </a:pPr>
              <a:t>10</a:t>
            </a:fld>
            <a:endParaRPr lang="en-US"/>
          </a:p>
        </p:txBody>
      </p:sp>
      <p:grpSp>
        <p:nvGrpSpPr>
          <p:cNvPr id="5" name="Group 4"/>
          <p:cNvGrpSpPr>
            <a:grpSpLocks/>
          </p:cNvGrpSpPr>
          <p:nvPr/>
        </p:nvGrpSpPr>
        <p:grpSpPr bwMode="auto">
          <a:xfrm>
            <a:off x="17206" y="6224961"/>
            <a:ext cx="9144000" cy="609601"/>
            <a:chOff x="1600200" y="5181600"/>
            <a:chExt cx="7010400" cy="381001"/>
          </a:xfrm>
        </p:grpSpPr>
        <p:sp>
          <p:nvSpPr>
            <p:cNvPr id="6" name="Rectangle 5"/>
            <p:cNvSpPr/>
            <p:nvPr/>
          </p:nvSpPr>
          <p:spPr>
            <a:xfrm flipV="1">
              <a:off x="1600200" y="5181600"/>
              <a:ext cx="7010400" cy="15279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nvGrpSpPr>
            <p:cNvPr id="7" name="Group 6"/>
            <p:cNvGrpSpPr>
              <a:grpSpLocks/>
            </p:cNvGrpSpPr>
            <p:nvPr/>
          </p:nvGrpSpPr>
          <p:grpSpPr bwMode="auto">
            <a:xfrm>
              <a:off x="1600200" y="5334398"/>
              <a:ext cx="7010400" cy="228203"/>
              <a:chOff x="1600200" y="5334398"/>
              <a:chExt cx="7010400" cy="228203"/>
            </a:xfrm>
          </p:grpSpPr>
          <p:sp>
            <p:nvSpPr>
              <p:cNvPr id="8" name="Rectangle 7"/>
              <p:cNvSpPr/>
              <p:nvPr/>
            </p:nvSpPr>
            <p:spPr>
              <a:xfrm>
                <a:off x="1600200" y="5410796"/>
                <a:ext cx="7010400" cy="15180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sp>
            <p:nvSpPr>
              <p:cNvPr id="9" name="Rectangle 8"/>
              <p:cNvSpPr/>
              <p:nvPr/>
            </p:nvSpPr>
            <p:spPr>
              <a:xfrm>
                <a:off x="1600200" y="5334398"/>
                <a:ext cx="7010400" cy="76399"/>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sz="2800" b="1" dirty="0" smtClean="0">
                <a:solidFill>
                  <a:schemeClr val="tx1"/>
                </a:solidFill>
              </a:rPr>
              <a:t>Payroll Management…..</a:t>
            </a:r>
            <a:endParaRPr lang="en-US" sz="2800" b="1" dirty="0">
              <a:solidFill>
                <a:schemeClr val="tx1"/>
              </a:solidFill>
            </a:endParaRPr>
          </a:p>
        </p:txBody>
      </p:sp>
      <p:sp>
        <p:nvSpPr>
          <p:cNvPr id="3" name="Content Placeholder 2"/>
          <p:cNvSpPr>
            <a:spLocks noGrp="1"/>
          </p:cNvSpPr>
          <p:nvPr>
            <p:ph sz="quarter" idx="1"/>
          </p:nvPr>
        </p:nvSpPr>
        <p:spPr>
          <a:xfrm>
            <a:off x="337246" y="1524000"/>
            <a:ext cx="8503920" cy="4572000"/>
          </a:xfrm>
        </p:spPr>
        <p:txBody>
          <a:bodyPr/>
          <a:lstStyle/>
          <a:p>
            <a:pPr marL="633413" indent="-633413" algn="just">
              <a:buNone/>
            </a:pPr>
            <a:r>
              <a:rPr lang="en-AU" dirty="0" smtClean="0"/>
              <a:t>ii) Non-submission </a:t>
            </a:r>
            <a:r>
              <a:rPr lang="en-AU" dirty="0"/>
              <a:t>of adjusted Primary School Establishment ceilings in line with the new format. </a:t>
            </a:r>
          </a:p>
          <a:p>
            <a:pPr marL="722313" indent="-722313" algn="just">
              <a:buNone/>
            </a:pPr>
            <a:r>
              <a:rPr lang="en-AU" dirty="0" smtClean="0"/>
              <a:t>        List of </a:t>
            </a:r>
            <a:r>
              <a:rPr lang="en-AU" dirty="0"/>
              <a:t>Local Governments </a:t>
            </a:r>
            <a:r>
              <a:rPr lang="en-AU" dirty="0" smtClean="0"/>
              <a:t>that have not  submitted </a:t>
            </a:r>
            <a:r>
              <a:rPr lang="en-AU" dirty="0"/>
              <a:t>the  adjusted school </a:t>
            </a:r>
            <a:r>
              <a:rPr lang="en-AU" dirty="0" smtClean="0"/>
              <a:t>ceilings to date is provided (</a:t>
            </a:r>
            <a:r>
              <a:rPr lang="en-AU" b="1" dirty="0" smtClean="0"/>
              <a:t>Annex III</a:t>
            </a:r>
            <a:r>
              <a:rPr lang="en-AU" dirty="0" smtClean="0"/>
              <a:t>)</a:t>
            </a:r>
            <a:endParaRPr lang="en-AU" dirty="0"/>
          </a:p>
          <a:p>
            <a:pPr marL="0" indent="0" algn="just">
              <a:buNone/>
            </a:pPr>
            <a:endParaRPr lang="en-AU" dirty="0" smtClean="0"/>
          </a:p>
          <a:p>
            <a:pPr algn="just">
              <a:buFont typeface="Wingdings" panose="05000000000000000000" pitchFamily="2" charset="2"/>
              <a:buChar char="q"/>
            </a:pPr>
            <a:r>
              <a:rPr lang="en-AU" dirty="0" smtClean="0"/>
              <a:t>The new </a:t>
            </a:r>
            <a:r>
              <a:rPr lang="en-AU" dirty="0"/>
              <a:t>format </a:t>
            </a:r>
            <a:r>
              <a:rPr lang="en-AU" dirty="0" smtClean="0"/>
              <a:t>has been provided(</a:t>
            </a:r>
            <a:r>
              <a:rPr lang="en-AU" b="1" dirty="0" smtClean="0"/>
              <a:t>Annex IV</a:t>
            </a:r>
            <a:r>
              <a:rPr lang="en-AU" dirty="0" smtClean="0"/>
              <a:t>)</a:t>
            </a:r>
            <a:endParaRPr lang="en-AU" dirty="0"/>
          </a:p>
          <a:p>
            <a:pPr marL="0" indent="0" algn="just">
              <a:buNone/>
            </a:pPr>
            <a:r>
              <a:rPr lang="en-US" dirty="0" smtClean="0">
                <a:solidFill>
                  <a:srgbClr val="002060"/>
                </a:solidFill>
              </a:rPr>
              <a:t>   </a:t>
            </a:r>
          </a:p>
          <a:p>
            <a:endParaRPr lang="en-US" dirty="0"/>
          </a:p>
        </p:txBody>
      </p:sp>
      <p:sp>
        <p:nvSpPr>
          <p:cNvPr id="4" name="Slide Number Placeholder 3"/>
          <p:cNvSpPr>
            <a:spLocks noGrp="1"/>
          </p:cNvSpPr>
          <p:nvPr>
            <p:ph type="sldNum" sz="quarter" idx="12"/>
          </p:nvPr>
        </p:nvSpPr>
        <p:spPr/>
        <p:txBody>
          <a:bodyPr/>
          <a:lstStyle/>
          <a:p>
            <a:pPr>
              <a:defRPr/>
            </a:pPr>
            <a:fld id="{34233146-FD39-4BBB-8DA5-254C7123EBEF}" type="slidenum">
              <a:rPr lang="en-US" smtClean="0"/>
              <a:pPr>
                <a:defRPr/>
              </a:pPr>
              <a:t>11</a:t>
            </a:fld>
            <a:endParaRPr lang="en-US"/>
          </a:p>
        </p:txBody>
      </p:sp>
      <p:grpSp>
        <p:nvGrpSpPr>
          <p:cNvPr id="5" name="Group 4"/>
          <p:cNvGrpSpPr>
            <a:grpSpLocks/>
          </p:cNvGrpSpPr>
          <p:nvPr/>
        </p:nvGrpSpPr>
        <p:grpSpPr bwMode="auto">
          <a:xfrm>
            <a:off x="17206" y="6224961"/>
            <a:ext cx="9144000" cy="609601"/>
            <a:chOff x="1600200" y="5181600"/>
            <a:chExt cx="7010400" cy="381001"/>
          </a:xfrm>
        </p:grpSpPr>
        <p:sp>
          <p:nvSpPr>
            <p:cNvPr id="6" name="Rectangle 5"/>
            <p:cNvSpPr/>
            <p:nvPr/>
          </p:nvSpPr>
          <p:spPr>
            <a:xfrm flipV="1">
              <a:off x="1600200" y="5181600"/>
              <a:ext cx="7010400" cy="15279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nvGrpSpPr>
            <p:cNvPr id="7" name="Group 6"/>
            <p:cNvGrpSpPr>
              <a:grpSpLocks/>
            </p:cNvGrpSpPr>
            <p:nvPr/>
          </p:nvGrpSpPr>
          <p:grpSpPr bwMode="auto">
            <a:xfrm>
              <a:off x="1600200" y="5334398"/>
              <a:ext cx="7010400" cy="228203"/>
              <a:chOff x="1600200" y="5334398"/>
              <a:chExt cx="7010400" cy="228203"/>
            </a:xfrm>
          </p:grpSpPr>
          <p:sp>
            <p:nvSpPr>
              <p:cNvPr id="8" name="Rectangle 7"/>
              <p:cNvSpPr/>
              <p:nvPr/>
            </p:nvSpPr>
            <p:spPr>
              <a:xfrm>
                <a:off x="1600200" y="5410796"/>
                <a:ext cx="7010400" cy="15180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sp>
            <p:nvSpPr>
              <p:cNvPr id="9" name="Rectangle 8"/>
              <p:cNvSpPr/>
              <p:nvPr/>
            </p:nvSpPr>
            <p:spPr>
              <a:xfrm>
                <a:off x="1600200" y="5334398"/>
                <a:ext cx="7010400" cy="76399"/>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sz="2800" b="1" dirty="0" smtClean="0">
                <a:solidFill>
                  <a:schemeClr val="tx1"/>
                </a:solidFill>
              </a:rPr>
              <a:t>Payroll Management….</a:t>
            </a:r>
            <a:endParaRPr lang="en-US" sz="2800" b="1" dirty="0">
              <a:solidFill>
                <a:schemeClr val="tx1"/>
              </a:solidFill>
            </a:endParaRPr>
          </a:p>
        </p:txBody>
      </p:sp>
      <p:sp>
        <p:nvSpPr>
          <p:cNvPr id="3" name="Content Placeholder 2"/>
          <p:cNvSpPr>
            <a:spLocks noGrp="1"/>
          </p:cNvSpPr>
          <p:nvPr>
            <p:ph sz="quarter" idx="1"/>
          </p:nvPr>
        </p:nvSpPr>
        <p:spPr/>
        <p:txBody>
          <a:bodyPr/>
          <a:lstStyle/>
          <a:p>
            <a:pPr marL="0" indent="0" algn="just">
              <a:buNone/>
            </a:pPr>
            <a:r>
              <a:rPr lang="en-US" b="1" dirty="0" smtClean="0"/>
              <a:t>2.3.2  Payroll Processing</a:t>
            </a:r>
          </a:p>
          <a:p>
            <a:pPr marL="0" lvl="0" indent="0" algn="just">
              <a:buNone/>
            </a:pPr>
            <a:endParaRPr lang="en-US" dirty="0"/>
          </a:p>
          <a:p>
            <a:pPr marL="441325" lvl="0" indent="-441325" algn="just">
              <a:buNone/>
            </a:pPr>
            <a:r>
              <a:rPr lang="en-AU" dirty="0" smtClean="0"/>
              <a:t>a) To </a:t>
            </a:r>
            <a:r>
              <a:rPr lang="en-AU" dirty="0"/>
              <a:t>ease Payroll Processing and allow more Votes to undertake their own payroll data capture even if they are Non IPPS Sites, the Ministry is undertaking consultations and site assessments for Votes that are currently connected to IFMS but are not yet on IPPS, so that arrangements are made to enable them undertake data capture from their respective sites.</a:t>
            </a:r>
          </a:p>
          <a:p>
            <a:pPr marL="0" indent="0" algn="just">
              <a:buNone/>
            </a:pPr>
            <a:endParaRPr lang="en-US" dirty="0"/>
          </a:p>
        </p:txBody>
      </p:sp>
      <p:sp>
        <p:nvSpPr>
          <p:cNvPr id="4" name="Slide Number Placeholder 3"/>
          <p:cNvSpPr>
            <a:spLocks noGrp="1"/>
          </p:cNvSpPr>
          <p:nvPr>
            <p:ph type="sldNum" sz="quarter" idx="12"/>
          </p:nvPr>
        </p:nvSpPr>
        <p:spPr/>
        <p:txBody>
          <a:bodyPr/>
          <a:lstStyle/>
          <a:p>
            <a:pPr>
              <a:defRPr/>
            </a:pPr>
            <a:fld id="{34233146-FD39-4BBB-8DA5-254C7123EBEF}" type="slidenum">
              <a:rPr lang="en-US" smtClean="0"/>
              <a:pPr>
                <a:defRPr/>
              </a:pPr>
              <a:t>12</a:t>
            </a:fld>
            <a:endParaRPr lang="en-US"/>
          </a:p>
        </p:txBody>
      </p:sp>
      <p:grpSp>
        <p:nvGrpSpPr>
          <p:cNvPr id="5" name="Group 4"/>
          <p:cNvGrpSpPr>
            <a:grpSpLocks/>
          </p:cNvGrpSpPr>
          <p:nvPr/>
        </p:nvGrpSpPr>
        <p:grpSpPr bwMode="auto">
          <a:xfrm>
            <a:off x="17206" y="6224961"/>
            <a:ext cx="9144000" cy="609601"/>
            <a:chOff x="1600200" y="5181600"/>
            <a:chExt cx="7010400" cy="381001"/>
          </a:xfrm>
        </p:grpSpPr>
        <p:sp>
          <p:nvSpPr>
            <p:cNvPr id="6" name="Rectangle 5"/>
            <p:cNvSpPr/>
            <p:nvPr/>
          </p:nvSpPr>
          <p:spPr>
            <a:xfrm flipV="1">
              <a:off x="1600200" y="5181600"/>
              <a:ext cx="7010400" cy="15279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nvGrpSpPr>
            <p:cNvPr id="7" name="Group 6"/>
            <p:cNvGrpSpPr>
              <a:grpSpLocks/>
            </p:cNvGrpSpPr>
            <p:nvPr/>
          </p:nvGrpSpPr>
          <p:grpSpPr bwMode="auto">
            <a:xfrm>
              <a:off x="1600200" y="5334398"/>
              <a:ext cx="7010400" cy="228203"/>
              <a:chOff x="1600200" y="5334398"/>
              <a:chExt cx="7010400" cy="228203"/>
            </a:xfrm>
          </p:grpSpPr>
          <p:sp>
            <p:nvSpPr>
              <p:cNvPr id="8" name="Rectangle 7"/>
              <p:cNvSpPr/>
              <p:nvPr/>
            </p:nvSpPr>
            <p:spPr>
              <a:xfrm>
                <a:off x="1600200" y="5410796"/>
                <a:ext cx="7010400" cy="15180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sp>
            <p:nvSpPr>
              <p:cNvPr id="9" name="Rectangle 8"/>
              <p:cNvSpPr/>
              <p:nvPr/>
            </p:nvSpPr>
            <p:spPr>
              <a:xfrm>
                <a:off x="1600200" y="5334398"/>
                <a:ext cx="7010400" cy="76399"/>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sz="2800" b="1" dirty="0" smtClean="0">
                <a:solidFill>
                  <a:schemeClr val="tx1"/>
                </a:solidFill>
              </a:rPr>
              <a:t>Payroll Management….</a:t>
            </a:r>
            <a:endParaRPr lang="en-US" sz="2800" b="1" dirty="0">
              <a:solidFill>
                <a:schemeClr val="tx1"/>
              </a:solidFill>
            </a:endParaRPr>
          </a:p>
        </p:txBody>
      </p:sp>
      <p:sp>
        <p:nvSpPr>
          <p:cNvPr id="3" name="Content Placeholder 2"/>
          <p:cNvSpPr>
            <a:spLocks noGrp="1"/>
          </p:cNvSpPr>
          <p:nvPr>
            <p:ph sz="quarter" idx="1"/>
          </p:nvPr>
        </p:nvSpPr>
        <p:spPr/>
        <p:txBody>
          <a:bodyPr/>
          <a:lstStyle/>
          <a:p>
            <a:pPr marL="441325" lvl="0" indent="-441325" algn="just">
              <a:buNone/>
            </a:pPr>
            <a:r>
              <a:rPr lang="en-AU" dirty="0" smtClean="0"/>
              <a:t>b) Accounting </a:t>
            </a:r>
            <a:r>
              <a:rPr lang="en-AU" dirty="0"/>
              <a:t>Officers are urged to ensure that where there are cases of payroll changes that have not been effected, submissions are made to Ministry of Public Service for action. </a:t>
            </a:r>
          </a:p>
          <a:p>
            <a:pPr lvl="0" algn="just">
              <a:buFont typeface="Wingdings" pitchFamily="2" charset="2"/>
              <a:buChar char="q"/>
            </a:pPr>
            <a:endParaRPr lang="en-AU" dirty="0" smtClean="0"/>
          </a:p>
          <a:p>
            <a:pPr lvl="0" algn="just">
              <a:buFont typeface="Wingdings" pitchFamily="2" charset="2"/>
              <a:buChar char="q"/>
            </a:pPr>
            <a:r>
              <a:rPr lang="en-AU" dirty="0"/>
              <a:t>A</a:t>
            </a:r>
            <a:r>
              <a:rPr lang="en-AU" dirty="0" smtClean="0"/>
              <a:t>ny </a:t>
            </a:r>
            <a:r>
              <a:rPr lang="en-AU" dirty="0"/>
              <a:t>payroll anomalies identified must be drawn to the attention of the Ministry as soon as they are noted.</a:t>
            </a:r>
          </a:p>
          <a:p>
            <a:pPr algn="just">
              <a:buFont typeface="Wingdings" pitchFamily="2" charset="2"/>
              <a:buChar char="q"/>
            </a:pPr>
            <a:endParaRPr lang="en-US" dirty="0"/>
          </a:p>
        </p:txBody>
      </p:sp>
      <p:sp>
        <p:nvSpPr>
          <p:cNvPr id="4" name="Slide Number Placeholder 3"/>
          <p:cNvSpPr>
            <a:spLocks noGrp="1"/>
          </p:cNvSpPr>
          <p:nvPr>
            <p:ph type="sldNum" sz="quarter" idx="12"/>
          </p:nvPr>
        </p:nvSpPr>
        <p:spPr/>
        <p:txBody>
          <a:bodyPr/>
          <a:lstStyle/>
          <a:p>
            <a:pPr>
              <a:defRPr/>
            </a:pPr>
            <a:fld id="{34233146-FD39-4BBB-8DA5-254C7123EBEF}" type="slidenum">
              <a:rPr lang="en-US" smtClean="0"/>
              <a:pPr>
                <a:defRPr/>
              </a:pPr>
              <a:t>13</a:t>
            </a:fld>
            <a:endParaRPr lang="en-US"/>
          </a:p>
        </p:txBody>
      </p:sp>
      <p:grpSp>
        <p:nvGrpSpPr>
          <p:cNvPr id="5" name="Group 4"/>
          <p:cNvGrpSpPr>
            <a:grpSpLocks/>
          </p:cNvGrpSpPr>
          <p:nvPr/>
        </p:nvGrpSpPr>
        <p:grpSpPr bwMode="auto">
          <a:xfrm>
            <a:off x="17206" y="6224961"/>
            <a:ext cx="9144000" cy="609601"/>
            <a:chOff x="1600200" y="5181600"/>
            <a:chExt cx="7010400" cy="381001"/>
          </a:xfrm>
        </p:grpSpPr>
        <p:sp>
          <p:nvSpPr>
            <p:cNvPr id="6" name="Rectangle 5"/>
            <p:cNvSpPr/>
            <p:nvPr/>
          </p:nvSpPr>
          <p:spPr>
            <a:xfrm flipV="1">
              <a:off x="1600200" y="5181600"/>
              <a:ext cx="7010400" cy="15279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nvGrpSpPr>
            <p:cNvPr id="7" name="Group 6"/>
            <p:cNvGrpSpPr>
              <a:grpSpLocks/>
            </p:cNvGrpSpPr>
            <p:nvPr/>
          </p:nvGrpSpPr>
          <p:grpSpPr bwMode="auto">
            <a:xfrm>
              <a:off x="1600200" y="5334398"/>
              <a:ext cx="7010400" cy="228203"/>
              <a:chOff x="1600200" y="5334398"/>
              <a:chExt cx="7010400" cy="228203"/>
            </a:xfrm>
          </p:grpSpPr>
          <p:sp>
            <p:nvSpPr>
              <p:cNvPr id="8" name="Rectangle 7"/>
              <p:cNvSpPr/>
              <p:nvPr/>
            </p:nvSpPr>
            <p:spPr>
              <a:xfrm>
                <a:off x="1600200" y="5410796"/>
                <a:ext cx="7010400" cy="15180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sp>
            <p:nvSpPr>
              <p:cNvPr id="9" name="Rectangle 8"/>
              <p:cNvSpPr/>
              <p:nvPr/>
            </p:nvSpPr>
            <p:spPr>
              <a:xfrm>
                <a:off x="1600200" y="5334398"/>
                <a:ext cx="7010400" cy="76399"/>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sz="2800" b="1" dirty="0" smtClean="0">
                <a:solidFill>
                  <a:schemeClr val="tx1"/>
                </a:solidFill>
              </a:rPr>
              <a:t>Payroll Management….</a:t>
            </a:r>
            <a:endParaRPr lang="en-US" sz="2800" b="1" dirty="0">
              <a:solidFill>
                <a:schemeClr val="tx1"/>
              </a:solidFill>
            </a:endParaRPr>
          </a:p>
        </p:txBody>
      </p:sp>
      <p:sp>
        <p:nvSpPr>
          <p:cNvPr id="3" name="Content Placeholder 2"/>
          <p:cNvSpPr>
            <a:spLocks noGrp="1"/>
          </p:cNvSpPr>
          <p:nvPr>
            <p:ph sz="quarter" idx="1"/>
          </p:nvPr>
        </p:nvSpPr>
        <p:spPr/>
        <p:txBody>
          <a:bodyPr/>
          <a:lstStyle/>
          <a:p>
            <a:pPr marL="0" indent="0" algn="just">
              <a:buNone/>
            </a:pPr>
            <a:r>
              <a:rPr lang="en-AU" sz="2800" b="1" dirty="0"/>
              <a:t>2.3.3 Payroll </a:t>
            </a:r>
            <a:r>
              <a:rPr lang="en-AU" sz="2800" b="1" dirty="0" smtClean="0"/>
              <a:t>Validation</a:t>
            </a:r>
            <a:endParaRPr lang="en-AU" sz="2800" dirty="0"/>
          </a:p>
          <a:p>
            <a:pPr marL="533400" lvl="0" indent="-533400" algn="just">
              <a:buNone/>
            </a:pPr>
            <a:r>
              <a:rPr lang="en-AU" sz="2800" dirty="0" smtClean="0"/>
              <a:t>a) Accounting </a:t>
            </a:r>
            <a:r>
              <a:rPr lang="en-AU" sz="2800" dirty="0"/>
              <a:t>Officers MUST ensure that only </a:t>
            </a:r>
            <a:r>
              <a:rPr lang="en-AU" sz="2800" dirty="0" err="1"/>
              <a:t>bonafide</a:t>
            </a:r>
            <a:r>
              <a:rPr lang="en-AU" sz="2800" dirty="0"/>
              <a:t> Public Officers appear on their </a:t>
            </a:r>
            <a:r>
              <a:rPr lang="en-AU" sz="2800" dirty="0" smtClean="0"/>
              <a:t>payrolls. They should therefore </a:t>
            </a:r>
            <a:r>
              <a:rPr lang="en-AU" sz="2800" dirty="0"/>
              <a:t>ensure that the payroll is verified on a monthly basis to confirm that the data therein is accurate and where corrections are required, </a:t>
            </a:r>
            <a:r>
              <a:rPr lang="en-AU" sz="2800" dirty="0" smtClean="0"/>
              <a:t>appropriate submissions are made for </a:t>
            </a:r>
            <a:r>
              <a:rPr lang="en-AU" sz="2800" dirty="0"/>
              <a:t>action be taken.</a:t>
            </a:r>
          </a:p>
          <a:p>
            <a:pPr algn="just">
              <a:buFont typeface="Wingdings" pitchFamily="2" charset="2"/>
              <a:buChar char="q"/>
            </a:pPr>
            <a:endParaRPr lang="en-US" sz="2800" dirty="0"/>
          </a:p>
        </p:txBody>
      </p:sp>
      <p:sp>
        <p:nvSpPr>
          <p:cNvPr id="4" name="Slide Number Placeholder 3"/>
          <p:cNvSpPr>
            <a:spLocks noGrp="1"/>
          </p:cNvSpPr>
          <p:nvPr>
            <p:ph type="sldNum" sz="quarter" idx="12"/>
          </p:nvPr>
        </p:nvSpPr>
        <p:spPr/>
        <p:txBody>
          <a:bodyPr/>
          <a:lstStyle/>
          <a:p>
            <a:pPr>
              <a:defRPr/>
            </a:pPr>
            <a:fld id="{34233146-FD39-4BBB-8DA5-254C7123EBEF}" type="slidenum">
              <a:rPr lang="en-US" smtClean="0"/>
              <a:pPr>
                <a:defRPr/>
              </a:pPr>
              <a:t>14</a:t>
            </a:fld>
            <a:endParaRPr lang="en-US"/>
          </a:p>
        </p:txBody>
      </p:sp>
      <p:grpSp>
        <p:nvGrpSpPr>
          <p:cNvPr id="5" name="Group 4"/>
          <p:cNvGrpSpPr>
            <a:grpSpLocks/>
          </p:cNvGrpSpPr>
          <p:nvPr/>
        </p:nvGrpSpPr>
        <p:grpSpPr bwMode="auto">
          <a:xfrm>
            <a:off x="17206" y="6224961"/>
            <a:ext cx="9144000" cy="609601"/>
            <a:chOff x="1600200" y="5181600"/>
            <a:chExt cx="7010400" cy="381001"/>
          </a:xfrm>
        </p:grpSpPr>
        <p:sp>
          <p:nvSpPr>
            <p:cNvPr id="6" name="Rectangle 5"/>
            <p:cNvSpPr/>
            <p:nvPr/>
          </p:nvSpPr>
          <p:spPr>
            <a:xfrm flipV="1">
              <a:off x="1600200" y="5181600"/>
              <a:ext cx="7010400" cy="15279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nvGrpSpPr>
            <p:cNvPr id="7" name="Group 6"/>
            <p:cNvGrpSpPr>
              <a:grpSpLocks/>
            </p:cNvGrpSpPr>
            <p:nvPr/>
          </p:nvGrpSpPr>
          <p:grpSpPr bwMode="auto">
            <a:xfrm>
              <a:off x="1600200" y="5334398"/>
              <a:ext cx="7010400" cy="228203"/>
              <a:chOff x="1600200" y="5334398"/>
              <a:chExt cx="7010400" cy="228203"/>
            </a:xfrm>
          </p:grpSpPr>
          <p:sp>
            <p:nvSpPr>
              <p:cNvPr id="8" name="Rectangle 7"/>
              <p:cNvSpPr/>
              <p:nvPr/>
            </p:nvSpPr>
            <p:spPr>
              <a:xfrm>
                <a:off x="1600200" y="5410796"/>
                <a:ext cx="7010400" cy="15180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sp>
            <p:nvSpPr>
              <p:cNvPr id="9" name="Rectangle 8"/>
              <p:cNvSpPr/>
              <p:nvPr/>
            </p:nvSpPr>
            <p:spPr>
              <a:xfrm>
                <a:off x="1600200" y="5334398"/>
                <a:ext cx="7010400" cy="76399"/>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sz="2800" b="1" dirty="0" smtClean="0">
                <a:solidFill>
                  <a:schemeClr val="tx1"/>
                </a:solidFill>
              </a:rPr>
              <a:t>Payroll Management….</a:t>
            </a:r>
            <a:endParaRPr lang="en-US" sz="2800" b="1" dirty="0">
              <a:solidFill>
                <a:schemeClr val="tx1"/>
              </a:solidFill>
            </a:endParaRPr>
          </a:p>
        </p:txBody>
      </p:sp>
      <p:sp>
        <p:nvSpPr>
          <p:cNvPr id="3" name="Content Placeholder 2"/>
          <p:cNvSpPr>
            <a:spLocks noGrp="1"/>
          </p:cNvSpPr>
          <p:nvPr>
            <p:ph sz="quarter" idx="1"/>
          </p:nvPr>
        </p:nvSpPr>
        <p:spPr/>
        <p:txBody>
          <a:bodyPr/>
          <a:lstStyle/>
          <a:p>
            <a:pPr marL="441325" lvl="0" indent="-441325" algn="just">
              <a:buNone/>
            </a:pPr>
            <a:r>
              <a:rPr lang="en-AU" dirty="0" smtClean="0"/>
              <a:t>b) The List of emails that </a:t>
            </a:r>
            <a:r>
              <a:rPr lang="en-AU" dirty="0"/>
              <a:t>the Ministry of Public Service is </a:t>
            </a:r>
            <a:r>
              <a:rPr lang="en-AU" dirty="0" smtClean="0"/>
              <a:t>currently using to submit </a:t>
            </a:r>
            <a:r>
              <a:rPr lang="en-AU" dirty="0"/>
              <a:t>Payroll Reports to Local </a:t>
            </a:r>
            <a:r>
              <a:rPr lang="en-AU" dirty="0" smtClean="0"/>
              <a:t>Governments has been provided for review.( </a:t>
            </a:r>
            <a:r>
              <a:rPr lang="en-AU" b="1" dirty="0" smtClean="0"/>
              <a:t>Annex V</a:t>
            </a:r>
            <a:r>
              <a:rPr lang="en-AU" dirty="0" smtClean="0"/>
              <a:t>)</a:t>
            </a:r>
          </a:p>
          <a:p>
            <a:pPr marL="0" lvl="0" indent="0" algn="just">
              <a:buNone/>
            </a:pPr>
            <a:endParaRPr lang="en-AU" dirty="0"/>
          </a:p>
          <a:p>
            <a:pPr marL="441325" lvl="0" indent="-441325" algn="just">
              <a:buNone/>
            </a:pPr>
            <a:r>
              <a:rPr lang="en-AU" dirty="0" smtClean="0"/>
              <a:t>c) In </a:t>
            </a:r>
            <a:r>
              <a:rPr lang="en-AU" dirty="0"/>
              <a:t>the same respect, </a:t>
            </a:r>
            <a:r>
              <a:rPr lang="en-AU" dirty="0" smtClean="0"/>
              <a:t>Institutional emails should be provided by all Local </a:t>
            </a:r>
            <a:r>
              <a:rPr lang="en-AU" dirty="0"/>
              <a:t>Governments </a:t>
            </a:r>
            <a:r>
              <a:rPr lang="en-AU" dirty="0" smtClean="0"/>
              <a:t>that had not provided them as requested</a:t>
            </a:r>
            <a:endParaRPr lang="en-AU" dirty="0"/>
          </a:p>
          <a:p>
            <a:pPr algn="just">
              <a:buFont typeface="Wingdings" panose="05000000000000000000" pitchFamily="2" charset="2"/>
              <a:buChar char="q"/>
            </a:pPr>
            <a:endParaRPr lang="en-US" dirty="0"/>
          </a:p>
        </p:txBody>
      </p:sp>
      <p:sp>
        <p:nvSpPr>
          <p:cNvPr id="4" name="Slide Number Placeholder 3"/>
          <p:cNvSpPr>
            <a:spLocks noGrp="1"/>
          </p:cNvSpPr>
          <p:nvPr>
            <p:ph type="sldNum" sz="quarter" idx="12"/>
          </p:nvPr>
        </p:nvSpPr>
        <p:spPr/>
        <p:txBody>
          <a:bodyPr/>
          <a:lstStyle/>
          <a:p>
            <a:pPr>
              <a:defRPr/>
            </a:pPr>
            <a:fld id="{34233146-FD39-4BBB-8DA5-254C7123EBEF}" type="slidenum">
              <a:rPr lang="en-US" smtClean="0"/>
              <a:pPr>
                <a:defRPr/>
              </a:pPr>
              <a:t>15</a:t>
            </a:fld>
            <a:endParaRPr lang="en-US"/>
          </a:p>
        </p:txBody>
      </p:sp>
      <p:grpSp>
        <p:nvGrpSpPr>
          <p:cNvPr id="5" name="Group 4"/>
          <p:cNvGrpSpPr>
            <a:grpSpLocks/>
          </p:cNvGrpSpPr>
          <p:nvPr/>
        </p:nvGrpSpPr>
        <p:grpSpPr bwMode="auto">
          <a:xfrm>
            <a:off x="17206" y="6224961"/>
            <a:ext cx="9144000" cy="609601"/>
            <a:chOff x="1600200" y="5181600"/>
            <a:chExt cx="7010400" cy="381001"/>
          </a:xfrm>
        </p:grpSpPr>
        <p:sp>
          <p:nvSpPr>
            <p:cNvPr id="6" name="Rectangle 5"/>
            <p:cNvSpPr/>
            <p:nvPr/>
          </p:nvSpPr>
          <p:spPr>
            <a:xfrm flipV="1">
              <a:off x="1600200" y="5181600"/>
              <a:ext cx="7010400" cy="15279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nvGrpSpPr>
            <p:cNvPr id="7" name="Group 6"/>
            <p:cNvGrpSpPr>
              <a:grpSpLocks/>
            </p:cNvGrpSpPr>
            <p:nvPr/>
          </p:nvGrpSpPr>
          <p:grpSpPr bwMode="auto">
            <a:xfrm>
              <a:off x="1600200" y="5334398"/>
              <a:ext cx="7010400" cy="228203"/>
              <a:chOff x="1600200" y="5334398"/>
              <a:chExt cx="7010400" cy="228203"/>
            </a:xfrm>
          </p:grpSpPr>
          <p:sp>
            <p:nvSpPr>
              <p:cNvPr id="8" name="Rectangle 7"/>
              <p:cNvSpPr/>
              <p:nvPr/>
            </p:nvSpPr>
            <p:spPr>
              <a:xfrm>
                <a:off x="1600200" y="5410796"/>
                <a:ext cx="7010400" cy="15180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sp>
            <p:nvSpPr>
              <p:cNvPr id="9" name="Rectangle 8"/>
              <p:cNvSpPr/>
              <p:nvPr/>
            </p:nvSpPr>
            <p:spPr>
              <a:xfrm>
                <a:off x="1600200" y="5334398"/>
                <a:ext cx="7010400" cy="76399"/>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sz="3200" b="1" dirty="0" smtClean="0">
                <a:solidFill>
                  <a:schemeClr val="tx1"/>
                </a:solidFill>
              </a:rPr>
              <a:t>Payroll Management….</a:t>
            </a:r>
            <a:endParaRPr lang="en-US" sz="3200" b="1" dirty="0">
              <a:solidFill>
                <a:schemeClr val="tx1"/>
              </a:solidFill>
            </a:endParaRPr>
          </a:p>
        </p:txBody>
      </p:sp>
      <p:sp>
        <p:nvSpPr>
          <p:cNvPr id="3" name="Content Placeholder 2"/>
          <p:cNvSpPr>
            <a:spLocks noGrp="1"/>
          </p:cNvSpPr>
          <p:nvPr>
            <p:ph sz="quarter" idx="1"/>
          </p:nvPr>
        </p:nvSpPr>
        <p:spPr/>
        <p:txBody>
          <a:bodyPr/>
          <a:lstStyle/>
          <a:p>
            <a:pPr marL="0" indent="0">
              <a:buNone/>
            </a:pPr>
            <a:r>
              <a:rPr lang="en-AU" sz="2800" b="1" dirty="0"/>
              <a:t>2.3.4 Printing of Payslips and Payroll Reports</a:t>
            </a:r>
            <a:endParaRPr lang="en-AU" sz="2800" dirty="0"/>
          </a:p>
          <a:p>
            <a:pPr lvl="0" algn="just">
              <a:buFont typeface="Wingdings" panose="05000000000000000000" pitchFamily="2" charset="2"/>
              <a:buChar char="q"/>
            </a:pPr>
            <a:endParaRPr lang="en-AU" sz="2800" dirty="0" smtClean="0"/>
          </a:p>
          <a:p>
            <a:pPr marL="533400" lvl="0" indent="-533400" algn="just">
              <a:buNone/>
            </a:pPr>
            <a:r>
              <a:rPr lang="en-AU" sz="2800" dirty="0" smtClean="0"/>
              <a:t>a) Accounting </a:t>
            </a:r>
            <a:r>
              <a:rPr lang="en-AU" sz="2800" dirty="0"/>
              <a:t>Officers are reminded that the funds provided for printing of payrolls and payslips should</a:t>
            </a:r>
            <a:r>
              <a:rPr lang="en-AU" sz="2800" b="1" dirty="0"/>
              <a:t> not to be utilized for any other activity other than printing of the payrolls and pay slips.</a:t>
            </a:r>
            <a:endParaRPr lang="en-AU" sz="2800" dirty="0"/>
          </a:p>
          <a:p>
            <a:endParaRPr lang="en-AU" sz="2800" dirty="0"/>
          </a:p>
          <a:p>
            <a:pPr algn="just">
              <a:buFont typeface="Wingdings" pitchFamily="2" charset="2"/>
              <a:buChar char="q"/>
            </a:pPr>
            <a:endParaRPr lang="en-US" sz="2800" dirty="0"/>
          </a:p>
        </p:txBody>
      </p:sp>
      <p:sp>
        <p:nvSpPr>
          <p:cNvPr id="4" name="Slide Number Placeholder 3"/>
          <p:cNvSpPr>
            <a:spLocks noGrp="1"/>
          </p:cNvSpPr>
          <p:nvPr>
            <p:ph type="sldNum" sz="quarter" idx="12"/>
          </p:nvPr>
        </p:nvSpPr>
        <p:spPr/>
        <p:txBody>
          <a:bodyPr/>
          <a:lstStyle/>
          <a:p>
            <a:pPr>
              <a:defRPr/>
            </a:pPr>
            <a:fld id="{34233146-FD39-4BBB-8DA5-254C7123EBEF}" type="slidenum">
              <a:rPr lang="en-US" smtClean="0"/>
              <a:pPr>
                <a:defRPr/>
              </a:pPr>
              <a:t>16</a:t>
            </a:fld>
            <a:endParaRPr lang="en-US"/>
          </a:p>
        </p:txBody>
      </p:sp>
      <p:grpSp>
        <p:nvGrpSpPr>
          <p:cNvPr id="5" name="Group 4"/>
          <p:cNvGrpSpPr>
            <a:grpSpLocks/>
          </p:cNvGrpSpPr>
          <p:nvPr/>
        </p:nvGrpSpPr>
        <p:grpSpPr bwMode="auto">
          <a:xfrm>
            <a:off x="17206" y="6224961"/>
            <a:ext cx="9144000" cy="609601"/>
            <a:chOff x="1600200" y="5181600"/>
            <a:chExt cx="7010400" cy="381001"/>
          </a:xfrm>
        </p:grpSpPr>
        <p:sp>
          <p:nvSpPr>
            <p:cNvPr id="6" name="Rectangle 5"/>
            <p:cNvSpPr/>
            <p:nvPr/>
          </p:nvSpPr>
          <p:spPr>
            <a:xfrm flipV="1">
              <a:off x="1600200" y="5181600"/>
              <a:ext cx="7010400" cy="15279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nvGrpSpPr>
            <p:cNvPr id="7" name="Group 6"/>
            <p:cNvGrpSpPr>
              <a:grpSpLocks/>
            </p:cNvGrpSpPr>
            <p:nvPr/>
          </p:nvGrpSpPr>
          <p:grpSpPr bwMode="auto">
            <a:xfrm>
              <a:off x="1600200" y="5334398"/>
              <a:ext cx="7010400" cy="228203"/>
              <a:chOff x="1600200" y="5334398"/>
              <a:chExt cx="7010400" cy="228203"/>
            </a:xfrm>
          </p:grpSpPr>
          <p:sp>
            <p:nvSpPr>
              <p:cNvPr id="8" name="Rectangle 7"/>
              <p:cNvSpPr/>
              <p:nvPr/>
            </p:nvSpPr>
            <p:spPr>
              <a:xfrm>
                <a:off x="1600200" y="5410796"/>
                <a:ext cx="7010400" cy="15180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sp>
            <p:nvSpPr>
              <p:cNvPr id="9" name="Rectangle 8"/>
              <p:cNvSpPr/>
              <p:nvPr/>
            </p:nvSpPr>
            <p:spPr>
              <a:xfrm>
                <a:off x="1600200" y="5334398"/>
                <a:ext cx="7010400" cy="76399"/>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sz="3200" b="1" dirty="0" smtClean="0">
                <a:solidFill>
                  <a:schemeClr val="tx1"/>
                </a:solidFill>
              </a:rPr>
              <a:t>Payroll Management….</a:t>
            </a:r>
            <a:endParaRPr lang="en-US" sz="3200" b="1" dirty="0">
              <a:solidFill>
                <a:schemeClr val="tx1"/>
              </a:solidFill>
            </a:endParaRPr>
          </a:p>
        </p:txBody>
      </p:sp>
      <p:sp>
        <p:nvSpPr>
          <p:cNvPr id="3" name="Content Placeholder 2"/>
          <p:cNvSpPr>
            <a:spLocks noGrp="1"/>
          </p:cNvSpPr>
          <p:nvPr>
            <p:ph sz="quarter" idx="1"/>
          </p:nvPr>
        </p:nvSpPr>
        <p:spPr/>
        <p:txBody>
          <a:bodyPr/>
          <a:lstStyle/>
          <a:p>
            <a:pPr marL="441325" lvl="0" indent="-441325" algn="just">
              <a:buNone/>
            </a:pPr>
            <a:r>
              <a:rPr lang="en-AU" sz="2800" dirty="0"/>
              <a:t>b</a:t>
            </a:r>
            <a:r>
              <a:rPr lang="en-AU" sz="2800" dirty="0" smtClean="0"/>
              <a:t>) The </a:t>
            </a:r>
            <a:r>
              <a:rPr lang="en-AU" sz="2800" dirty="0"/>
              <a:t>payrolls </a:t>
            </a:r>
            <a:r>
              <a:rPr lang="en-AU" sz="2800" b="1" dirty="0"/>
              <a:t>MUST</a:t>
            </a:r>
            <a:r>
              <a:rPr lang="en-AU" sz="2800" dirty="0"/>
              <a:t> be shared with the Heads of Department including Head teachers for authentication to ensure that the right staff are on payroll, have the correct details and anomalies identified for correction.</a:t>
            </a:r>
          </a:p>
          <a:p>
            <a:pPr marL="0" indent="0" algn="just">
              <a:buNone/>
            </a:pPr>
            <a:endParaRPr lang="en-AU" sz="2800" dirty="0"/>
          </a:p>
          <a:p>
            <a:pPr marL="441325" lvl="0" indent="-441325" algn="just">
              <a:buNone/>
            </a:pPr>
            <a:r>
              <a:rPr lang="en-AU" sz="2800" dirty="0" smtClean="0"/>
              <a:t>c) Pay </a:t>
            </a:r>
            <a:r>
              <a:rPr lang="en-AU" sz="2800" dirty="0"/>
              <a:t>slips MUST also be printed and distributed to Staff through the Heads of Departments/Institutions for verification.</a:t>
            </a:r>
          </a:p>
        </p:txBody>
      </p:sp>
      <p:sp>
        <p:nvSpPr>
          <p:cNvPr id="4" name="Slide Number Placeholder 3"/>
          <p:cNvSpPr>
            <a:spLocks noGrp="1"/>
          </p:cNvSpPr>
          <p:nvPr>
            <p:ph type="sldNum" sz="quarter" idx="12"/>
          </p:nvPr>
        </p:nvSpPr>
        <p:spPr/>
        <p:txBody>
          <a:bodyPr/>
          <a:lstStyle/>
          <a:p>
            <a:pPr>
              <a:defRPr/>
            </a:pPr>
            <a:fld id="{34233146-FD39-4BBB-8DA5-254C7123EBEF}" type="slidenum">
              <a:rPr lang="en-US" smtClean="0"/>
              <a:pPr>
                <a:defRPr/>
              </a:pPr>
              <a:t>17</a:t>
            </a:fld>
            <a:endParaRPr lang="en-US"/>
          </a:p>
        </p:txBody>
      </p:sp>
      <p:grpSp>
        <p:nvGrpSpPr>
          <p:cNvPr id="5" name="Group 4"/>
          <p:cNvGrpSpPr>
            <a:grpSpLocks/>
          </p:cNvGrpSpPr>
          <p:nvPr/>
        </p:nvGrpSpPr>
        <p:grpSpPr bwMode="auto">
          <a:xfrm>
            <a:off x="17206" y="6224961"/>
            <a:ext cx="9144000" cy="609601"/>
            <a:chOff x="1600200" y="5181600"/>
            <a:chExt cx="7010400" cy="381001"/>
          </a:xfrm>
        </p:grpSpPr>
        <p:sp>
          <p:nvSpPr>
            <p:cNvPr id="6" name="Rectangle 5"/>
            <p:cNvSpPr/>
            <p:nvPr/>
          </p:nvSpPr>
          <p:spPr>
            <a:xfrm flipV="1">
              <a:off x="1600200" y="5181600"/>
              <a:ext cx="7010400" cy="15279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nvGrpSpPr>
            <p:cNvPr id="7" name="Group 6"/>
            <p:cNvGrpSpPr>
              <a:grpSpLocks/>
            </p:cNvGrpSpPr>
            <p:nvPr/>
          </p:nvGrpSpPr>
          <p:grpSpPr bwMode="auto">
            <a:xfrm>
              <a:off x="1600200" y="5334398"/>
              <a:ext cx="7010400" cy="228203"/>
              <a:chOff x="1600200" y="5334398"/>
              <a:chExt cx="7010400" cy="228203"/>
            </a:xfrm>
          </p:grpSpPr>
          <p:sp>
            <p:nvSpPr>
              <p:cNvPr id="8" name="Rectangle 7"/>
              <p:cNvSpPr/>
              <p:nvPr/>
            </p:nvSpPr>
            <p:spPr>
              <a:xfrm>
                <a:off x="1600200" y="5410796"/>
                <a:ext cx="7010400" cy="15180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sp>
            <p:nvSpPr>
              <p:cNvPr id="9" name="Rectangle 8"/>
              <p:cNvSpPr/>
              <p:nvPr/>
            </p:nvSpPr>
            <p:spPr>
              <a:xfrm>
                <a:off x="1600200" y="5334398"/>
                <a:ext cx="7010400" cy="76399"/>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b="1" dirty="0" smtClean="0">
                <a:solidFill>
                  <a:schemeClr val="tx1"/>
                </a:solidFill>
              </a:rPr>
              <a:t>Payroll Management….</a:t>
            </a:r>
            <a:endParaRPr lang="en-AU" b="1" dirty="0">
              <a:solidFill>
                <a:schemeClr val="tx1"/>
              </a:solidFill>
            </a:endParaRPr>
          </a:p>
        </p:txBody>
      </p:sp>
      <p:sp>
        <p:nvSpPr>
          <p:cNvPr id="3" name="Content Placeholder 2"/>
          <p:cNvSpPr>
            <a:spLocks noGrp="1"/>
          </p:cNvSpPr>
          <p:nvPr>
            <p:ph sz="quarter" idx="1"/>
          </p:nvPr>
        </p:nvSpPr>
        <p:spPr/>
        <p:txBody>
          <a:bodyPr/>
          <a:lstStyle/>
          <a:p>
            <a:pPr marL="533400" lvl="0" indent="-533400" algn="just">
              <a:buNone/>
            </a:pPr>
            <a:r>
              <a:rPr lang="en-AU" dirty="0" smtClean="0"/>
              <a:t>d) Accounting </a:t>
            </a:r>
            <a:r>
              <a:rPr lang="en-AU" dirty="0"/>
              <a:t>Officers had been advised to submit signed copies of the payslips to Ministry of Public Service. </a:t>
            </a:r>
            <a:endParaRPr lang="en-AU" dirty="0" smtClean="0"/>
          </a:p>
          <a:p>
            <a:pPr marL="0" lvl="0" indent="0" algn="just">
              <a:buNone/>
            </a:pPr>
            <a:endParaRPr lang="en-AU" dirty="0" smtClean="0"/>
          </a:p>
          <a:p>
            <a:pPr marL="625475" lvl="0" indent="-625475" algn="just">
              <a:buNone/>
            </a:pPr>
            <a:r>
              <a:rPr lang="en-AU" dirty="0" smtClean="0"/>
              <a:t>e) However </a:t>
            </a:r>
            <a:r>
              <a:rPr lang="en-AU" dirty="0"/>
              <a:t>this is to clarify that the signed copies should be filed on the personnel files for each </a:t>
            </a:r>
            <a:r>
              <a:rPr lang="en-AU" dirty="0" smtClean="0"/>
              <a:t> Officer.</a:t>
            </a:r>
            <a:endParaRPr lang="en-AU" dirty="0"/>
          </a:p>
          <a:p>
            <a:endParaRPr lang="en-AU" dirty="0"/>
          </a:p>
        </p:txBody>
      </p:sp>
      <p:sp>
        <p:nvSpPr>
          <p:cNvPr id="4" name="Slide Number Placeholder 3"/>
          <p:cNvSpPr>
            <a:spLocks noGrp="1"/>
          </p:cNvSpPr>
          <p:nvPr>
            <p:ph type="sldNum" sz="quarter" idx="12"/>
          </p:nvPr>
        </p:nvSpPr>
        <p:spPr/>
        <p:txBody>
          <a:bodyPr/>
          <a:lstStyle/>
          <a:p>
            <a:pPr>
              <a:defRPr/>
            </a:pPr>
            <a:fld id="{34233146-FD39-4BBB-8DA5-254C7123EBEF}" type="slidenum">
              <a:rPr lang="en-US" smtClean="0"/>
              <a:pPr>
                <a:defRPr/>
              </a:pPr>
              <a:t>18</a:t>
            </a:fld>
            <a:endParaRPr lang="en-US"/>
          </a:p>
        </p:txBody>
      </p:sp>
    </p:spTree>
    <p:extLst>
      <p:ext uri="{BB962C8B-B14F-4D97-AF65-F5344CB8AC3E}">
        <p14:creationId xmlns:p14="http://schemas.microsoft.com/office/powerpoint/2010/main" xmlns="" val="16622323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b="1" dirty="0" smtClean="0">
                <a:solidFill>
                  <a:schemeClr val="tx1"/>
                </a:solidFill>
              </a:rPr>
              <a:t>Payroll Management….</a:t>
            </a:r>
            <a:endParaRPr lang="en-AU" b="1" dirty="0">
              <a:solidFill>
                <a:schemeClr val="tx1"/>
              </a:solidFill>
            </a:endParaRPr>
          </a:p>
        </p:txBody>
      </p:sp>
      <p:sp>
        <p:nvSpPr>
          <p:cNvPr id="3" name="Content Placeholder 2"/>
          <p:cNvSpPr>
            <a:spLocks noGrp="1"/>
          </p:cNvSpPr>
          <p:nvPr>
            <p:ph sz="quarter" idx="1"/>
          </p:nvPr>
        </p:nvSpPr>
        <p:spPr/>
        <p:txBody>
          <a:bodyPr/>
          <a:lstStyle/>
          <a:p>
            <a:pPr marL="0" indent="0">
              <a:buNone/>
            </a:pPr>
            <a:r>
              <a:rPr lang="en-AU" b="1" dirty="0" smtClean="0"/>
              <a:t>2.3.5 Migration of the Payroll</a:t>
            </a:r>
          </a:p>
          <a:p>
            <a:pPr marL="533400" indent="-533400" algn="just">
              <a:buNone/>
            </a:pPr>
            <a:r>
              <a:rPr lang="en-AU" dirty="0" smtClean="0"/>
              <a:t>a) The Government Payroll is currently processed at two centres i.e. on The Legacy (Old) Payroll System at Uganda Computers Services at </a:t>
            </a:r>
            <a:r>
              <a:rPr lang="en-AU" dirty="0" err="1" smtClean="0"/>
              <a:t>MoFPED</a:t>
            </a:r>
            <a:r>
              <a:rPr lang="en-AU" dirty="0" smtClean="0"/>
              <a:t> and on IPPS at </a:t>
            </a:r>
            <a:r>
              <a:rPr lang="en-AU" dirty="0" err="1" smtClean="0"/>
              <a:t>MoPS</a:t>
            </a:r>
            <a:r>
              <a:rPr lang="en-AU" dirty="0" smtClean="0"/>
              <a:t> </a:t>
            </a:r>
          </a:p>
          <a:p>
            <a:pPr algn="just">
              <a:buFont typeface="Wingdings" panose="05000000000000000000" pitchFamily="2" charset="2"/>
              <a:buChar char="q"/>
            </a:pPr>
            <a:endParaRPr lang="en-AU" dirty="0" smtClean="0"/>
          </a:p>
          <a:p>
            <a:pPr marL="533400" lvl="0" indent="-533400" algn="just">
              <a:buNone/>
            </a:pPr>
            <a:r>
              <a:rPr lang="en-AU" dirty="0" smtClean="0"/>
              <a:t>b) However </a:t>
            </a:r>
            <a:r>
              <a:rPr lang="en-AU" dirty="0"/>
              <a:t>records on the Legacy System will be migrated to the IPPS by 31st October 2013</a:t>
            </a:r>
            <a:r>
              <a:rPr lang="en-AU" dirty="0" smtClean="0"/>
              <a:t>.</a:t>
            </a:r>
            <a:endParaRPr lang="en-AU" dirty="0"/>
          </a:p>
        </p:txBody>
      </p:sp>
      <p:sp>
        <p:nvSpPr>
          <p:cNvPr id="4" name="Slide Number Placeholder 3"/>
          <p:cNvSpPr>
            <a:spLocks noGrp="1"/>
          </p:cNvSpPr>
          <p:nvPr>
            <p:ph type="sldNum" sz="quarter" idx="12"/>
          </p:nvPr>
        </p:nvSpPr>
        <p:spPr/>
        <p:txBody>
          <a:bodyPr/>
          <a:lstStyle/>
          <a:p>
            <a:pPr>
              <a:defRPr/>
            </a:pPr>
            <a:fld id="{34233146-FD39-4BBB-8DA5-254C7123EBEF}" type="slidenum">
              <a:rPr lang="en-US" smtClean="0"/>
              <a:pPr>
                <a:defRPr/>
              </a:pPr>
              <a:t>19</a:t>
            </a:fld>
            <a:endParaRPr lang="en-US"/>
          </a:p>
        </p:txBody>
      </p:sp>
    </p:spTree>
    <p:extLst>
      <p:ext uri="{BB962C8B-B14F-4D97-AF65-F5344CB8AC3E}">
        <p14:creationId xmlns:p14="http://schemas.microsoft.com/office/powerpoint/2010/main" xmlns="" val="1893232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Presentation Outline</a:t>
            </a:r>
            <a:endParaRPr lang="en-US" b="1" dirty="0"/>
          </a:p>
        </p:txBody>
      </p:sp>
      <p:sp>
        <p:nvSpPr>
          <p:cNvPr id="3" name="Content Placeholder 2"/>
          <p:cNvSpPr>
            <a:spLocks noGrp="1"/>
          </p:cNvSpPr>
          <p:nvPr>
            <p:ph sz="quarter" idx="1"/>
          </p:nvPr>
        </p:nvSpPr>
        <p:spPr/>
        <p:txBody>
          <a:bodyPr/>
          <a:lstStyle/>
          <a:p>
            <a:pPr>
              <a:buNone/>
            </a:pPr>
            <a:r>
              <a:rPr lang="en-US" sz="3200" b="1" dirty="0" smtClean="0"/>
              <a:t>1.0      </a:t>
            </a:r>
            <a:r>
              <a:rPr lang="en-US" sz="2800" b="1" dirty="0" smtClean="0"/>
              <a:t>Introduction</a:t>
            </a:r>
          </a:p>
          <a:p>
            <a:pPr marL="1090613" indent="-1090613">
              <a:buNone/>
            </a:pPr>
            <a:r>
              <a:rPr lang="en-US" sz="2800" b="1" dirty="0" smtClean="0"/>
              <a:t>2.0       Budget Execution Issues for FY</a:t>
            </a:r>
          </a:p>
          <a:p>
            <a:pPr marL="1090613" indent="-1090613">
              <a:buNone/>
            </a:pPr>
            <a:r>
              <a:rPr lang="en-US" sz="2800" b="1" dirty="0"/>
              <a:t> </a:t>
            </a:r>
            <a:r>
              <a:rPr lang="en-US" sz="2800" b="1" dirty="0" smtClean="0"/>
              <a:t>             2013/2014  </a:t>
            </a:r>
          </a:p>
          <a:p>
            <a:pPr marL="1090613" indent="-1090613">
              <a:buNone/>
            </a:pPr>
            <a:r>
              <a:rPr lang="en-US" sz="2800" b="1" dirty="0" smtClean="0"/>
              <a:t> 3.0      Planning Issues for FY 2014/2015</a:t>
            </a:r>
          </a:p>
          <a:p>
            <a:pPr>
              <a:buNone/>
            </a:pPr>
            <a:r>
              <a:rPr lang="en-US" sz="2800" b="1" dirty="0" smtClean="0"/>
              <a:t>4.0       Conclusion</a:t>
            </a:r>
          </a:p>
          <a:p>
            <a:pPr algn="just">
              <a:buNone/>
            </a:pPr>
            <a:endParaRPr lang="en-US" sz="2800" dirty="0"/>
          </a:p>
          <a:p>
            <a:pPr>
              <a:buNone/>
            </a:pPr>
            <a:endParaRPr lang="en-US" sz="2800" b="1" dirty="0"/>
          </a:p>
        </p:txBody>
      </p:sp>
      <p:sp>
        <p:nvSpPr>
          <p:cNvPr id="4" name="Slide Number Placeholder 3"/>
          <p:cNvSpPr>
            <a:spLocks noGrp="1"/>
          </p:cNvSpPr>
          <p:nvPr>
            <p:ph type="sldNum" sz="quarter" idx="12"/>
          </p:nvPr>
        </p:nvSpPr>
        <p:spPr/>
        <p:txBody>
          <a:bodyPr/>
          <a:lstStyle/>
          <a:p>
            <a:pPr>
              <a:defRPr/>
            </a:pPr>
            <a:fld id="{34233146-FD39-4BBB-8DA5-254C7123EBEF}" type="slidenum">
              <a:rPr lang="en-US" smtClean="0"/>
              <a:pPr>
                <a:defRPr/>
              </a:pPr>
              <a:t>2</a:t>
            </a:fld>
            <a:endParaRPr lang="en-US"/>
          </a:p>
        </p:txBody>
      </p:sp>
      <p:grpSp>
        <p:nvGrpSpPr>
          <p:cNvPr id="6" name="Group 5"/>
          <p:cNvGrpSpPr>
            <a:grpSpLocks/>
          </p:cNvGrpSpPr>
          <p:nvPr/>
        </p:nvGrpSpPr>
        <p:grpSpPr bwMode="auto">
          <a:xfrm>
            <a:off x="19665" y="6095999"/>
            <a:ext cx="9144000" cy="609601"/>
            <a:chOff x="1600200" y="5181600"/>
            <a:chExt cx="7010400" cy="381001"/>
          </a:xfrm>
        </p:grpSpPr>
        <p:sp>
          <p:nvSpPr>
            <p:cNvPr id="7" name="Rectangle 6"/>
            <p:cNvSpPr/>
            <p:nvPr/>
          </p:nvSpPr>
          <p:spPr>
            <a:xfrm flipV="1">
              <a:off x="1600200" y="5181600"/>
              <a:ext cx="7010400" cy="15279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nvGrpSpPr>
            <p:cNvPr id="8" name="Group 7"/>
            <p:cNvGrpSpPr>
              <a:grpSpLocks/>
            </p:cNvGrpSpPr>
            <p:nvPr/>
          </p:nvGrpSpPr>
          <p:grpSpPr bwMode="auto">
            <a:xfrm>
              <a:off x="1600200" y="5334398"/>
              <a:ext cx="7010400" cy="228203"/>
              <a:chOff x="1600200" y="5334398"/>
              <a:chExt cx="7010400" cy="228203"/>
            </a:xfrm>
          </p:grpSpPr>
          <p:sp>
            <p:nvSpPr>
              <p:cNvPr id="9" name="Rectangle 8"/>
              <p:cNvSpPr/>
              <p:nvPr/>
            </p:nvSpPr>
            <p:spPr>
              <a:xfrm>
                <a:off x="1600200" y="5410796"/>
                <a:ext cx="7010400" cy="15180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sp>
            <p:nvSpPr>
              <p:cNvPr id="10" name="Rectangle 9"/>
              <p:cNvSpPr/>
              <p:nvPr/>
            </p:nvSpPr>
            <p:spPr>
              <a:xfrm>
                <a:off x="1600200" y="5334398"/>
                <a:ext cx="7010400" cy="76399"/>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b="1" dirty="0" smtClean="0">
                <a:solidFill>
                  <a:schemeClr val="tx1"/>
                </a:solidFill>
              </a:rPr>
              <a:t>Payroll Management….</a:t>
            </a:r>
            <a:endParaRPr lang="en-AU" b="1" dirty="0">
              <a:solidFill>
                <a:schemeClr val="tx1"/>
              </a:solidFill>
            </a:endParaRPr>
          </a:p>
        </p:txBody>
      </p:sp>
      <p:sp>
        <p:nvSpPr>
          <p:cNvPr id="3" name="Content Placeholder 2"/>
          <p:cNvSpPr>
            <a:spLocks noGrp="1"/>
          </p:cNvSpPr>
          <p:nvPr>
            <p:ph sz="quarter" idx="1"/>
          </p:nvPr>
        </p:nvSpPr>
        <p:spPr/>
        <p:txBody>
          <a:bodyPr/>
          <a:lstStyle/>
          <a:p>
            <a:pPr marL="441325" lvl="0" indent="-441325" algn="just">
              <a:buNone/>
            </a:pPr>
            <a:r>
              <a:rPr lang="en-AU" dirty="0" smtClean="0"/>
              <a:t>c) All </a:t>
            </a:r>
            <a:r>
              <a:rPr lang="en-AU" dirty="0"/>
              <a:t>payroll changes will thereafter be submitted to the Ministry of Public Service using the Human Resource Data Entry Forms attached as </a:t>
            </a:r>
            <a:r>
              <a:rPr lang="en-AU" b="1" dirty="0"/>
              <a:t>Annex VII</a:t>
            </a:r>
            <a:r>
              <a:rPr lang="en-AU" dirty="0"/>
              <a:t>.</a:t>
            </a:r>
          </a:p>
          <a:p>
            <a:pPr algn="just">
              <a:buFont typeface="Wingdings" panose="05000000000000000000" pitchFamily="2" charset="2"/>
              <a:buChar char="q"/>
            </a:pPr>
            <a:endParaRPr lang="en-AU" dirty="0"/>
          </a:p>
          <a:p>
            <a:pPr marL="0" indent="0">
              <a:buNone/>
            </a:pPr>
            <a:endParaRPr lang="en-AU" dirty="0"/>
          </a:p>
        </p:txBody>
      </p:sp>
      <p:sp>
        <p:nvSpPr>
          <p:cNvPr id="4" name="Slide Number Placeholder 3"/>
          <p:cNvSpPr>
            <a:spLocks noGrp="1"/>
          </p:cNvSpPr>
          <p:nvPr>
            <p:ph type="sldNum" sz="quarter" idx="12"/>
          </p:nvPr>
        </p:nvSpPr>
        <p:spPr/>
        <p:txBody>
          <a:bodyPr/>
          <a:lstStyle/>
          <a:p>
            <a:pPr>
              <a:defRPr/>
            </a:pPr>
            <a:fld id="{34233146-FD39-4BBB-8DA5-254C7123EBEF}" type="slidenum">
              <a:rPr lang="en-US" smtClean="0"/>
              <a:pPr>
                <a:defRPr/>
              </a:pPr>
              <a:t>20</a:t>
            </a:fld>
            <a:endParaRPr lang="en-US"/>
          </a:p>
        </p:txBody>
      </p:sp>
    </p:spTree>
    <p:extLst>
      <p:ext uri="{BB962C8B-B14F-4D97-AF65-F5344CB8AC3E}">
        <p14:creationId xmlns:p14="http://schemas.microsoft.com/office/powerpoint/2010/main" xmlns="" val="37100850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sz="3200" b="1" dirty="0" smtClean="0">
                <a:solidFill>
                  <a:schemeClr val="tx1"/>
                </a:solidFill>
              </a:rPr>
              <a:t>Payroll Management….</a:t>
            </a:r>
            <a:endParaRPr lang="en-US" sz="3200" b="1" dirty="0">
              <a:solidFill>
                <a:schemeClr val="tx1"/>
              </a:solidFill>
            </a:endParaRPr>
          </a:p>
        </p:txBody>
      </p:sp>
      <p:sp>
        <p:nvSpPr>
          <p:cNvPr id="3" name="Content Placeholder 2"/>
          <p:cNvSpPr>
            <a:spLocks noGrp="1"/>
          </p:cNvSpPr>
          <p:nvPr>
            <p:ph sz="quarter" idx="1"/>
          </p:nvPr>
        </p:nvSpPr>
        <p:spPr/>
        <p:txBody>
          <a:bodyPr/>
          <a:lstStyle/>
          <a:p>
            <a:pPr marL="0" indent="0" algn="just">
              <a:buNone/>
            </a:pPr>
            <a:r>
              <a:rPr lang="en-AU" sz="2800" b="1" dirty="0" smtClean="0"/>
              <a:t>2.3.6 </a:t>
            </a:r>
            <a:r>
              <a:rPr lang="en-AU" sz="2800" b="1" dirty="0"/>
              <a:t>Payment of Salary </a:t>
            </a:r>
            <a:r>
              <a:rPr lang="en-AU" sz="2800" b="1" dirty="0" smtClean="0"/>
              <a:t>arrears</a:t>
            </a:r>
            <a:endParaRPr lang="en-US" sz="2800" dirty="0" smtClean="0"/>
          </a:p>
          <a:p>
            <a:pPr marL="533400" lvl="0" indent="-533400" algn="just">
              <a:buNone/>
            </a:pPr>
            <a:r>
              <a:rPr lang="en-AU" sz="2800" dirty="0" smtClean="0"/>
              <a:t>a) Accounting </a:t>
            </a:r>
            <a:r>
              <a:rPr lang="en-AU" sz="2800" dirty="0"/>
              <a:t>Officers should note that with effect from FY 2013/2014, the modality for submitting residual salary arrears has been </a:t>
            </a:r>
            <a:r>
              <a:rPr lang="en-AU" sz="2800" dirty="0" smtClean="0"/>
              <a:t>revised. INSTEAD </a:t>
            </a:r>
            <a:r>
              <a:rPr lang="en-AU" sz="2800" dirty="0"/>
              <a:t>of using the Residual Arrears Claim </a:t>
            </a:r>
            <a:r>
              <a:rPr lang="en-AU" sz="2800" dirty="0" smtClean="0"/>
              <a:t>Forms, </a:t>
            </a:r>
            <a:r>
              <a:rPr lang="en-AU" sz="2800" dirty="0"/>
              <a:t>a schedule detailing the arrears </a:t>
            </a:r>
            <a:r>
              <a:rPr lang="en-AU" sz="2800" b="1" dirty="0" smtClean="0"/>
              <a:t> </a:t>
            </a:r>
            <a:r>
              <a:rPr lang="en-AU" sz="2800" dirty="0"/>
              <a:t>should be </a:t>
            </a:r>
            <a:r>
              <a:rPr lang="en-AU" sz="2800" dirty="0" smtClean="0"/>
              <a:t>submitted to </a:t>
            </a:r>
            <a:r>
              <a:rPr lang="en-AU" sz="2800" dirty="0"/>
              <a:t>Ministry of Public Service</a:t>
            </a:r>
            <a:r>
              <a:rPr lang="en-AU" sz="2800" dirty="0" smtClean="0"/>
              <a:t>.</a:t>
            </a:r>
          </a:p>
          <a:p>
            <a:pPr lvl="0" algn="just">
              <a:buFont typeface="Wingdings" pitchFamily="2" charset="2"/>
              <a:buChar char="q"/>
            </a:pPr>
            <a:endParaRPr lang="en-AU" sz="2800" dirty="0"/>
          </a:p>
          <a:p>
            <a:pPr lvl="0" algn="just">
              <a:buFont typeface="Wingdings" pitchFamily="2" charset="2"/>
              <a:buChar char="q"/>
            </a:pPr>
            <a:r>
              <a:rPr lang="en-AU" sz="2800" dirty="0" smtClean="0"/>
              <a:t>The Schedule has been provided(</a:t>
            </a:r>
            <a:r>
              <a:rPr lang="en-AU" sz="2800" b="1" dirty="0" smtClean="0"/>
              <a:t>Annex VIII</a:t>
            </a:r>
            <a:r>
              <a:rPr lang="en-AU" sz="2800" dirty="0" smtClean="0"/>
              <a:t>)</a:t>
            </a:r>
            <a:endParaRPr lang="en-AU" sz="2800" dirty="0"/>
          </a:p>
          <a:p>
            <a:pPr algn="just">
              <a:buFont typeface="Wingdings" pitchFamily="2" charset="2"/>
              <a:buChar char="q"/>
            </a:pPr>
            <a:endParaRPr lang="en-US" sz="2800" dirty="0" smtClean="0"/>
          </a:p>
        </p:txBody>
      </p:sp>
      <p:sp>
        <p:nvSpPr>
          <p:cNvPr id="4" name="Slide Number Placeholder 3"/>
          <p:cNvSpPr>
            <a:spLocks noGrp="1"/>
          </p:cNvSpPr>
          <p:nvPr>
            <p:ph type="sldNum" sz="quarter" idx="12"/>
          </p:nvPr>
        </p:nvSpPr>
        <p:spPr/>
        <p:txBody>
          <a:bodyPr/>
          <a:lstStyle/>
          <a:p>
            <a:pPr>
              <a:defRPr/>
            </a:pPr>
            <a:fld id="{34233146-FD39-4BBB-8DA5-254C7123EBEF}" type="slidenum">
              <a:rPr lang="en-US" smtClean="0"/>
              <a:pPr>
                <a:defRPr/>
              </a:pPr>
              <a:t>21</a:t>
            </a:fld>
            <a:endParaRPr lang="en-US"/>
          </a:p>
        </p:txBody>
      </p:sp>
      <p:grpSp>
        <p:nvGrpSpPr>
          <p:cNvPr id="5" name="Group 4"/>
          <p:cNvGrpSpPr>
            <a:grpSpLocks/>
          </p:cNvGrpSpPr>
          <p:nvPr/>
        </p:nvGrpSpPr>
        <p:grpSpPr bwMode="auto">
          <a:xfrm>
            <a:off x="17206" y="6224961"/>
            <a:ext cx="9144000" cy="609601"/>
            <a:chOff x="1600200" y="5181600"/>
            <a:chExt cx="7010400" cy="381001"/>
          </a:xfrm>
        </p:grpSpPr>
        <p:sp>
          <p:nvSpPr>
            <p:cNvPr id="6" name="Rectangle 5"/>
            <p:cNvSpPr/>
            <p:nvPr/>
          </p:nvSpPr>
          <p:spPr>
            <a:xfrm flipV="1">
              <a:off x="1600200" y="5181600"/>
              <a:ext cx="7010400" cy="15279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nvGrpSpPr>
            <p:cNvPr id="7" name="Group 6"/>
            <p:cNvGrpSpPr>
              <a:grpSpLocks/>
            </p:cNvGrpSpPr>
            <p:nvPr/>
          </p:nvGrpSpPr>
          <p:grpSpPr bwMode="auto">
            <a:xfrm>
              <a:off x="1600200" y="5334398"/>
              <a:ext cx="7010400" cy="228203"/>
              <a:chOff x="1600200" y="5334398"/>
              <a:chExt cx="7010400" cy="228203"/>
            </a:xfrm>
          </p:grpSpPr>
          <p:sp>
            <p:nvSpPr>
              <p:cNvPr id="8" name="Rectangle 7"/>
              <p:cNvSpPr/>
              <p:nvPr/>
            </p:nvSpPr>
            <p:spPr>
              <a:xfrm>
                <a:off x="1600200" y="5410796"/>
                <a:ext cx="7010400" cy="15180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sp>
            <p:nvSpPr>
              <p:cNvPr id="9" name="Rectangle 8"/>
              <p:cNvSpPr/>
              <p:nvPr/>
            </p:nvSpPr>
            <p:spPr>
              <a:xfrm>
                <a:off x="1600200" y="5334398"/>
                <a:ext cx="7010400" cy="76399"/>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sz="2800" b="1" dirty="0" smtClean="0">
                <a:solidFill>
                  <a:schemeClr val="tx1"/>
                </a:solidFill>
              </a:rPr>
              <a:t>Payroll Management….</a:t>
            </a:r>
            <a:endParaRPr lang="en-US" sz="2800" b="1" dirty="0">
              <a:solidFill>
                <a:schemeClr val="tx1"/>
              </a:solidFill>
            </a:endParaRPr>
          </a:p>
        </p:txBody>
      </p:sp>
      <p:sp>
        <p:nvSpPr>
          <p:cNvPr id="3" name="Content Placeholder 2"/>
          <p:cNvSpPr>
            <a:spLocks noGrp="1"/>
          </p:cNvSpPr>
          <p:nvPr>
            <p:ph sz="quarter" idx="1"/>
          </p:nvPr>
        </p:nvSpPr>
        <p:spPr>
          <a:xfrm>
            <a:off x="301752" y="1600200"/>
            <a:ext cx="8503920" cy="4572000"/>
          </a:xfrm>
        </p:spPr>
        <p:txBody>
          <a:bodyPr/>
          <a:lstStyle/>
          <a:p>
            <a:pPr marL="533400" lvl="0" indent="-533400" algn="just">
              <a:buNone/>
            </a:pPr>
            <a:r>
              <a:rPr lang="en-AU" sz="2800" dirty="0" smtClean="0"/>
              <a:t>b) The </a:t>
            </a:r>
            <a:r>
              <a:rPr lang="en-AU" sz="2800" dirty="0"/>
              <a:t>schedule should be compiled after the arrears have been verified by the Head of Human Resource, audited by the Internal Auditor and authorised by the Accounting Officer (in person). </a:t>
            </a:r>
            <a:endParaRPr lang="en-AU" sz="2800" dirty="0" smtClean="0"/>
          </a:p>
          <a:p>
            <a:pPr lvl="0" algn="just">
              <a:buNone/>
            </a:pPr>
            <a:endParaRPr lang="en-AU" sz="2800" dirty="0" smtClean="0"/>
          </a:p>
          <a:p>
            <a:pPr lvl="0" algn="just">
              <a:buFont typeface="Wingdings" panose="05000000000000000000" pitchFamily="2" charset="2"/>
              <a:buChar char="q"/>
            </a:pPr>
            <a:r>
              <a:rPr lang="en-AU" sz="2800" dirty="0" smtClean="0"/>
              <a:t>Each </a:t>
            </a:r>
            <a:r>
              <a:rPr lang="en-AU" sz="2800" dirty="0"/>
              <a:t>page should be endorsed and stamped by </a:t>
            </a:r>
            <a:r>
              <a:rPr lang="en-AU" sz="2800" dirty="0" smtClean="0"/>
              <a:t>the three </a:t>
            </a:r>
            <a:r>
              <a:rPr lang="en-AU" sz="2800" dirty="0"/>
              <a:t>officers.</a:t>
            </a:r>
          </a:p>
          <a:p>
            <a:pPr algn="just">
              <a:buFont typeface="Wingdings" panose="05000000000000000000" pitchFamily="2" charset="2"/>
              <a:buChar char="q"/>
            </a:pPr>
            <a:endParaRPr lang="en-US" sz="2800" dirty="0" smtClean="0"/>
          </a:p>
        </p:txBody>
      </p:sp>
      <p:sp>
        <p:nvSpPr>
          <p:cNvPr id="4" name="Slide Number Placeholder 3"/>
          <p:cNvSpPr>
            <a:spLocks noGrp="1"/>
          </p:cNvSpPr>
          <p:nvPr>
            <p:ph type="sldNum" sz="quarter" idx="12"/>
          </p:nvPr>
        </p:nvSpPr>
        <p:spPr/>
        <p:txBody>
          <a:bodyPr/>
          <a:lstStyle/>
          <a:p>
            <a:pPr>
              <a:defRPr/>
            </a:pPr>
            <a:fld id="{34233146-FD39-4BBB-8DA5-254C7123EBEF}" type="slidenum">
              <a:rPr lang="en-US" smtClean="0"/>
              <a:pPr>
                <a:defRPr/>
              </a:pPr>
              <a:t>22</a:t>
            </a:fld>
            <a:endParaRPr lang="en-US"/>
          </a:p>
        </p:txBody>
      </p:sp>
      <p:grpSp>
        <p:nvGrpSpPr>
          <p:cNvPr id="5" name="Group 4"/>
          <p:cNvGrpSpPr>
            <a:grpSpLocks/>
          </p:cNvGrpSpPr>
          <p:nvPr/>
        </p:nvGrpSpPr>
        <p:grpSpPr bwMode="auto">
          <a:xfrm>
            <a:off x="17206" y="6224961"/>
            <a:ext cx="9144000" cy="609601"/>
            <a:chOff x="1600200" y="5181600"/>
            <a:chExt cx="7010400" cy="381001"/>
          </a:xfrm>
        </p:grpSpPr>
        <p:sp>
          <p:nvSpPr>
            <p:cNvPr id="6" name="Rectangle 5"/>
            <p:cNvSpPr/>
            <p:nvPr/>
          </p:nvSpPr>
          <p:spPr>
            <a:xfrm flipV="1">
              <a:off x="1600200" y="5181600"/>
              <a:ext cx="7010400" cy="15279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nvGrpSpPr>
            <p:cNvPr id="7" name="Group 6"/>
            <p:cNvGrpSpPr>
              <a:grpSpLocks/>
            </p:cNvGrpSpPr>
            <p:nvPr/>
          </p:nvGrpSpPr>
          <p:grpSpPr bwMode="auto">
            <a:xfrm>
              <a:off x="1600200" y="5334398"/>
              <a:ext cx="7010400" cy="228203"/>
              <a:chOff x="1600200" y="5334398"/>
              <a:chExt cx="7010400" cy="228203"/>
            </a:xfrm>
          </p:grpSpPr>
          <p:sp>
            <p:nvSpPr>
              <p:cNvPr id="8" name="Rectangle 7"/>
              <p:cNvSpPr/>
              <p:nvPr/>
            </p:nvSpPr>
            <p:spPr>
              <a:xfrm>
                <a:off x="1600200" y="5410796"/>
                <a:ext cx="7010400" cy="15180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sp>
            <p:nvSpPr>
              <p:cNvPr id="9" name="Rectangle 8"/>
              <p:cNvSpPr/>
              <p:nvPr/>
            </p:nvSpPr>
            <p:spPr>
              <a:xfrm>
                <a:off x="1600200" y="5334398"/>
                <a:ext cx="7010400" cy="76399"/>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sz="2800" b="1" dirty="0" smtClean="0">
                <a:solidFill>
                  <a:schemeClr val="tx1"/>
                </a:solidFill>
              </a:rPr>
              <a:t>Payroll Management….</a:t>
            </a:r>
            <a:endParaRPr lang="en-US" sz="2800" b="1" dirty="0">
              <a:solidFill>
                <a:schemeClr val="tx1"/>
              </a:solidFill>
            </a:endParaRPr>
          </a:p>
        </p:txBody>
      </p:sp>
      <p:sp>
        <p:nvSpPr>
          <p:cNvPr id="3" name="Content Placeholder 2"/>
          <p:cNvSpPr>
            <a:spLocks noGrp="1"/>
          </p:cNvSpPr>
          <p:nvPr>
            <p:ph sz="quarter" idx="1"/>
          </p:nvPr>
        </p:nvSpPr>
        <p:spPr/>
        <p:txBody>
          <a:bodyPr/>
          <a:lstStyle/>
          <a:p>
            <a:pPr marL="0" indent="0">
              <a:buNone/>
            </a:pPr>
            <a:r>
              <a:rPr lang="en-AU" sz="2800" b="1" dirty="0" smtClean="0"/>
              <a:t>2.3.7 Hardship </a:t>
            </a:r>
            <a:r>
              <a:rPr lang="en-AU" sz="2800" b="1" dirty="0"/>
              <a:t>Allowance</a:t>
            </a:r>
            <a:endParaRPr lang="en-AU" sz="2800" dirty="0"/>
          </a:p>
          <a:p>
            <a:pPr marL="533400" indent="-533400" algn="just">
              <a:buNone/>
            </a:pPr>
            <a:r>
              <a:rPr lang="en-AU" sz="2800" dirty="0" smtClean="0"/>
              <a:t>a) The </a:t>
            </a:r>
            <a:r>
              <a:rPr lang="en-AU" sz="2800" dirty="0"/>
              <a:t>Ministry of Public Service has received requests to review the Hardship Allowance framework to facilitate consideration of other areas that are hard to reach. </a:t>
            </a:r>
            <a:endParaRPr lang="en-AU" sz="2800" dirty="0" smtClean="0"/>
          </a:p>
          <a:p>
            <a:pPr marL="0" indent="0" algn="just">
              <a:buNone/>
            </a:pPr>
            <a:endParaRPr lang="en-AU" sz="2800" dirty="0"/>
          </a:p>
          <a:p>
            <a:pPr marL="441325" indent="-441325" algn="just">
              <a:buNone/>
            </a:pPr>
            <a:r>
              <a:rPr lang="en-AU" sz="2800" dirty="0" smtClean="0"/>
              <a:t>b) In </a:t>
            </a:r>
            <a:r>
              <a:rPr lang="en-AU" sz="2800" dirty="0"/>
              <a:t>this regard, a review of the framework is being undertaken and if funds are availed other areas will be considered </a:t>
            </a:r>
            <a:r>
              <a:rPr lang="en-AU" sz="2800" dirty="0" smtClean="0"/>
              <a:t>in future for </a:t>
            </a:r>
            <a:r>
              <a:rPr lang="en-AU" sz="2800" dirty="0"/>
              <a:t>inclusion in the areas to receive the Hardship Allowance. </a:t>
            </a:r>
          </a:p>
          <a:p>
            <a:pPr algn="just">
              <a:buFont typeface="Wingdings" panose="05000000000000000000" pitchFamily="2" charset="2"/>
              <a:buChar char="q"/>
            </a:pPr>
            <a:endParaRPr lang="en-US" sz="2800" dirty="0"/>
          </a:p>
        </p:txBody>
      </p:sp>
      <p:sp>
        <p:nvSpPr>
          <p:cNvPr id="4" name="Slide Number Placeholder 3"/>
          <p:cNvSpPr>
            <a:spLocks noGrp="1"/>
          </p:cNvSpPr>
          <p:nvPr>
            <p:ph type="sldNum" sz="quarter" idx="12"/>
          </p:nvPr>
        </p:nvSpPr>
        <p:spPr/>
        <p:txBody>
          <a:bodyPr/>
          <a:lstStyle/>
          <a:p>
            <a:pPr>
              <a:defRPr/>
            </a:pPr>
            <a:fld id="{34233146-FD39-4BBB-8DA5-254C7123EBEF}" type="slidenum">
              <a:rPr lang="en-US" smtClean="0"/>
              <a:pPr>
                <a:defRPr/>
              </a:pPr>
              <a:t>23</a:t>
            </a:fld>
            <a:endParaRPr lang="en-US"/>
          </a:p>
        </p:txBody>
      </p:sp>
      <p:grpSp>
        <p:nvGrpSpPr>
          <p:cNvPr id="5" name="Group 4"/>
          <p:cNvGrpSpPr>
            <a:grpSpLocks/>
          </p:cNvGrpSpPr>
          <p:nvPr/>
        </p:nvGrpSpPr>
        <p:grpSpPr bwMode="auto">
          <a:xfrm>
            <a:off x="17206" y="6224961"/>
            <a:ext cx="9144000" cy="609601"/>
            <a:chOff x="1600200" y="5181600"/>
            <a:chExt cx="7010400" cy="381001"/>
          </a:xfrm>
        </p:grpSpPr>
        <p:sp>
          <p:nvSpPr>
            <p:cNvPr id="6" name="Rectangle 5"/>
            <p:cNvSpPr/>
            <p:nvPr/>
          </p:nvSpPr>
          <p:spPr>
            <a:xfrm flipV="1">
              <a:off x="1600200" y="5181600"/>
              <a:ext cx="7010400" cy="15279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nvGrpSpPr>
            <p:cNvPr id="7" name="Group 6"/>
            <p:cNvGrpSpPr>
              <a:grpSpLocks/>
            </p:cNvGrpSpPr>
            <p:nvPr/>
          </p:nvGrpSpPr>
          <p:grpSpPr bwMode="auto">
            <a:xfrm>
              <a:off x="1600200" y="5334398"/>
              <a:ext cx="7010400" cy="228203"/>
              <a:chOff x="1600200" y="5334398"/>
              <a:chExt cx="7010400" cy="228203"/>
            </a:xfrm>
          </p:grpSpPr>
          <p:sp>
            <p:nvSpPr>
              <p:cNvPr id="8" name="Rectangle 7"/>
              <p:cNvSpPr/>
              <p:nvPr/>
            </p:nvSpPr>
            <p:spPr>
              <a:xfrm>
                <a:off x="1600200" y="5410796"/>
                <a:ext cx="7010400" cy="15180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sp>
            <p:nvSpPr>
              <p:cNvPr id="9" name="Rectangle 8"/>
              <p:cNvSpPr/>
              <p:nvPr/>
            </p:nvSpPr>
            <p:spPr>
              <a:xfrm>
                <a:off x="1600200" y="5334398"/>
                <a:ext cx="7010400" cy="76399"/>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b="1" dirty="0" smtClean="0">
                <a:solidFill>
                  <a:schemeClr val="tx1"/>
                </a:solidFill>
              </a:rPr>
              <a:t>Payroll Management….</a:t>
            </a:r>
            <a:endParaRPr lang="en-US" sz="2800" b="1" dirty="0">
              <a:solidFill>
                <a:schemeClr val="tx1"/>
              </a:solidFill>
            </a:endParaRPr>
          </a:p>
        </p:txBody>
      </p:sp>
      <p:sp>
        <p:nvSpPr>
          <p:cNvPr id="3" name="Content Placeholder 2"/>
          <p:cNvSpPr>
            <a:spLocks noGrp="1"/>
          </p:cNvSpPr>
          <p:nvPr>
            <p:ph sz="quarter" idx="1"/>
          </p:nvPr>
        </p:nvSpPr>
        <p:spPr/>
        <p:txBody>
          <a:bodyPr/>
          <a:lstStyle/>
          <a:p>
            <a:pPr lvl="0" algn="just">
              <a:buNone/>
            </a:pPr>
            <a:r>
              <a:rPr lang="en-AU" b="1" dirty="0" smtClean="0"/>
              <a:t>2.3.8 Retention Allowance</a:t>
            </a:r>
            <a:endParaRPr lang="en-AU" dirty="0" smtClean="0"/>
          </a:p>
          <a:p>
            <a:pPr marL="533400" lvl="0" indent="-533400" algn="just">
              <a:buNone/>
            </a:pPr>
            <a:r>
              <a:rPr lang="en-AU" dirty="0" smtClean="0"/>
              <a:t>a) It should be noted that Retention Allowance for Health Workers is paid as and when requests are submitted by the Local Governments. </a:t>
            </a:r>
          </a:p>
          <a:p>
            <a:pPr lvl="0" algn="just">
              <a:buNone/>
            </a:pPr>
            <a:endParaRPr lang="en-AU" dirty="0" smtClean="0"/>
          </a:p>
          <a:p>
            <a:pPr marL="441325" lvl="0" indent="-441325" algn="just">
              <a:buNone/>
            </a:pPr>
            <a:r>
              <a:rPr lang="en-AU" dirty="0" smtClean="0"/>
              <a:t>b) Where Medical Officers may not be receiving the allowance, submissions should be made to Ministry of Public Service.</a:t>
            </a:r>
            <a:endParaRPr lang="en-US" dirty="0" smtClean="0"/>
          </a:p>
          <a:p>
            <a:pPr algn="just">
              <a:buFont typeface="Wingdings" pitchFamily="2" charset="2"/>
              <a:buChar char="q"/>
            </a:pPr>
            <a:endParaRPr lang="en-US" dirty="0"/>
          </a:p>
        </p:txBody>
      </p:sp>
      <p:sp>
        <p:nvSpPr>
          <p:cNvPr id="4" name="Slide Number Placeholder 3"/>
          <p:cNvSpPr>
            <a:spLocks noGrp="1"/>
          </p:cNvSpPr>
          <p:nvPr>
            <p:ph type="sldNum" sz="quarter" idx="12"/>
          </p:nvPr>
        </p:nvSpPr>
        <p:spPr/>
        <p:txBody>
          <a:bodyPr/>
          <a:lstStyle/>
          <a:p>
            <a:pPr>
              <a:defRPr/>
            </a:pPr>
            <a:fld id="{34233146-FD39-4BBB-8DA5-254C7123EBEF}" type="slidenum">
              <a:rPr lang="en-US" smtClean="0"/>
              <a:pPr>
                <a:defRPr/>
              </a:pPr>
              <a:t>24</a:t>
            </a:fld>
            <a:endParaRPr lang="en-US"/>
          </a:p>
        </p:txBody>
      </p:sp>
      <p:grpSp>
        <p:nvGrpSpPr>
          <p:cNvPr id="15" name="Group 14"/>
          <p:cNvGrpSpPr>
            <a:grpSpLocks/>
          </p:cNvGrpSpPr>
          <p:nvPr/>
        </p:nvGrpSpPr>
        <p:grpSpPr bwMode="auto">
          <a:xfrm>
            <a:off x="17206" y="6224961"/>
            <a:ext cx="9144000" cy="609601"/>
            <a:chOff x="1600200" y="5181600"/>
            <a:chExt cx="7010400" cy="381001"/>
          </a:xfrm>
        </p:grpSpPr>
        <p:sp>
          <p:nvSpPr>
            <p:cNvPr id="16" name="Rectangle 15"/>
            <p:cNvSpPr/>
            <p:nvPr/>
          </p:nvSpPr>
          <p:spPr>
            <a:xfrm flipV="1">
              <a:off x="1600200" y="5181600"/>
              <a:ext cx="7010400" cy="15279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nvGrpSpPr>
            <p:cNvPr id="17" name="Group 6"/>
            <p:cNvGrpSpPr>
              <a:grpSpLocks/>
            </p:cNvGrpSpPr>
            <p:nvPr/>
          </p:nvGrpSpPr>
          <p:grpSpPr bwMode="auto">
            <a:xfrm>
              <a:off x="1600200" y="5334398"/>
              <a:ext cx="7010400" cy="228203"/>
              <a:chOff x="1600200" y="5334398"/>
              <a:chExt cx="7010400" cy="228203"/>
            </a:xfrm>
          </p:grpSpPr>
          <p:sp>
            <p:nvSpPr>
              <p:cNvPr id="18" name="Rectangle 17"/>
              <p:cNvSpPr/>
              <p:nvPr/>
            </p:nvSpPr>
            <p:spPr>
              <a:xfrm>
                <a:off x="1600200" y="5410796"/>
                <a:ext cx="7010400" cy="15180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sp>
            <p:nvSpPr>
              <p:cNvPr id="19" name="Rectangle 18"/>
              <p:cNvSpPr/>
              <p:nvPr/>
            </p:nvSpPr>
            <p:spPr>
              <a:xfrm>
                <a:off x="1600200" y="5334398"/>
                <a:ext cx="7010400" cy="76399"/>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b="1" dirty="0" smtClean="0">
                <a:solidFill>
                  <a:schemeClr val="tx1"/>
                </a:solidFill>
              </a:rPr>
              <a:t>Payroll Management….</a:t>
            </a:r>
            <a:endParaRPr lang="en-US" sz="3200" b="1" dirty="0">
              <a:solidFill>
                <a:schemeClr val="tx1"/>
              </a:solidFill>
            </a:endParaRPr>
          </a:p>
        </p:txBody>
      </p:sp>
      <p:sp>
        <p:nvSpPr>
          <p:cNvPr id="3" name="Content Placeholder 2"/>
          <p:cNvSpPr>
            <a:spLocks noGrp="1"/>
          </p:cNvSpPr>
          <p:nvPr>
            <p:ph sz="quarter" idx="1"/>
          </p:nvPr>
        </p:nvSpPr>
        <p:spPr>
          <a:xfrm>
            <a:off x="301752" y="1371599"/>
            <a:ext cx="8503920" cy="4853361"/>
          </a:xfrm>
        </p:spPr>
        <p:txBody>
          <a:bodyPr/>
          <a:lstStyle/>
          <a:p>
            <a:pPr>
              <a:buNone/>
            </a:pPr>
            <a:r>
              <a:rPr lang="en-AU" b="1" dirty="0" smtClean="0"/>
              <a:t>2.3.9 Payment of Science Teachers</a:t>
            </a:r>
          </a:p>
          <a:p>
            <a:pPr marL="365125" lvl="0" indent="-365125" algn="just">
              <a:buNone/>
            </a:pPr>
            <a:r>
              <a:rPr lang="en-AU" dirty="0" smtClean="0"/>
              <a:t>a) Payment </a:t>
            </a:r>
            <a:r>
              <a:rPr lang="en-AU" dirty="0"/>
              <a:t>in scales U4 (SC) and U5 (SC) will only be possible after school information specifying the number of science and non-science teaching staff in each school and by position is provided. </a:t>
            </a:r>
          </a:p>
          <a:p>
            <a:pPr marL="533400" lvl="0" indent="-533400" algn="just">
              <a:buNone/>
            </a:pPr>
            <a:r>
              <a:rPr lang="en-AU" dirty="0" smtClean="0"/>
              <a:t>b) This </a:t>
            </a:r>
            <a:r>
              <a:rPr lang="en-AU" dirty="0"/>
              <a:t>information is a prerequisite to updating of the IPPS Establishment structure for each school and mapping each science teacher into the establishment structure. This is in line with the current payroll establishment control requirements.</a:t>
            </a:r>
            <a:endParaRPr lang="en-US" dirty="0"/>
          </a:p>
          <a:p>
            <a:pPr>
              <a:buNone/>
            </a:pPr>
            <a:endParaRPr lang="en-US" dirty="0" smtClean="0"/>
          </a:p>
          <a:p>
            <a:pPr marL="0" indent="0" algn="just">
              <a:buNone/>
            </a:pPr>
            <a:endParaRPr lang="en-US" dirty="0" smtClean="0"/>
          </a:p>
          <a:p>
            <a:pPr algn="just">
              <a:buFont typeface="Wingdings" pitchFamily="2" charset="2"/>
              <a:buChar char="q"/>
            </a:pPr>
            <a:endParaRPr lang="en-US" dirty="0" smtClean="0"/>
          </a:p>
        </p:txBody>
      </p:sp>
      <p:sp>
        <p:nvSpPr>
          <p:cNvPr id="4" name="Slide Number Placeholder 3"/>
          <p:cNvSpPr>
            <a:spLocks noGrp="1"/>
          </p:cNvSpPr>
          <p:nvPr>
            <p:ph type="sldNum" sz="quarter" idx="12"/>
          </p:nvPr>
        </p:nvSpPr>
        <p:spPr/>
        <p:txBody>
          <a:bodyPr/>
          <a:lstStyle/>
          <a:p>
            <a:pPr>
              <a:defRPr/>
            </a:pPr>
            <a:fld id="{34233146-FD39-4BBB-8DA5-254C7123EBEF}" type="slidenum">
              <a:rPr lang="en-US" smtClean="0"/>
              <a:pPr>
                <a:defRPr/>
              </a:pPr>
              <a:t>25</a:t>
            </a:fld>
            <a:endParaRPr lang="en-US"/>
          </a:p>
        </p:txBody>
      </p:sp>
      <p:grpSp>
        <p:nvGrpSpPr>
          <p:cNvPr id="5" name="Group 4"/>
          <p:cNvGrpSpPr>
            <a:grpSpLocks/>
          </p:cNvGrpSpPr>
          <p:nvPr/>
        </p:nvGrpSpPr>
        <p:grpSpPr bwMode="auto">
          <a:xfrm>
            <a:off x="17206" y="6224961"/>
            <a:ext cx="9144000" cy="609601"/>
            <a:chOff x="1600200" y="5181600"/>
            <a:chExt cx="7010400" cy="381001"/>
          </a:xfrm>
        </p:grpSpPr>
        <p:sp>
          <p:nvSpPr>
            <p:cNvPr id="6" name="Rectangle 5"/>
            <p:cNvSpPr/>
            <p:nvPr/>
          </p:nvSpPr>
          <p:spPr>
            <a:xfrm flipV="1">
              <a:off x="1600200" y="5181600"/>
              <a:ext cx="7010400" cy="15279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nvGrpSpPr>
            <p:cNvPr id="7" name="Group 6"/>
            <p:cNvGrpSpPr>
              <a:grpSpLocks/>
            </p:cNvGrpSpPr>
            <p:nvPr/>
          </p:nvGrpSpPr>
          <p:grpSpPr bwMode="auto">
            <a:xfrm>
              <a:off x="1600200" y="5334398"/>
              <a:ext cx="7010400" cy="228203"/>
              <a:chOff x="1600200" y="5334398"/>
              <a:chExt cx="7010400" cy="228203"/>
            </a:xfrm>
          </p:grpSpPr>
          <p:sp>
            <p:nvSpPr>
              <p:cNvPr id="8" name="Rectangle 7"/>
              <p:cNvSpPr/>
              <p:nvPr/>
            </p:nvSpPr>
            <p:spPr>
              <a:xfrm>
                <a:off x="1600200" y="5410796"/>
                <a:ext cx="7010400" cy="15180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sp>
            <p:nvSpPr>
              <p:cNvPr id="9" name="Rectangle 8"/>
              <p:cNvSpPr/>
              <p:nvPr/>
            </p:nvSpPr>
            <p:spPr>
              <a:xfrm>
                <a:off x="1600200" y="5334398"/>
                <a:ext cx="7010400" cy="76399"/>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b="1" dirty="0" smtClean="0">
                <a:solidFill>
                  <a:schemeClr val="tx1"/>
                </a:solidFill>
              </a:rPr>
              <a:t>Payroll management….</a:t>
            </a:r>
            <a:endParaRPr lang="en-AU" b="1" dirty="0">
              <a:solidFill>
                <a:schemeClr val="tx1"/>
              </a:solidFill>
            </a:endParaRPr>
          </a:p>
        </p:txBody>
      </p:sp>
      <p:sp>
        <p:nvSpPr>
          <p:cNvPr id="3" name="Content Placeholder 2"/>
          <p:cNvSpPr>
            <a:spLocks noGrp="1"/>
          </p:cNvSpPr>
          <p:nvPr>
            <p:ph sz="quarter" idx="1"/>
          </p:nvPr>
        </p:nvSpPr>
        <p:spPr/>
        <p:txBody>
          <a:bodyPr/>
          <a:lstStyle/>
          <a:p>
            <a:pPr marL="533400" lvl="0" indent="-533400" algn="just">
              <a:buNone/>
            </a:pPr>
            <a:r>
              <a:rPr lang="en-AU" dirty="0" smtClean="0"/>
              <a:t>c) In </a:t>
            </a:r>
            <a:r>
              <a:rPr lang="en-AU" dirty="0"/>
              <a:t>the interim,  the science teachers, who have complete information, will be paid a science</a:t>
            </a:r>
            <a:r>
              <a:rPr lang="en-AU" b="1" dirty="0"/>
              <a:t> salary top up</a:t>
            </a:r>
            <a:r>
              <a:rPr lang="en-AU" dirty="0"/>
              <a:t>, which is the difference between the science salary that each Officer should have been earning and the current salary. </a:t>
            </a:r>
          </a:p>
          <a:p>
            <a:pPr marL="0" lvl="0" indent="0" algn="just">
              <a:buNone/>
            </a:pPr>
            <a:endParaRPr lang="en-AU" dirty="0"/>
          </a:p>
          <a:p>
            <a:pPr lvl="0" algn="just">
              <a:buFont typeface="Wingdings" panose="05000000000000000000" pitchFamily="2" charset="2"/>
              <a:buChar char="q"/>
            </a:pPr>
            <a:r>
              <a:rPr lang="en-AU" dirty="0"/>
              <a:t>In this respect, the top up will be paid effective October 2013 with arrears for July-September 2013:</a:t>
            </a:r>
          </a:p>
        </p:txBody>
      </p:sp>
      <p:sp>
        <p:nvSpPr>
          <p:cNvPr id="4" name="Slide Number Placeholder 3"/>
          <p:cNvSpPr>
            <a:spLocks noGrp="1"/>
          </p:cNvSpPr>
          <p:nvPr>
            <p:ph type="sldNum" sz="quarter" idx="12"/>
          </p:nvPr>
        </p:nvSpPr>
        <p:spPr/>
        <p:txBody>
          <a:bodyPr/>
          <a:lstStyle/>
          <a:p>
            <a:pPr>
              <a:defRPr/>
            </a:pPr>
            <a:fld id="{34233146-FD39-4BBB-8DA5-254C7123EBEF}" type="slidenum">
              <a:rPr lang="en-US" smtClean="0"/>
              <a:pPr>
                <a:defRPr/>
              </a:pPr>
              <a:t>26</a:t>
            </a:fld>
            <a:endParaRPr lang="en-US"/>
          </a:p>
        </p:txBody>
      </p:sp>
      <p:grpSp>
        <p:nvGrpSpPr>
          <p:cNvPr id="5" name="Group 4"/>
          <p:cNvGrpSpPr>
            <a:grpSpLocks/>
          </p:cNvGrpSpPr>
          <p:nvPr/>
        </p:nvGrpSpPr>
        <p:grpSpPr bwMode="auto">
          <a:xfrm>
            <a:off x="17206" y="6224961"/>
            <a:ext cx="9144000" cy="609601"/>
            <a:chOff x="1600200" y="5181600"/>
            <a:chExt cx="7010400" cy="381001"/>
          </a:xfrm>
        </p:grpSpPr>
        <p:sp>
          <p:nvSpPr>
            <p:cNvPr id="6" name="Rectangle 5"/>
            <p:cNvSpPr/>
            <p:nvPr/>
          </p:nvSpPr>
          <p:spPr>
            <a:xfrm flipV="1">
              <a:off x="1600200" y="5181600"/>
              <a:ext cx="7010400" cy="15279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nvGrpSpPr>
            <p:cNvPr id="7" name="Group 6"/>
            <p:cNvGrpSpPr>
              <a:grpSpLocks/>
            </p:cNvGrpSpPr>
            <p:nvPr/>
          </p:nvGrpSpPr>
          <p:grpSpPr bwMode="auto">
            <a:xfrm>
              <a:off x="1600200" y="5334398"/>
              <a:ext cx="7010400" cy="228203"/>
              <a:chOff x="1600200" y="5334398"/>
              <a:chExt cx="7010400" cy="228203"/>
            </a:xfrm>
          </p:grpSpPr>
          <p:sp>
            <p:nvSpPr>
              <p:cNvPr id="8" name="Rectangle 7"/>
              <p:cNvSpPr/>
              <p:nvPr/>
            </p:nvSpPr>
            <p:spPr>
              <a:xfrm>
                <a:off x="1600200" y="5410796"/>
                <a:ext cx="7010400" cy="15180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sp>
            <p:nvSpPr>
              <p:cNvPr id="9" name="Rectangle 8"/>
              <p:cNvSpPr/>
              <p:nvPr/>
            </p:nvSpPr>
            <p:spPr>
              <a:xfrm>
                <a:off x="1600200" y="5334398"/>
                <a:ext cx="7010400" cy="76399"/>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grpSp>
    </p:spTree>
    <p:extLst>
      <p:ext uri="{BB962C8B-B14F-4D97-AF65-F5344CB8AC3E}">
        <p14:creationId xmlns:p14="http://schemas.microsoft.com/office/powerpoint/2010/main" xmlns="" val="37709405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b="1" dirty="0" smtClean="0">
                <a:solidFill>
                  <a:schemeClr val="tx1"/>
                </a:solidFill>
              </a:rPr>
              <a:t>Payroll Management….</a:t>
            </a:r>
            <a:endParaRPr lang="en-AU" b="1" dirty="0">
              <a:solidFill>
                <a:schemeClr val="tx1"/>
              </a:solidFill>
            </a:endParaRPr>
          </a:p>
        </p:txBody>
      </p:sp>
      <p:sp>
        <p:nvSpPr>
          <p:cNvPr id="3" name="Content Placeholder 2"/>
          <p:cNvSpPr>
            <a:spLocks noGrp="1"/>
          </p:cNvSpPr>
          <p:nvPr>
            <p:ph sz="quarter" idx="1"/>
          </p:nvPr>
        </p:nvSpPr>
        <p:spPr/>
        <p:txBody>
          <a:bodyPr/>
          <a:lstStyle/>
          <a:p>
            <a:pPr marL="0" indent="0">
              <a:buNone/>
            </a:pPr>
            <a:r>
              <a:rPr lang="en-AU" b="1" dirty="0" smtClean="0"/>
              <a:t>Summary of staff to be paid by Category</a:t>
            </a:r>
          </a:p>
          <a:p>
            <a:pPr marL="0" indent="0">
              <a:buNone/>
            </a:pPr>
            <a:endParaRPr lang="en-AU" dirty="0"/>
          </a:p>
        </p:txBody>
      </p:sp>
      <p:sp>
        <p:nvSpPr>
          <p:cNvPr id="4" name="Slide Number Placeholder 3"/>
          <p:cNvSpPr>
            <a:spLocks noGrp="1"/>
          </p:cNvSpPr>
          <p:nvPr>
            <p:ph type="sldNum" sz="quarter" idx="12"/>
          </p:nvPr>
        </p:nvSpPr>
        <p:spPr/>
        <p:txBody>
          <a:bodyPr/>
          <a:lstStyle/>
          <a:p>
            <a:pPr>
              <a:defRPr/>
            </a:pPr>
            <a:fld id="{34233146-FD39-4BBB-8DA5-254C7123EBEF}" type="slidenum">
              <a:rPr lang="en-US" smtClean="0"/>
              <a:pPr>
                <a:defRPr/>
              </a:pPr>
              <a:t>27</a:t>
            </a:fld>
            <a:endParaRPr lang="en-US"/>
          </a:p>
        </p:txBody>
      </p:sp>
      <p:grpSp>
        <p:nvGrpSpPr>
          <p:cNvPr id="5" name="Group 4"/>
          <p:cNvGrpSpPr>
            <a:grpSpLocks/>
          </p:cNvGrpSpPr>
          <p:nvPr/>
        </p:nvGrpSpPr>
        <p:grpSpPr bwMode="auto">
          <a:xfrm>
            <a:off x="17206" y="6224961"/>
            <a:ext cx="9144000" cy="609601"/>
            <a:chOff x="1600200" y="5181600"/>
            <a:chExt cx="7010400" cy="381001"/>
          </a:xfrm>
        </p:grpSpPr>
        <p:sp>
          <p:nvSpPr>
            <p:cNvPr id="6" name="Rectangle 5"/>
            <p:cNvSpPr/>
            <p:nvPr/>
          </p:nvSpPr>
          <p:spPr>
            <a:xfrm flipV="1">
              <a:off x="1600200" y="5181600"/>
              <a:ext cx="7010400" cy="15279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nvGrpSpPr>
            <p:cNvPr id="7" name="Group 6"/>
            <p:cNvGrpSpPr>
              <a:grpSpLocks/>
            </p:cNvGrpSpPr>
            <p:nvPr/>
          </p:nvGrpSpPr>
          <p:grpSpPr bwMode="auto">
            <a:xfrm>
              <a:off x="1600200" y="5334398"/>
              <a:ext cx="7010400" cy="228203"/>
              <a:chOff x="1600200" y="5334398"/>
              <a:chExt cx="7010400" cy="228203"/>
            </a:xfrm>
          </p:grpSpPr>
          <p:sp>
            <p:nvSpPr>
              <p:cNvPr id="8" name="Rectangle 7"/>
              <p:cNvSpPr/>
              <p:nvPr/>
            </p:nvSpPr>
            <p:spPr>
              <a:xfrm>
                <a:off x="1600200" y="5410796"/>
                <a:ext cx="7010400" cy="15180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sp>
            <p:nvSpPr>
              <p:cNvPr id="9" name="Rectangle 8"/>
              <p:cNvSpPr/>
              <p:nvPr/>
            </p:nvSpPr>
            <p:spPr>
              <a:xfrm>
                <a:off x="1600200" y="5334398"/>
                <a:ext cx="7010400" cy="76399"/>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grpSp>
      <p:graphicFrame>
        <p:nvGraphicFramePr>
          <p:cNvPr id="10" name="Table 9"/>
          <p:cNvGraphicFramePr>
            <a:graphicFrameLocks noGrp="1"/>
          </p:cNvGraphicFramePr>
          <p:nvPr>
            <p:extLst>
              <p:ext uri="{D42A27DB-BD31-4B8C-83A1-F6EECF244321}">
                <p14:modId xmlns:p14="http://schemas.microsoft.com/office/powerpoint/2010/main" xmlns="" val="3521614671"/>
              </p:ext>
            </p:extLst>
          </p:nvPr>
        </p:nvGraphicFramePr>
        <p:xfrm>
          <a:off x="533400" y="2342544"/>
          <a:ext cx="7772400" cy="2534255"/>
        </p:xfrm>
        <a:graphic>
          <a:graphicData uri="http://schemas.openxmlformats.org/drawingml/2006/table">
            <a:tbl>
              <a:tblPr firstRow="1" firstCol="1" bandRow="1">
                <a:tableStyleId>{5C22544A-7EE6-4342-B048-85BDC9FD1C3A}</a:tableStyleId>
              </a:tblPr>
              <a:tblGrid>
                <a:gridCol w="1345870"/>
                <a:gridCol w="3319813"/>
                <a:gridCol w="3106717"/>
              </a:tblGrid>
              <a:tr h="422376">
                <a:tc>
                  <a:txBody>
                    <a:bodyPr/>
                    <a:lstStyle/>
                    <a:p>
                      <a:pPr marL="457200" algn="just">
                        <a:lnSpc>
                          <a:spcPct val="115000"/>
                        </a:lnSpc>
                        <a:spcAft>
                          <a:spcPts val="0"/>
                        </a:spcAft>
                      </a:pPr>
                      <a:r>
                        <a:rPr lang="en-AU" sz="1300">
                          <a:effectLst/>
                        </a:rPr>
                        <a:t>S/no</a:t>
                      </a:r>
                      <a:endParaRPr lang="en-AU" sz="110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en-AU" sz="1300">
                          <a:effectLst/>
                        </a:rPr>
                        <a:t>Category of Staff</a:t>
                      </a:r>
                      <a:endParaRPr lang="en-AU" sz="1100">
                        <a:effectLst/>
                        <a:latin typeface="Calibri"/>
                        <a:ea typeface="Calibri"/>
                        <a:cs typeface="Times New Roman"/>
                      </a:endParaRPr>
                    </a:p>
                  </a:txBody>
                  <a:tcPr marL="68580" marR="68580" marT="0" marB="0"/>
                </a:tc>
                <a:tc>
                  <a:txBody>
                    <a:bodyPr/>
                    <a:lstStyle/>
                    <a:p>
                      <a:pPr marL="457200" algn="ctr">
                        <a:lnSpc>
                          <a:spcPct val="115000"/>
                        </a:lnSpc>
                        <a:spcAft>
                          <a:spcPts val="0"/>
                        </a:spcAft>
                      </a:pPr>
                      <a:r>
                        <a:rPr lang="en-AU" sz="1300">
                          <a:effectLst/>
                        </a:rPr>
                        <a:t>Number to be paid</a:t>
                      </a:r>
                      <a:endParaRPr lang="en-AU" sz="1100">
                        <a:effectLst/>
                        <a:latin typeface="Calibri"/>
                        <a:ea typeface="Calibri"/>
                        <a:cs typeface="Times New Roman"/>
                      </a:endParaRPr>
                    </a:p>
                  </a:txBody>
                  <a:tcPr marL="68580" marR="68580" marT="0" marB="0"/>
                </a:tc>
              </a:tr>
              <a:tr h="422376">
                <a:tc>
                  <a:txBody>
                    <a:bodyPr/>
                    <a:lstStyle/>
                    <a:p>
                      <a:pPr marL="457200" algn="just">
                        <a:lnSpc>
                          <a:spcPct val="115000"/>
                        </a:lnSpc>
                        <a:spcAft>
                          <a:spcPts val="0"/>
                        </a:spcAft>
                      </a:pPr>
                      <a:r>
                        <a:rPr lang="en-AU" sz="1300">
                          <a:effectLst/>
                        </a:rPr>
                        <a:t>1</a:t>
                      </a:r>
                      <a:endParaRPr lang="en-AU" sz="110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en-AU" sz="1300">
                          <a:effectLst/>
                        </a:rPr>
                        <a:t>Principals/Deputy Principals</a:t>
                      </a:r>
                      <a:endParaRPr lang="en-AU" sz="1100">
                        <a:effectLst/>
                        <a:latin typeface="Calibri"/>
                        <a:ea typeface="Calibri"/>
                        <a:cs typeface="Times New Roman"/>
                      </a:endParaRPr>
                    </a:p>
                  </a:txBody>
                  <a:tcPr marL="68580" marR="68580" marT="0" marB="0"/>
                </a:tc>
                <a:tc>
                  <a:txBody>
                    <a:bodyPr/>
                    <a:lstStyle/>
                    <a:p>
                      <a:pPr marL="457200" algn="ctr">
                        <a:lnSpc>
                          <a:spcPct val="115000"/>
                        </a:lnSpc>
                        <a:spcAft>
                          <a:spcPts val="0"/>
                        </a:spcAft>
                      </a:pPr>
                      <a:r>
                        <a:rPr lang="en-AU" sz="1300">
                          <a:effectLst/>
                        </a:rPr>
                        <a:t>31</a:t>
                      </a:r>
                      <a:endParaRPr lang="en-AU" sz="1100">
                        <a:effectLst/>
                        <a:latin typeface="Calibri"/>
                        <a:ea typeface="Calibri"/>
                        <a:cs typeface="Times New Roman"/>
                      </a:endParaRPr>
                    </a:p>
                  </a:txBody>
                  <a:tcPr marL="68580" marR="68580" marT="0" marB="0"/>
                </a:tc>
              </a:tr>
              <a:tr h="844751">
                <a:tc>
                  <a:txBody>
                    <a:bodyPr/>
                    <a:lstStyle/>
                    <a:p>
                      <a:pPr marL="457200" algn="just">
                        <a:lnSpc>
                          <a:spcPct val="115000"/>
                        </a:lnSpc>
                        <a:spcAft>
                          <a:spcPts val="0"/>
                        </a:spcAft>
                      </a:pPr>
                      <a:r>
                        <a:rPr lang="en-AU" sz="1300">
                          <a:effectLst/>
                        </a:rPr>
                        <a:t>2</a:t>
                      </a:r>
                      <a:endParaRPr lang="en-AU" sz="110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en-AU" sz="1300">
                          <a:effectLst/>
                        </a:rPr>
                        <a:t>Head teachers/Deputy Head teachers</a:t>
                      </a:r>
                      <a:endParaRPr lang="en-AU" sz="1100">
                        <a:effectLst/>
                        <a:latin typeface="Calibri"/>
                        <a:ea typeface="Calibri"/>
                        <a:cs typeface="Times New Roman"/>
                      </a:endParaRPr>
                    </a:p>
                  </a:txBody>
                  <a:tcPr marL="68580" marR="68580" marT="0" marB="0"/>
                </a:tc>
                <a:tc>
                  <a:txBody>
                    <a:bodyPr/>
                    <a:lstStyle/>
                    <a:p>
                      <a:pPr marL="457200" algn="ctr">
                        <a:lnSpc>
                          <a:spcPct val="115000"/>
                        </a:lnSpc>
                        <a:spcAft>
                          <a:spcPts val="0"/>
                        </a:spcAft>
                      </a:pPr>
                      <a:r>
                        <a:rPr lang="en-AU" sz="1300">
                          <a:effectLst/>
                        </a:rPr>
                        <a:t>40</a:t>
                      </a:r>
                      <a:endParaRPr lang="en-AU" sz="1100">
                        <a:effectLst/>
                        <a:latin typeface="Calibri"/>
                        <a:ea typeface="Calibri"/>
                        <a:cs typeface="Times New Roman"/>
                      </a:endParaRPr>
                    </a:p>
                  </a:txBody>
                  <a:tcPr marL="68580" marR="68580" marT="0" marB="0"/>
                </a:tc>
              </a:tr>
              <a:tr h="422376">
                <a:tc>
                  <a:txBody>
                    <a:bodyPr/>
                    <a:lstStyle/>
                    <a:p>
                      <a:pPr marL="457200" algn="just">
                        <a:lnSpc>
                          <a:spcPct val="115000"/>
                        </a:lnSpc>
                        <a:spcAft>
                          <a:spcPts val="0"/>
                        </a:spcAft>
                      </a:pPr>
                      <a:r>
                        <a:rPr lang="en-AU" sz="1300">
                          <a:effectLst/>
                        </a:rPr>
                        <a:t>3</a:t>
                      </a:r>
                      <a:endParaRPr lang="en-AU" sz="110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en-AU" sz="1300">
                          <a:effectLst/>
                        </a:rPr>
                        <a:t>Tertiary Institution Staff</a:t>
                      </a:r>
                      <a:endParaRPr lang="en-AU" sz="1100">
                        <a:effectLst/>
                        <a:latin typeface="Calibri"/>
                        <a:ea typeface="Calibri"/>
                        <a:cs typeface="Times New Roman"/>
                      </a:endParaRPr>
                    </a:p>
                  </a:txBody>
                  <a:tcPr marL="68580" marR="68580" marT="0" marB="0"/>
                </a:tc>
                <a:tc>
                  <a:txBody>
                    <a:bodyPr/>
                    <a:lstStyle/>
                    <a:p>
                      <a:pPr marL="457200" algn="ctr">
                        <a:lnSpc>
                          <a:spcPct val="115000"/>
                        </a:lnSpc>
                        <a:spcAft>
                          <a:spcPts val="0"/>
                        </a:spcAft>
                      </a:pPr>
                      <a:r>
                        <a:rPr lang="en-AU" sz="1300">
                          <a:effectLst/>
                        </a:rPr>
                        <a:t>146</a:t>
                      </a:r>
                      <a:endParaRPr lang="en-AU" sz="1100">
                        <a:effectLst/>
                        <a:latin typeface="Calibri"/>
                        <a:ea typeface="Calibri"/>
                        <a:cs typeface="Times New Roman"/>
                      </a:endParaRPr>
                    </a:p>
                  </a:txBody>
                  <a:tcPr marL="68580" marR="68580" marT="0" marB="0"/>
                </a:tc>
              </a:tr>
              <a:tr h="422376">
                <a:tc>
                  <a:txBody>
                    <a:bodyPr/>
                    <a:lstStyle/>
                    <a:p>
                      <a:pPr marL="457200" algn="just">
                        <a:lnSpc>
                          <a:spcPct val="115000"/>
                        </a:lnSpc>
                        <a:spcAft>
                          <a:spcPts val="0"/>
                        </a:spcAft>
                      </a:pPr>
                      <a:r>
                        <a:rPr lang="en-AU" sz="1300">
                          <a:effectLst/>
                        </a:rPr>
                        <a:t>4</a:t>
                      </a:r>
                      <a:endParaRPr lang="en-AU" sz="110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en-AU" sz="1300">
                          <a:effectLst/>
                        </a:rPr>
                        <a:t>Secondary School Teachers</a:t>
                      </a:r>
                      <a:endParaRPr lang="en-AU" sz="1100">
                        <a:effectLst/>
                        <a:latin typeface="Calibri"/>
                        <a:ea typeface="Calibri"/>
                        <a:cs typeface="Times New Roman"/>
                      </a:endParaRPr>
                    </a:p>
                  </a:txBody>
                  <a:tcPr marL="68580" marR="68580" marT="0" marB="0"/>
                </a:tc>
                <a:tc>
                  <a:txBody>
                    <a:bodyPr/>
                    <a:lstStyle/>
                    <a:p>
                      <a:pPr marL="457200" algn="ctr">
                        <a:lnSpc>
                          <a:spcPct val="115000"/>
                        </a:lnSpc>
                        <a:spcAft>
                          <a:spcPts val="0"/>
                        </a:spcAft>
                      </a:pPr>
                      <a:r>
                        <a:rPr lang="en-AU" sz="1300" dirty="0">
                          <a:effectLst/>
                        </a:rPr>
                        <a:t>4069</a:t>
                      </a:r>
                      <a:endParaRPr lang="en-AU" sz="1100" dirty="0">
                        <a:effectLst/>
                        <a:latin typeface="Calibri"/>
                        <a:ea typeface="Calibri"/>
                        <a:cs typeface="Times New Roman"/>
                      </a:endParaRPr>
                    </a:p>
                  </a:txBody>
                  <a:tcPr marL="68580" marR="68580" marT="0" marB="0"/>
                </a:tc>
              </a:tr>
            </a:tbl>
          </a:graphicData>
        </a:graphic>
      </p:graphicFrame>
      <p:sp>
        <p:nvSpPr>
          <p:cNvPr id="11" name="Rectangle 1"/>
          <p:cNvSpPr>
            <a:spLocks noChangeArrowheads="1"/>
          </p:cNvSpPr>
          <p:nvPr/>
        </p:nvSpPr>
        <p:spPr bwMode="auto">
          <a:xfrm>
            <a:off x="2003425" y="234315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2023144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b="1" dirty="0" smtClean="0">
                <a:solidFill>
                  <a:schemeClr val="tx1"/>
                </a:solidFill>
              </a:rPr>
              <a:t>Payroll Management….</a:t>
            </a:r>
            <a:endParaRPr lang="en-US" sz="3200" dirty="0"/>
          </a:p>
        </p:txBody>
      </p:sp>
      <p:sp>
        <p:nvSpPr>
          <p:cNvPr id="3" name="Content Placeholder 2"/>
          <p:cNvSpPr>
            <a:spLocks noGrp="1"/>
          </p:cNvSpPr>
          <p:nvPr>
            <p:ph sz="quarter" idx="1"/>
          </p:nvPr>
        </p:nvSpPr>
        <p:spPr/>
        <p:txBody>
          <a:bodyPr/>
          <a:lstStyle/>
          <a:p>
            <a:pPr algn="just">
              <a:buNone/>
            </a:pPr>
            <a:r>
              <a:rPr lang="en-AU" b="1" dirty="0" smtClean="0"/>
              <a:t>2.3.10 Payroll Deductions</a:t>
            </a:r>
            <a:endParaRPr lang="en-US" dirty="0" smtClean="0"/>
          </a:p>
          <a:p>
            <a:pPr marL="0" indent="0" algn="just">
              <a:buNone/>
            </a:pPr>
            <a:r>
              <a:rPr lang="en-AU" dirty="0"/>
              <a:t>a)   Government is currently reviewing the procedure for managing payroll deductions. In this regard, all Accounting Officers are requested to note the following:</a:t>
            </a:r>
          </a:p>
          <a:p>
            <a:pPr marL="571500" lvl="0" indent="-571500" algn="just">
              <a:buFont typeface="+mj-lt"/>
              <a:buAutoNum type="romanLcPeriod"/>
            </a:pPr>
            <a:r>
              <a:rPr lang="en-AU" dirty="0"/>
              <a:t>Ministry of Public Service will not issue payroll deduction codes to new Financial Institutions</a:t>
            </a:r>
          </a:p>
          <a:p>
            <a:pPr marL="571500" lvl="0" indent="-571500" algn="just">
              <a:buFont typeface="+mj-lt"/>
              <a:buAutoNum type="romanLcPeriod"/>
            </a:pPr>
            <a:r>
              <a:rPr lang="en-AU" dirty="0"/>
              <a:t>The guidelines on the management of the payroll deductions will be maintained until new ones are issued by Ministry of Public Service.</a:t>
            </a:r>
          </a:p>
          <a:p>
            <a:pPr algn="just">
              <a:buNone/>
            </a:pPr>
            <a:endParaRPr lang="en-US" dirty="0" smtClean="0"/>
          </a:p>
          <a:p>
            <a:pPr algn="just"/>
            <a:endParaRPr lang="en-US" dirty="0" smtClean="0"/>
          </a:p>
          <a:p>
            <a:pPr lvl="0"/>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pPr>
              <a:defRPr/>
            </a:pPr>
            <a:fld id="{34233146-FD39-4BBB-8DA5-254C7123EBEF}" type="slidenum">
              <a:rPr lang="en-US" smtClean="0"/>
              <a:pPr>
                <a:defRPr/>
              </a:pPr>
              <a:t>28</a:t>
            </a:fld>
            <a:endParaRPr lang="en-US"/>
          </a:p>
        </p:txBody>
      </p:sp>
      <p:grpSp>
        <p:nvGrpSpPr>
          <p:cNvPr id="5" name="Group 4"/>
          <p:cNvGrpSpPr>
            <a:grpSpLocks/>
          </p:cNvGrpSpPr>
          <p:nvPr/>
        </p:nvGrpSpPr>
        <p:grpSpPr bwMode="auto">
          <a:xfrm>
            <a:off x="17206" y="6224961"/>
            <a:ext cx="9144000" cy="609601"/>
            <a:chOff x="1600200" y="5181600"/>
            <a:chExt cx="7010400" cy="381001"/>
          </a:xfrm>
        </p:grpSpPr>
        <p:sp>
          <p:nvSpPr>
            <p:cNvPr id="6" name="Rectangle 5"/>
            <p:cNvSpPr/>
            <p:nvPr/>
          </p:nvSpPr>
          <p:spPr>
            <a:xfrm flipV="1">
              <a:off x="1600200" y="5181600"/>
              <a:ext cx="7010400" cy="15279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nvGrpSpPr>
            <p:cNvPr id="7" name="Group 6"/>
            <p:cNvGrpSpPr>
              <a:grpSpLocks/>
            </p:cNvGrpSpPr>
            <p:nvPr/>
          </p:nvGrpSpPr>
          <p:grpSpPr bwMode="auto">
            <a:xfrm>
              <a:off x="1600200" y="5334398"/>
              <a:ext cx="7010400" cy="228203"/>
              <a:chOff x="1600200" y="5334398"/>
              <a:chExt cx="7010400" cy="228203"/>
            </a:xfrm>
          </p:grpSpPr>
          <p:sp>
            <p:nvSpPr>
              <p:cNvPr id="8" name="Rectangle 7"/>
              <p:cNvSpPr/>
              <p:nvPr/>
            </p:nvSpPr>
            <p:spPr>
              <a:xfrm>
                <a:off x="1600200" y="5410796"/>
                <a:ext cx="7010400" cy="15180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sp>
            <p:nvSpPr>
              <p:cNvPr id="9" name="Rectangle 8"/>
              <p:cNvSpPr/>
              <p:nvPr/>
            </p:nvSpPr>
            <p:spPr>
              <a:xfrm>
                <a:off x="1600200" y="5334398"/>
                <a:ext cx="7010400" cy="76399"/>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0"/>
            <a:ext cx="8534400" cy="987425"/>
          </a:xfrm>
        </p:spPr>
        <p:txBody>
          <a:bodyPr/>
          <a:lstStyle/>
          <a:p>
            <a:pPr algn="just"/>
            <a:r>
              <a:rPr lang="en-AU" sz="3600" dirty="0"/>
              <a:t/>
            </a:r>
            <a:br>
              <a:rPr lang="en-AU" sz="3600" dirty="0"/>
            </a:br>
            <a:r>
              <a:rPr lang="en-AU" sz="3200" b="1" dirty="0" smtClean="0">
                <a:solidFill>
                  <a:schemeClr val="tx1"/>
                </a:solidFill>
              </a:rPr>
              <a:t>2.4 Pensions Management</a:t>
            </a:r>
            <a:endParaRPr lang="en-US" sz="3200" b="1" dirty="0">
              <a:solidFill>
                <a:schemeClr val="tx1"/>
              </a:solidFill>
            </a:endParaRPr>
          </a:p>
        </p:txBody>
      </p:sp>
      <p:sp>
        <p:nvSpPr>
          <p:cNvPr id="3" name="Content Placeholder 2"/>
          <p:cNvSpPr>
            <a:spLocks noGrp="1"/>
          </p:cNvSpPr>
          <p:nvPr>
            <p:ph sz="quarter" idx="1"/>
          </p:nvPr>
        </p:nvSpPr>
        <p:spPr/>
        <p:txBody>
          <a:bodyPr/>
          <a:lstStyle/>
          <a:p>
            <a:pPr marL="0" indent="0">
              <a:buNone/>
            </a:pPr>
            <a:r>
              <a:rPr lang="en-AU" b="1" dirty="0" smtClean="0"/>
              <a:t>a) Payroll </a:t>
            </a:r>
            <a:r>
              <a:rPr lang="en-AU" b="1" dirty="0"/>
              <a:t>Cleaning</a:t>
            </a:r>
            <a:endParaRPr lang="en-AU" dirty="0"/>
          </a:p>
          <a:p>
            <a:pPr algn="just">
              <a:buFont typeface="Wingdings" panose="05000000000000000000" pitchFamily="2" charset="2"/>
              <a:buChar char="q"/>
            </a:pPr>
            <a:r>
              <a:rPr lang="en-AU" dirty="0"/>
              <a:t>The Ministry of Public Service has been cleaning and updating the pension pay roll as directed by </a:t>
            </a:r>
            <a:r>
              <a:rPr lang="en-AU" dirty="0" smtClean="0"/>
              <a:t>H.E</a:t>
            </a:r>
            <a:r>
              <a:rPr lang="en-AU" dirty="0"/>
              <a:t>. the President. This exercise is ongoing and payrolls will be provided periodically to the Local Governments for validation.</a:t>
            </a:r>
          </a:p>
          <a:p>
            <a:pPr marL="0" indent="0" algn="just">
              <a:buNone/>
            </a:pPr>
            <a:endParaRPr lang="en-AU" dirty="0"/>
          </a:p>
          <a:p>
            <a:pPr algn="just">
              <a:buFont typeface="Wingdings" panose="05000000000000000000" pitchFamily="2" charset="2"/>
              <a:buChar char="q"/>
            </a:pPr>
            <a:endParaRPr lang="en-US" dirty="0" smtClean="0"/>
          </a:p>
        </p:txBody>
      </p:sp>
      <p:sp>
        <p:nvSpPr>
          <p:cNvPr id="4" name="Slide Number Placeholder 3"/>
          <p:cNvSpPr>
            <a:spLocks noGrp="1"/>
          </p:cNvSpPr>
          <p:nvPr>
            <p:ph type="sldNum" sz="quarter" idx="12"/>
          </p:nvPr>
        </p:nvSpPr>
        <p:spPr/>
        <p:txBody>
          <a:bodyPr/>
          <a:lstStyle/>
          <a:p>
            <a:pPr>
              <a:defRPr/>
            </a:pPr>
            <a:fld id="{34233146-FD39-4BBB-8DA5-254C7123EBEF}" type="slidenum">
              <a:rPr lang="en-US" smtClean="0"/>
              <a:pPr>
                <a:defRPr/>
              </a:pPr>
              <a:t>29</a:t>
            </a:fld>
            <a:endParaRPr lang="en-US"/>
          </a:p>
        </p:txBody>
      </p:sp>
      <p:grpSp>
        <p:nvGrpSpPr>
          <p:cNvPr id="6" name="Group 5"/>
          <p:cNvGrpSpPr>
            <a:grpSpLocks/>
          </p:cNvGrpSpPr>
          <p:nvPr/>
        </p:nvGrpSpPr>
        <p:grpSpPr bwMode="auto">
          <a:xfrm>
            <a:off x="17206" y="6224961"/>
            <a:ext cx="9144000" cy="609601"/>
            <a:chOff x="1600200" y="5181600"/>
            <a:chExt cx="7010400" cy="381001"/>
          </a:xfrm>
        </p:grpSpPr>
        <p:sp>
          <p:nvSpPr>
            <p:cNvPr id="7" name="Rectangle 6"/>
            <p:cNvSpPr/>
            <p:nvPr/>
          </p:nvSpPr>
          <p:spPr>
            <a:xfrm flipV="1">
              <a:off x="1600200" y="5181600"/>
              <a:ext cx="7010400" cy="15279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nvGrpSpPr>
            <p:cNvPr id="8" name="Group 7"/>
            <p:cNvGrpSpPr>
              <a:grpSpLocks/>
            </p:cNvGrpSpPr>
            <p:nvPr/>
          </p:nvGrpSpPr>
          <p:grpSpPr bwMode="auto">
            <a:xfrm>
              <a:off x="1600200" y="5334398"/>
              <a:ext cx="7010400" cy="228203"/>
              <a:chOff x="1600200" y="5334398"/>
              <a:chExt cx="7010400" cy="228203"/>
            </a:xfrm>
          </p:grpSpPr>
          <p:sp>
            <p:nvSpPr>
              <p:cNvPr id="9" name="Rectangle 8"/>
              <p:cNvSpPr/>
              <p:nvPr/>
            </p:nvSpPr>
            <p:spPr>
              <a:xfrm>
                <a:off x="1600200" y="5410796"/>
                <a:ext cx="7010400" cy="15180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sp>
            <p:nvSpPr>
              <p:cNvPr id="10" name="Rectangle 9"/>
              <p:cNvSpPr/>
              <p:nvPr/>
            </p:nvSpPr>
            <p:spPr>
              <a:xfrm>
                <a:off x="1600200" y="5334398"/>
                <a:ext cx="7010400" cy="76399"/>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just"/>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1.0 INTRODUCTION</a:t>
            </a:r>
            <a:endParaRPr lang="en-US" b="1" dirty="0"/>
          </a:p>
        </p:txBody>
      </p:sp>
      <p:sp>
        <p:nvSpPr>
          <p:cNvPr id="3" name="Content Placeholder 2"/>
          <p:cNvSpPr>
            <a:spLocks noGrp="1"/>
          </p:cNvSpPr>
          <p:nvPr>
            <p:ph idx="1"/>
          </p:nvPr>
        </p:nvSpPr>
        <p:spPr>
          <a:xfrm>
            <a:off x="457200" y="1524000"/>
            <a:ext cx="8229600" cy="4800600"/>
          </a:xfrm>
        </p:spPr>
        <p:txBody>
          <a:bodyPr>
            <a:normAutofit/>
          </a:bodyPr>
          <a:lstStyle/>
          <a:p>
            <a:pPr algn="just">
              <a:buNone/>
            </a:pPr>
            <a:r>
              <a:rPr lang="en-AU" dirty="0" smtClean="0"/>
              <a:t>  This </a:t>
            </a:r>
            <a:r>
              <a:rPr lang="en-AU" dirty="0"/>
              <a:t>Issues Paper highlights key Budget execution issues identified during FY 2013/2014 and budgeting </a:t>
            </a:r>
            <a:r>
              <a:rPr lang="en-AU" dirty="0" smtClean="0"/>
              <a:t>issues </a:t>
            </a:r>
            <a:r>
              <a:rPr lang="en-AU" dirty="0"/>
              <a:t>that need to be taken into account as Accounting Officers prepare budgets for FY 2014/2015. The areas covered include; Recruitment, Payroll Management, </a:t>
            </a:r>
            <a:r>
              <a:rPr lang="en-AU" dirty="0" smtClean="0"/>
              <a:t>Wage bill </a:t>
            </a:r>
            <a:r>
              <a:rPr lang="en-AU" dirty="0"/>
              <a:t>Management and Pensions management.</a:t>
            </a:r>
          </a:p>
          <a:p>
            <a:pPr algn="just">
              <a:buNone/>
            </a:pPr>
            <a:endParaRPr lang="en-US" dirty="0" smtClean="0"/>
          </a:p>
        </p:txBody>
      </p:sp>
      <p:grpSp>
        <p:nvGrpSpPr>
          <p:cNvPr id="5" name="Group 4"/>
          <p:cNvGrpSpPr>
            <a:grpSpLocks/>
          </p:cNvGrpSpPr>
          <p:nvPr/>
        </p:nvGrpSpPr>
        <p:grpSpPr bwMode="auto">
          <a:xfrm>
            <a:off x="-7374" y="6306409"/>
            <a:ext cx="9144000" cy="609601"/>
            <a:chOff x="1600200" y="5181600"/>
            <a:chExt cx="7010400" cy="381001"/>
          </a:xfrm>
        </p:grpSpPr>
        <p:sp>
          <p:nvSpPr>
            <p:cNvPr id="6" name="Rectangle 5"/>
            <p:cNvSpPr/>
            <p:nvPr/>
          </p:nvSpPr>
          <p:spPr>
            <a:xfrm flipV="1">
              <a:off x="1600200" y="5181600"/>
              <a:ext cx="7010400" cy="15279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nvGrpSpPr>
            <p:cNvPr id="7" name="Group 6"/>
            <p:cNvGrpSpPr>
              <a:grpSpLocks/>
            </p:cNvGrpSpPr>
            <p:nvPr/>
          </p:nvGrpSpPr>
          <p:grpSpPr bwMode="auto">
            <a:xfrm>
              <a:off x="1600200" y="5334398"/>
              <a:ext cx="7010400" cy="228203"/>
              <a:chOff x="1600200" y="5334398"/>
              <a:chExt cx="7010400" cy="228203"/>
            </a:xfrm>
          </p:grpSpPr>
          <p:sp>
            <p:nvSpPr>
              <p:cNvPr id="8" name="Rectangle 7"/>
              <p:cNvSpPr/>
              <p:nvPr/>
            </p:nvSpPr>
            <p:spPr>
              <a:xfrm>
                <a:off x="1600200" y="5410796"/>
                <a:ext cx="7010400" cy="15180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sp>
            <p:nvSpPr>
              <p:cNvPr id="9" name="Rectangle 8"/>
              <p:cNvSpPr/>
              <p:nvPr/>
            </p:nvSpPr>
            <p:spPr>
              <a:xfrm>
                <a:off x="1600200" y="5334398"/>
                <a:ext cx="7010400" cy="76399"/>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gr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sz="2800" b="1" dirty="0" smtClean="0">
                <a:solidFill>
                  <a:schemeClr val="tx1"/>
                </a:solidFill>
              </a:rPr>
              <a:t>Pensions Management….</a:t>
            </a:r>
            <a:endParaRPr lang="en-AU" sz="2800" b="1" dirty="0">
              <a:solidFill>
                <a:schemeClr val="tx1"/>
              </a:solidFill>
            </a:endParaRPr>
          </a:p>
        </p:txBody>
      </p:sp>
      <p:sp>
        <p:nvSpPr>
          <p:cNvPr id="3" name="Content Placeholder 2"/>
          <p:cNvSpPr>
            <a:spLocks noGrp="1"/>
          </p:cNvSpPr>
          <p:nvPr>
            <p:ph sz="quarter" idx="1"/>
          </p:nvPr>
        </p:nvSpPr>
        <p:spPr/>
        <p:txBody>
          <a:bodyPr/>
          <a:lstStyle/>
          <a:p>
            <a:pPr marL="542925" lvl="0" indent="-542925">
              <a:buNone/>
            </a:pPr>
            <a:r>
              <a:rPr lang="en-AU" b="1" dirty="0" smtClean="0"/>
              <a:t>b) Accounting </a:t>
            </a:r>
            <a:r>
              <a:rPr lang="en-AU" b="1" dirty="0"/>
              <a:t>Officers to endorse submissions for pension benefits</a:t>
            </a:r>
            <a:endParaRPr lang="en-AU" dirty="0"/>
          </a:p>
          <a:p>
            <a:pPr algn="just">
              <a:buFont typeface="Wingdings" panose="05000000000000000000" pitchFamily="2" charset="2"/>
              <a:buChar char="q"/>
            </a:pPr>
            <a:r>
              <a:rPr lang="en-AU" sz="2400" dirty="0"/>
              <a:t>All </a:t>
            </a:r>
            <a:r>
              <a:rPr lang="en-AU" sz="2400" dirty="0" smtClean="0"/>
              <a:t>submissions </a:t>
            </a:r>
            <a:r>
              <a:rPr lang="en-AU" sz="2400" dirty="0"/>
              <a:t>for pension benefits should be signed in person by the Accounting Officers, </a:t>
            </a:r>
            <a:r>
              <a:rPr lang="en-AU" sz="2400" dirty="0" err="1"/>
              <a:t>i.e</a:t>
            </a:r>
            <a:r>
              <a:rPr lang="en-AU" sz="2400" dirty="0"/>
              <a:t> the Chief Administrative Officers for districts and Town Clerks for Municipal Councils. </a:t>
            </a:r>
            <a:endParaRPr lang="en-AU" sz="2400" dirty="0" smtClean="0"/>
          </a:p>
          <a:p>
            <a:pPr marL="0" indent="0" algn="just">
              <a:buNone/>
            </a:pPr>
            <a:endParaRPr lang="en-AU" sz="2400" dirty="0" smtClean="0"/>
          </a:p>
          <a:p>
            <a:pPr algn="just">
              <a:buFont typeface="Wingdings" panose="05000000000000000000" pitchFamily="2" charset="2"/>
              <a:buChar char="q"/>
            </a:pPr>
            <a:r>
              <a:rPr lang="en-AU" sz="2400" dirty="0" smtClean="0"/>
              <a:t> Submissions must be made  </a:t>
            </a:r>
            <a:r>
              <a:rPr lang="en-AU" sz="2400" dirty="0"/>
              <a:t>at least six months prior to an officer’s due date of retirement with all the required supporting documents </a:t>
            </a:r>
            <a:r>
              <a:rPr lang="en-AU" sz="2400" dirty="0" smtClean="0"/>
              <a:t>and using the </a:t>
            </a:r>
            <a:r>
              <a:rPr lang="en-AU" sz="2400" dirty="0"/>
              <a:t>pension forms specified in the Public Service Standing Orders</a:t>
            </a:r>
            <a:r>
              <a:rPr lang="en-AU" dirty="0"/>
              <a:t>, 2010.  </a:t>
            </a:r>
          </a:p>
        </p:txBody>
      </p:sp>
      <p:sp>
        <p:nvSpPr>
          <p:cNvPr id="4" name="Slide Number Placeholder 3"/>
          <p:cNvSpPr>
            <a:spLocks noGrp="1"/>
          </p:cNvSpPr>
          <p:nvPr>
            <p:ph type="sldNum" sz="quarter" idx="12"/>
          </p:nvPr>
        </p:nvSpPr>
        <p:spPr/>
        <p:txBody>
          <a:bodyPr/>
          <a:lstStyle/>
          <a:p>
            <a:pPr>
              <a:defRPr/>
            </a:pPr>
            <a:fld id="{34233146-FD39-4BBB-8DA5-254C7123EBEF}" type="slidenum">
              <a:rPr lang="en-US" smtClean="0"/>
              <a:pPr>
                <a:defRPr/>
              </a:pPr>
              <a:t>30</a:t>
            </a:fld>
            <a:endParaRPr lang="en-US"/>
          </a:p>
        </p:txBody>
      </p:sp>
      <p:grpSp>
        <p:nvGrpSpPr>
          <p:cNvPr id="5" name="Group 4"/>
          <p:cNvGrpSpPr>
            <a:grpSpLocks/>
          </p:cNvGrpSpPr>
          <p:nvPr/>
        </p:nvGrpSpPr>
        <p:grpSpPr bwMode="auto">
          <a:xfrm>
            <a:off x="17206" y="6224961"/>
            <a:ext cx="9144000" cy="609601"/>
            <a:chOff x="1600200" y="5181600"/>
            <a:chExt cx="7010400" cy="381001"/>
          </a:xfrm>
        </p:grpSpPr>
        <p:sp>
          <p:nvSpPr>
            <p:cNvPr id="6" name="Rectangle 5"/>
            <p:cNvSpPr/>
            <p:nvPr/>
          </p:nvSpPr>
          <p:spPr>
            <a:xfrm flipV="1">
              <a:off x="1600200" y="5181600"/>
              <a:ext cx="7010400" cy="15279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nvGrpSpPr>
            <p:cNvPr id="7" name="Group 6"/>
            <p:cNvGrpSpPr>
              <a:grpSpLocks/>
            </p:cNvGrpSpPr>
            <p:nvPr/>
          </p:nvGrpSpPr>
          <p:grpSpPr bwMode="auto">
            <a:xfrm>
              <a:off x="1600200" y="5334398"/>
              <a:ext cx="7010400" cy="228203"/>
              <a:chOff x="1600200" y="5334398"/>
              <a:chExt cx="7010400" cy="228203"/>
            </a:xfrm>
          </p:grpSpPr>
          <p:sp>
            <p:nvSpPr>
              <p:cNvPr id="8" name="Rectangle 7"/>
              <p:cNvSpPr/>
              <p:nvPr/>
            </p:nvSpPr>
            <p:spPr>
              <a:xfrm>
                <a:off x="1600200" y="5410796"/>
                <a:ext cx="7010400" cy="15180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sp>
            <p:nvSpPr>
              <p:cNvPr id="9" name="Rectangle 8"/>
              <p:cNvSpPr/>
              <p:nvPr/>
            </p:nvSpPr>
            <p:spPr>
              <a:xfrm>
                <a:off x="1600200" y="5334398"/>
                <a:ext cx="7010400" cy="76399"/>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grpSp>
    </p:spTree>
    <p:extLst>
      <p:ext uri="{BB962C8B-B14F-4D97-AF65-F5344CB8AC3E}">
        <p14:creationId xmlns:p14="http://schemas.microsoft.com/office/powerpoint/2010/main" xmlns="" val="38834959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sz="2800" b="1" dirty="0" smtClean="0">
                <a:solidFill>
                  <a:schemeClr val="tx1"/>
                </a:solidFill>
              </a:rPr>
              <a:t>Pensions Management….</a:t>
            </a:r>
            <a:endParaRPr lang="en-AU" sz="2800" b="1" dirty="0">
              <a:solidFill>
                <a:schemeClr val="tx1"/>
              </a:solidFill>
            </a:endParaRPr>
          </a:p>
        </p:txBody>
      </p:sp>
      <p:sp>
        <p:nvSpPr>
          <p:cNvPr id="3" name="Content Placeholder 2"/>
          <p:cNvSpPr>
            <a:spLocks noGrp="1"/>
          </p:cNvSpPr>
          <p:nvPr>
            <p:ph sz="quarter" idx="1"/>
          </p:nvPr>
        </p:nvSpPr>
        <p:spPr/>
        <p:txBody>
          <a:bodyPr/>
          <a:lstStyle/>
          <a:p>
            <a:pPr algn="just">
              <a:buFont typeface="Wingdings" panose="05000000000000000000" pitchFamily="2" charset="2"/>
              <a:buChar char="q"/>
            </a:pPr>
            <a:r>
              <a:rPr lang="en-AU" dirty="0" smtClean="0"/>
              <a:t>Accounting Officers should note that incomplete </a:t>
            </a:r>
            <a:r>
              <a:rPr lang="en-AU" dirty="0"/>
              <a:t>and late submissions result into delays in processing of pension benefits</a:t>
            </a:r>
            <a:r>
              <a:rPr lang="en-AU" dirty="0" smtClean="0"/>
              <a:t>.</a:t>
            </a:r>
          </a:p>
          <a:p>
            <a:pPr marL="0" indent="0">
              <a:buNone/>
            </a:pPr>
            <a:r>
              <a:rPr lang="en-AU" dirty="0"/>
              <a:t> </a:t>
            </a:r>
          </a:p>
          <a:p>
            <a:pPr marL="0" lvl="0" indent="0">
              <a:buNone/>
            </a:pPr>
            <a:r>
              <a:rPr lang="en-AU" b="1" dirty="0" smtClean="0"/>
              <a:t>c) Use </a:t>
            </a:r>
            <a:r>
              <a:rPr lang="en-AU" b="1" dirty="0"/>
              <a:t>of old pension forms</a:t>
            </a:r>
            <a:endParaRPr lang="en-AU" dirty="0"/>
          </a:p>
          <a:p>
            <a:pPr algn="just">
              <a:buFont typeface="Wingdings" panose="05000000000000000000" pitchFamily="2" charset="2"/>
              <a:buChar char="q"/>
            </a:pPr>
            <a:r>
              <a:rPr lang="en-AU" dirty="0"/>
              <a:t>The Public Service Standing Orders, provide for revised pensions </a:t>
            </a:r>
            <a:r>
              <a:rPr lang="en-AU" dirty="0" smtClean="0"/>
              <a:t>forms which should be used while preparing </a:t>
            </a:r>
            <a:r>
              <a:rPr lang="en-AU" dirty="0"/>
              <a:t>pension submissions. </a:t>
            </a:r>
            <a:endParaRPr lang="en-AU" dirty="0" smtClean="0"/>
          </a:p>
          <a:p>
            <a:pPr marL="0" indent="0" algn="just">
              <a:buNone/>
            </a:pPr>
            <a:endParaRPr lang="en-AU" dirty="0" smtClean="0"/>
          </a:p>
          <a:p>
            <a:pPr algn="just">
              <a:buFont typeface="Wingdings" panose="05000000000000000000" pitchFamily="2" charset="2"/>
              <a:buChar char="q"/>
            </a:pPr>
            <a:r>
              <a:rPr lang="en-AU" dirty="0" smtClean="0"/>
              <a:t>The </a:t>
            </a:r>
            <a:r>
              <a:rPr lang="en-AU" dirty="0"/>
              <a:t>Ministry of Public Service will no longer accept any submissions made using the  old pension forms. </a:t>
            </a:r>
          </a:p>
          <a:p>
            <a:pPr algn="just">
              <a:buFont typeface="Wingdings" panose="05000000000000000000" pitchFamily="2" charset="2"/>
              <a:buChar char="q"/>
            </a:pPr>
            <a:endParaRPr lang="en-AU" dirty="0"/>
          </a:p>
          <a:p>
            <a:endParaRPr lang="en-AU" dirty="0"/>
          </a:p>
          <a:p>
            <a:pPr marL="0" indent="0">
              <a:buNone/>
            </a:pPr>
            <a:endParaRPr lang="en-AU" dirty="0"/>
          </a:p>
        </p:txBody>
      </p:sp>
      <p:sp>
        <p:nvSpPr>
          <p:cNvPr id="4" name="Slide Number Placeholder 3"/>
          <p:cNvSpPr>
            <a:spLocks noGrp="1"/>
          </p:cNvSpPr>
          <p:nvPr>
            <p:ph type="sldNum" sz="quarter" idx="12"/>
          </p:nvPr>
        </p:nvSpPr>
        <p:spPr/>
        <p:txBody>
          <a:bodyPr/>
          <a:lstStyle/>
          <a:p>
            <a:pPr>
              <a:defRPr/>
            </a:pPr>
            <a:fld id="{34233146-FD39-4BBB-8DA5-254C7123EBEF}" type="slidenum">
              <a:rPr lang="en-US" smtClean="0"/>
              <a:pPr>
                <a:defRPr/>
              </a:pPr>
              <a:t>31</a:t>
            </a:fld>
            <a:endParaRPr lang="en-US"/>
          </a:p>
        </p:txBody>
      </p:sp>
      <p:grpSp>
        <p:nvGrpSpPr>
          <p:cNvPr id="5" name="Group 4"/>
          <p:cNvGrpSpPr>
            <a:grpSpLocks/>
          </p:cNvGrpSpPr>
          <p:nvPr/>
        </p:nvGrpSpPr>
        <p:grpSpPr bwMode="auto">
          <a:xfrm>
            <a:off x="17206" y="6224961"/>
            <a:ext cx="9144000" cy="609601"/>
            <a:chOff x="1600200" y="5181600"/>
            <a:chExt cx="7010400" cy="381001"/>
          </a:xfrm>
        </p:grpSpPr>
        <p:sp>
          <p:nvSpPr>
            <p:cNvPr id="6" name="Rectangle 5"/>
            <p:cNvSpPr/>
            <p:nvPr/>
          </p:nvSpPr>
          <p:spPr>
            <a:xfrm flipV="1">
              <a:off x="1600200" y="5181600"/>
              <a:ext cx="7010400" cy="15279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nvGrpSpPr>
            <p:cNvPr id="7" name="Group 6"/>
            <p:cNvGrpSpPr>
              <a:grpSpLocks/>
            </p:cNvGrpSpPr>
            <p:nvPr/>
          </p:nvGrpSpPr>
          <p:grpSpPr bwMode="auto">
            <a:xfrm>
              <a:off x="1600200" y="5334398"/>
              <a:ext cx="7010400" cy="228203"/>
              <a:chOff x="1600200" y="5334398"/>
              <a:chExt cx="7010400" cy="228203"/>
            </a:xfrm>
          </p:grpSpPr>
          <p:sp>
            <p:nvSpPr>
              <p:cNvPr id="8" name="Rectangle 7"/>
              <p:cNvSpPr/>
              <p:nvPr/>
            </p:nvSpPr>
            <p:spPr>
              <a:xfrm>
                <a:off x="1600200" y="5410796"/>
                <a:ext cx="7010400" cy="15180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sp>
            <p:nvSpPr>
              <p:cNvPr id="9" name="Rectangle 8"/>
              <p:cNvSpPr/>
              <p:nvPr/>
            </p:nvSpPr>
            <p:spPr>
              <a:xfrm>
                <a:off x="1600200" y="5334398"/>
                <a:ext cx="7010400" cy="76399"/>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grpSp>
    </p:spTree>
    <p:extLst>
      <p:ext uri="{BB962C8B-B14F-4D97-AF65-F5344CB8AC3E}">
        <p14:creationId xmlns:p14="http://schemas.microsoft.com/office/powerpoint/2010/main" xmlns="" val="34135724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0"/>
            <a:ext cx="8534400" cy="987425"/>
          </a:xfrm>
        </p:spPr>
        <p:txBody>
          <a:bodyPr/>
          <a:lstStyle/>
          <a:p>
            <a:r>
              <a:rPr lang="en-AU" sz="2800" b="1" dirty="0" smtClean="0"/>
              <a:t/>
            </a:r>
            <a:br>
              <a:rPr lang="en-AU" sz="2800" b="1" dirty="0" smtClean="0"/>
            </a:br>
            <a:r>
              <a:rPr lang="en-AU" sz="2800" b="1" dirty="0"/>
              <a:t/>
            </a:r>
            <a:br>
              <a:rPr lang="en-AU" sz="2800" b="1" dirty="0"/>
            </a:br>
            <a:r>
              <a:rPr lang="en-AU" sz="2800" b="1" dirty="0" smtClean="0"/>
              <a:t/>
            </a:r>
            <a:br>
              <a:rPr lang="en-AU" sz="2800" b="1" dirty="0" smtClean="0"/>
            </a:br>
            <a:r>
              <a:rPr lang="en-AU" sz="2800" b="1" dirty="0"/>
              <a:t/>
            </a:r>
            <a:br>
              <a:rPr lang="en-AU" sz="2800" b="1" dirty="0"/>
            </a:br>
            <a:r>
              <a:rPr lang="en-AU" sz="2800" b="1" dirty="0" smtClean="0"/>
              <a:t>3.0 </a:t>
            </a:r>
            <a:r>
              <a:rPr lang="en-AU" sz="2800" b="1" dirty="0"/>
              <a:t>PLANNING ISSUES FOR FY </a:t>
            </a:r>
            <a:r>
              <a:rPr lang="en-AU" sz="2800" b="1" dirty="0" smtClean="0"/>
              <a:t>2014/2015</a:t>
            </a:r>
            <a:endParaRPr lang="en-US" b="1" dirty="0"/>
          </a:p>
        </p:txBody>
      </p:sp>
      <p:sp>
        <p:nvSpPr>
          <p:cNvPr id="3" name="Content Placeholder 2"/>
          <p:cNvSpPr>
            <a:spLocks noGrp="1"/>
          </p:cNvSpPr>
          <p:nvPr>
            <p:ph sz="quarter" idx="1"/>
          </p:nvPr>
        </p:nvSpPr>
        <p:spPr/>
        <p:txBody>
          <a:bodyPr/>
          <a:lstStyle/>
          <a:p>
            <a:pPr marL="0" lvl="0" indent="0" algn="just">
              <a:buNone/>
            </a:pPr>
            <a:r>
              <a:rPr lang="en-AU" sz="2800" dirty="0" smtClean="0"/>
              <a:t>Indicative </a:t>
            </a:r>
            <a:r>
              <a:rPr lang="en-AU" sz="2800" dirty="0"/>
              <a:t>Figures for wage </a:t>
            </a:r>
            <a:r>
              <a:rPr lang="en-AU" sz="2800" dirty="0" smtClean="0"/>
              <a:t>provided</a:t>
            </a:r>
            <a:r>
              <a:rPr lang="en-AU" sz="2800" b="1" dirty="0" smtClean="0"/>
              <a:t> </a:t>
            </a:r>
            <a:r>
              <a:rPr lang="en-AU" sz="2800" dirty="0"/>
              <a:t>have been based on the budget allocations for FY </a:t>
            </a:r>
            <a:r>
              <a:rPr lang="en-AU" sz="2800" dirty="0" smtClean="0"/>
              <a:t>2013/2014(</a:t>
            </a:r>
            <a:r>
              <a:rPr lang="en-AU" sz="2800" b="1" dirty="0" smtClean="0"/>
              <a:t>Annex IX</a:t>
            </a:r>
            <a:r>
              <a:rPr lang="en-AU" sz="2800" dirty="0" smtClean="0"/>
              <a:t>). </a:t>
            </a:r>
            <a:r>
              <a:rPr lang="en-AU" sz="2800" dirty="0"/>
              <a:t>They should be reviewed and any concerns drawn to the attention of Ministry of Public Service</a:t>
            </a:r>
            <a:r>
              <a:rPr lang="en-AU" sz="2800" dirty="0" smtClean="0"/>
              <a:t>.</a:t>
            </a:r>
          </a:p>
          <a:p>
            <a:pPr marL="0" lvl="0" indent="0" algn="just">
              <a:buNone/>
            </a:pPr>
            <a:endParaRPr lang="en-AU" sz="2800" dirty="0"/>
          </a:p>
          <a:p>
            <a:pPr lvl="0">
              <a:buFont typeface="Wingdings" panose="05000000000000000000" pitchFamily="2" charset="2"/>
              <a:buChar char="q"/>
            </a:pPr>
            <a:r>
              <a:rPr lang="en-AU" sz="2800" dirty="0"/>
              <a:t>Final budgeting for salaries will be done through the Output Oriented Budgeting tool and should take into account;</a:t>
            </a:r>
          </a:p>
          <a:p>
            <a:pPr lvl="0">
              <a:buFont typeface="Wingdings" panose="05000000000000000000" pitchFamily="2" charset="2"/>
              <a:buChar char="q"/>
            </a:pPr>
            <a:r>
              <a:rPr lang="en-AU" sz="2800" dirty="0"/>
              <a:t>Staff in post</a:t>
            </a:r>
          </a:p>
          <a:p>
            <a:pPr marL="0" indent="0" algn="just">
              <a:buNone/>
            </a:pPr>
            <a:endParaRPr lang="en-US" sz="2800" dirty="0"/>
          </a:p>
        </p:txBody>
      </p:sp>
      <p:sp>
        <p:nvSpPr>
          <p:cNvPr id="4" name="Slide Number Placeholder 3"/>
          <p:cNvSpPr>
            <a:spLocks noGrp="1"/>
          </p:cNvSpPr>
          <p:nvPr>
            <p:ph type="sldNum" sz="quarter" idx="12"/>
          </p:nvPr>
        </p:nvSpPr>
        <p:spPr/>
        <p:txBody>
          <a:bodyPr/>
          <a:lstStyle/>
          <a:p>
            <a:pPr>
              <a:defRPr/>
            </a:pPr>
            <a:fld id="{34233146-FD39-4BBB-8DA5-254C7123EBEF}" type="slidenum">
              <a:rPr lang="en-US" smtClean="0"/>
              <a:pPr>
                <a:defRPr/>
              </a:pPr>
              <a:t>32</a:t>
            </a:fld>
            <a:endParaRPr lang="en-US"/>
          </a:p>
        </p:txBody>
      </p:sp>
      <p:grpSp>
        <p:nvGrpSpPr>
          <p:cNvPr id="5" name="Group 4"/>
          <p:cNvGrpSpPr>
            <a:grpSpLocks/>
          </p:cNvGrpSpPr>
          <p:nvPr/>
        </p:nvGrpSpPr>
        <p:grpSpPr bwMode="auto">
          <a:xfrm>
            <a:off x="17206" y="6224961"/>
            <a:ext cx="9144000" cy="609601"/>
            <a:chOff x="1600200" y="5181600"/>
            <a:chExt cx="7010400" cy="381001"/>
          </a:xfrm>
        </p:grpSpPr>
        <p:sp>
          <p:nvSpPr>
            <p:cNvPr id="6" name="Rectangle 5"/>
            <p:cNvSpPr/>
            <p:nvPr/>
          </p:nvSpPr>
          <p:spPr>
            <a:xfrm flipV="1">
              <a:off x="1600200" y="5181600"/>
              <a:ext cx="7010400" cy="15279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nvGrpSpPr>
            <p:cNvPr id="7" name="Group 6"/>
            <p:cNvGrpSpPr>
              <a:grpSpLocks/>
            </p:cNvGrpSpPr>
            <p:nvPr/>
          </p:nvGrpSpPr>
          <p:grpSpPr bwMode="auto">
            <a:xfrm>
              <a:off x="1600200" y="5334398"/>
              <a:ext cx="7010400" cy="228203"/>
              <a:chOff x="1600200" y="5334398"/>
              <a:chExt cx="7010400" cy="228203"/>
            </a:xfrm>
          </p:grpSpPr>
          <p:sp>
            <p:nvSpPr>
              <p:cNvPr id="8" name="Rectangle 7"/>
              <p:cNvSpPr/>
              <p:nvPr/>
            </p:nvSpPr>
            <p:spPr>
              <a:xfrm>
                <a:off x="1600200" y="5410796"/>
                <a:ext cx="7010400" cy="15180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sp>
            <p:nvSpPr>
              <p:cNvPr id="9" name="Rectangle 8"/>
              <p:cNvSpPr/>
              <p:nvPr/>
            </p:nvSpPr>
            <p:spPr>
              <a:xfrm>
                <a:off x="1600200" y="5334398"/>
                <a:ext cx="7010400" cy="76399"/>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gr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solidFill>
                  <a:schemeClr val="tx1"/>
                </a:solidFill>
              </a:rPr>
              <a:t>Planning Issues….</a:t>
            </a:r>
            <a:endParaRPr lang="en-AU" b="1" dirty="0">
              <a:solidFill>
                <a:schemeClr val="tx1"/>
              </a:solidFill>
            </a:endParaRPr>
          </a:p>
        </p:txBody>
      </p:sp>
      <p:sp>
        <p:nvSpPr>
          <p:cNvPr id="3" name="Content Placeholder 2"/>
          <p:cNvSpPr>
            <a:spLocks noGrp="1"/>
          </p:cNvSpPr>
          <p:nvPr>
            <p:ph sz="quarter" idx="1"/>
          </p:nvPr>
        </p:nvSpPr>
        <p:spPr/>
        <p:txBody>
          <a:bodyPr/>
          <a:lstStyle/>
          <a:p>
            <a:pPr lvl="0" algn="just">
              <a:buFont typeface="Wingdings" panose="05000000000000000000" pitchFamily="2" charset="2"/>
              <a:buChar char="q"/>
            </a:pPr>
            <a:r>
              <a:rPr lang="en-AU" sz="2400" dirty="0"/>
              <a:t>Staff recruited but not accessed to the </a:t>
            </a:r>
            <a:r>
              <a:rPr lang="en-AU" sz="2400" dirty="0" smtClean="0"/>
              <a:t>payroll</a:t>
            </a:r>
          </a:p>
          <a:p>
            <a:pPr marL="0" lvl="0" indent="0" algn="just">
              <a:buNone/>
            </a:pPr>
            <a:endParaRPr lang="en-AU" sz="2400" dirty="0"/>
          </a:p>
          <a:p>
            <a:pPr lvl="0" algn="just">
              <a:buFont typeface="Wingdings" panose="05000000000000000000" pitchFamily="2" charset="2"/>
              <a:buChar char="q"/>
            </a:pPr>
            <a:r>
              <a:rPr lang="en-AU" sz="2400" dirty="0"/>
              <a:t>Clearance given by the Ministry of Public Service to recruit  new staff in FY 2013/2014</a:t>
            </a:r>
          </a:p>
          <a:p>
            <a:endParaRPr lang="en-AU" sz="2400" dirty="0"/>
          </a:p>
          <a:p>
            <a:pPr marL="0" indent="0">
              <a:buNone/>
            </a:pPr>
            <a:endParaRPr lang="en-AU" dirty="0"/>
          </a:p>
        </p:txBody>
      </p:sp>
      <p:sp>
        <p:nvSpPr>
          <p:cNvPr id="4" name="Slide Number Placeholder 3"/>
          <p:cNvSpPr>
            <a:spLocks noGrp="1"/>
          </p:cNvSpPr>
          <p:nvPr>
            <p:ph type="sldNum" sz="quarter" idx="12"/>
          </p:nvPr>
        </p:nvSpPr>
        <p:spPr/>
        <p:txBody>
          <a:bodyPr/>
          <a:lstStyle/>
          <a:p>
            <a:pPr>
              <a:defRPr/>
            </a:pPr>
            <a:fld id="{34233146-FD39-4BBB-8DA5-254C7123EBEF}" type="slidenum">
              <a:rPr lang="en-US" smtClean="0"/>
              <a:pPr>
                <a:defRPr/>
              </a:pPr>
              <a:t>33</a:t>
            </a:fld>
            <a:endParaRPr lang="en-US"/>
          </a:p>
        </p:txBody>
      </p:sp>
      <p:grpSp>
        <p:nvGrpSpPr>
          <p:cNvPr id="5" name="Group 4"/>
          <p:cNvGrpSpPr>
            <a:grpSpLocks/>
          </p:cNvGrpSpPr>
          <p:nvPr/>
        </p:nvGrpSpPr>
        <p:grpSpPr bwMode="auto">
          <a:xfrm>
            <a:off x="17206" y="6224961"/>
            <a:ext cx="9144000" cy="609601"/>
            <a:chOff x="1600200" y="5181600"/>
            <a:chExt cx="7010400" cy="381001"/>
          </a:xfrm>
        </p:grpSpPr>
        <p:sp>
          <p:nvSpPr>
            <p:cNvPr id="6" name="Rectangle 5"/>
            <p:cNvSpPr/>
            <p:nvPr/>
          </p:nvSpPr>
          <p:spPr>
            <a:xfrm flipV="1">
              <a:off x="1600200" y="5181600"/>
              <a:ext cx="7010400" cy="15279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nvGrpSpPr>
            <p:cNvPr id="7" name="Group 6"/>
            <p:cNvGrpSpPr>
              <a:grpSpLocks/>
            </p:cNvGrpSpPr>
            <p:nvPr/>
          </p:nvGrpSpPr>
          <p:grpSpPr bwMode="auto">
            <a:xfrm>
              <a:off x="1600200" y="5334398"/>
              <a:ext cx="7010400" cy="228203"/>
              <a:chOff x="1600200" y="5334398"/>
              <a:chExt cx="7010400" cy="228203"/>
            </a:xfrm>
          </p:grpSpPr>
          <p:sp>
            <p:nvSpPr>
              <p:cNvPr id="8" name="Rectangle 7"/>
              <p:cNvSpPr/>
              <p:nvPr/>
            </p:nvSpPr>
            <p:spPr>
              <a:xfrm>
                <a:off x="1600200" y="5410796"/>
                <a:ext cx="7010400" cy="15180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sp>
            <p:nvSpPr>
              <p:cNvPr id="9" name="Rectangle 8"/>
              <p:cNvSpPr/>
              <p:nvPr/>
            </p:nvSpPr>
            <p:spPr>
              <a:xfrm>
                <a:off x="1600200" y="5334398"/>
                <a:ext cx="7010400" cy="76399"/>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grpSp>
    </p:spTree>
    <p:extLst>
      <p:ext uri="{BB962C8B-B14F-4D97-AF65-F5344CB8AC3E}">
        <p14:creationId xmlns:p14="http://schemas.microsoft.com/office/powerpoint/2010/main" xmlns="" val="31234933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4.0. CONCLUSION</a:t>
            </a:r>
            <a:endParaRPr lang="en-US" b="1" dirty="0"/>
          </a:p>
        </p:txBody>
      </p:sp>
      <p:sp>
        <p:nvSpPr>
          <p:cNvPr id="3" name="Content Placeholder 2"/>
          <p:cNvSpPr>
            <a:spLocks noGrp="1"/>
          </p:cNvSpPr>
          <p:nvPr>
            <p:ph sz="quarter" idx="1"/>
          </p:nvPr>
        </p:nvSpPr>
        <p:spPr/>
        <p:txBody>
          <a:bodyPr/>
          <a:lstStyle/>
          <a:p>
            <a:pPr>
              <a:buNone/>
            </a:pPr>
            <a:endParaRPr lang="en-US" dirty="0" smtClean="0"/>
          </a:p>
          <a:p>
            <a:pPr algn="just">
              <a:buFont typeface="Wingdings" pitchFamily="2" charset="2"/>
              <a:buChar char="q"/>
            </a:pPr>
            <a:r>
              <a:rPr lang="en-US" dirty="0" smtClean="0"/>
              <a:t>In a bid to improve and strengthen Wage bill, Payroll and Pensions Management, Ministry of Public Service has recruited staff for a fully fledged Help Desk which will commence operation in January 2014.</a:t>
            </a:r>
            <a:endParaRPr lang="en-US" dirty="0"/>
          </a:p>
        </p:txBody>
      </p:sp>
      <p:sp>
        <p:nvSpPr>
          <p:cNvPr id="4" name="Slide Number Placeholder 3"/>
          <p:cNvSpPr>
            <a:spLocks noGrp="1"/>
          </p:cNvSpPr>
          <p:nvPr>
            <p:ph type="sldNum" sz="quarter" idx="12"/>
          </p:nvPr>
        </p:nvSpPr>
        <p:spPr/>
        <p:txBody>
          <a:bodyPr/>
          <a:lstStyle/>
          <a:p>
            <a:pPr>
              <a:defRPr/>
            </a:pPr>
            <a:fld id="{34233146-FD39-4BBB-8DA5-254C7123EBEF}" type="slidenum">
              <a:rPr lang="en-US" smtClean="0"/>
              <a:pPr>
                <a:defRPr/>
              </a:pPr>
              <a:t>34</a:t>
            </a:fld>
            <a:endParaRPr lang="en-US"/>
          </a:p>
        </p:txBody>
      </p:sp>
      <p:grpSp>
        <p:nvGrpSpPr>
          <p:cNvPr id="5" name="Group 4"/>
          <p:cNvGrpSpPr>
            <a:grpSpLocks/>
          </p:cNvGrpSpPr>
          <p:nvPr/>
        </p:nvGrpSpPr>
        <p:grpSpPr bwMode="auto">
          <a:xfrm>
            <a:off x="17206" y="6224961"/>
            <a:ext cx="9144000" cy="609601"/>
            <a:chOff x="1600200" y="5181600"/>
            <a:chExt cx="7010400" cy="381001"/>
          </a:xfrm>
        </p:grpSpPr>
        <p:sp>
          <p:nvSpPr>
            <p:cNvPr id="6" name="Rectangle 5"/>
            <p:cNvSpPr/>
            <p:nvPr/>
          </p:nvSpPr>
          <p:spPr>
            <a:xfrm flipV="1">
              <a:off x="1600200" y="5181600"/>
              <a:ext cx="7010400" cy="15279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nvGrpSpPr>
            <p:cNvPr id="7" name="Group 6"/>
            <p:cNvGrpSpPr>
              <a:grpSpLocks/>
            </p:cNvGrpSpPr>
            <p:nvPr/>
          </p:nvGrpSpPr>
          <p:grpSpPr bwMode="auto">
            <a:xfrm>
              <a:off x="1600200" y="5334398"/>
              <a:ext cx="7010400" cy="228203"/>
              <a:chOff x="1600200" y="5334398"/>
              <a:chExt cx="7010400" cy="228203"/>
            </a:xfrm>
          </p:grpSpPr>
          <p:sp>
            <p:nvSpPr>
              <p:cNvPr id="8" name="Rectangle 7"/>
              <p:cNvSpPr/>
              <p:nvPr/>
            </p:nvSpPr>
            <p:spPr>
              <a:xfrm>
                <a:off x="1600200" y="5410796"/>
                <a:ext cx="7010400" cy="15180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sp>
            <p:nvSpPr>
              <p:cNvPr id="9" name="Rectangle 8"/>
              <p:cNvSpPr/>
              <p:nvPr/>
            </p:nvSpPr>
            <p:spPr>
              <a:xfrm>
                <a:off x="1600200" y="5334398"/>
                <a:ext cx="7010400" cy="76399"/>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AU" sz="2800" b="1" dirty="0" smtClean="0"/>
              <a:t>2.0 </a:t>
            </a:r>
            <a:r>
              <a:rPr lang="en-AU" sz="2400" b="1" dirty="0" smtClean="0"/>
              <a:t>BUDGET </a:t>
            </a:r>
            <a:r>
              <a:rPr lang="en-AU" sz="2400" b="1" dirty="0"/>
              <a:t>EXECUTION ISSUES FOR FY 2013/2014</a:t>
            </a:r>
            <a:endParaRPr lang="en-AU" sz="2400" dirty="0"/>
          </a:p>
        </p:txBody>
      </p:sp>
      <p:sp>
        <p:nvSpPr>
          <p:cNvPr id="3" name="Content Placeholder 2"/>
          <p:cNvSpPr>
            <a:spLocks noGrp="1"/>
          </p:cNvSpPr>
          <p:nvPr>
            <p:ph sz="quarter" idx="1"/>
          </p:nvPr>
        </p:nvSpPr>
        <p:spPr>
          <a:xfrm>
            <a:off x="301752" y="1371600"/>
            <a:ext cx="8503920" cy="4953000"/>
          </a:xfrm>
        </p:spPr>
        <p:txBody>
          <a:bodyPr/>
          <a:lstStyle/>
          <a:p>
            <a:pPr algn="just">
              <a:buFont typeface="Wingdings" panose="05000000000000000000" pitchFamily="2" charset="2"/>
              <a:buChar char="q"/>
            </a:pPr>
            <a:r>
              <a:rPr lang="en-AU" sz="2600" dirty="0" smtClean="0"/>
              <a:t>The Ministry of Public Service issued Establishment </a:t>
            </a:r>
            <a:r>
              <a:rPr lang="en-AU" sz="2600" dirty="0"/>
              <a:t>Notice No.1 of 2013 which stipulates the key budget execution issues related to Wage bill and Payroll </a:t>
            </a:r>
            <a:r>
              <a:rPr lang="en-AU" sz="2600" dirty="0" smtClean="0"/>
              <a:t>Management(</a:t>
            </a:r>
            <a:r>
              <a:rPr lang="en-AU" sz="2600" b="1" dirty="0" smtClean="0"/>
              <a:t>Annex I</a:t>
            </a:r>
            <a:r>
              <a:rPr lang="en-AU" sz="2400" dirty="0" smtClean="0"/>
              <a:t>) </a:t>
            </a:r>
          </a:p>
          <a:p>
            <a:pPr marL="0" indent="0" algn="just">
              <a:buNone/>
            </a:pPr>
            <a:endParaRPr lang="en-AU" sz="2600" dirty="0" smtClean="0"/>
          </a:p>
          <a:p>
            <a:pPr marL="0" indent="0">
              <a:buNone/>
            </a:pPr>
            <a:r>
              <a:rPr lang="en-AU" sz="2600" b="1" dirty="0" smtClean="0"/>
              <a:t>2.1 </a:t>
            </a:r>
            <a:r>
              <a:rPr lang="en-AU" sz="2600" b="1" dirty="0"/>
              <a:t>Recruitment</a:t>
            </a:r>
            <a:endParaRPr lang="en-AU" sz="2600" dirty="0"/>
          </a:p>
          <a:p>
            <a:pPr marL="0" lvl="0" indent="0" algn="just">
              <a:buNone/>
            </a:pPr>
            <a:r>
              <a:rPr lang="en-AU" sz="2600" dirty="0" smtClean="0"/>
              <a:t>a) Filling </a:t>
            </a:r>
            <a:r>
              <a:rPr lang="en-AU" sz="2600" dirty="0"/>
              <a:t>of vacant posts </a:t>
            </a:r>
            <a:r>
              <a:rPr lang="en-AU" sz="2600" dirty="0" smtClean="0"/>
              <a:t>SHOULD ONLY be:</a:t>
            </a:r>
          </a:p>
          <a:p>
            <a:pPr marL="354013" indent="-354013" algn="just">
              <a:buNone/>
            </a:pPr>
            <a:r>
              <a:rPr lang="en-AU" sz="2600" dirty="0" err="1" smtClean="0"/>
              <a:t>i</a:t>
            </a:r>
            <a:r>
              <a:rPr lang="en-AU" sz="2600" dirty="0" smtClean="0"/>
              <a:t>) On </a:t>
            </a:r>
            <a:r>
              <a:rPr lang="en-AU" sz="2600" dirty="0"/>
              <a:t>replacement basis arising out of attrition such as abandonment of duty, resignation, retirement, dismissal or death during the course of the financial year.</a:t>
            </a:r>
          </a:p>
          <a:p>
            <a:pPr marL="0" lvl="0" indent="0">
              <a:buNone/>
            </a:pPr>
            <a:endParaRPr lang="en-AU" dirty="0"/>
          </a:p>
          <a:p>
            <a:pPr lvl="0"/>
            <a:endParaRPr lang="en-AU" dirty="0"/>
          </a:p>
        </p:txBody>
      </p:sp>
      <p:sp>
        <p:nvSpPr>
          <p:cNvPr id="4" name="Slide Number Placeholder 3"/>
          <p:cNvSpPr>
            <a:spLocks noGrp="1"/>
          </p:cNvSpPr>
          <p:nvPr>
            <p:ph type="sldNum" sz="quarter" idx="12"/>
          </p:nvPr>
        </p:nvSpPr>
        <p:spPr/>
        <p:txBody>
          <a:bodyPr/>
          <a:lstStyle/>
          <a:p>
            <a:pPr>
              <a:defRPr/>
            </a:pPr>
            <a:fld id="{34233146-FD39-4BBB-8DA5-254C7123EBEF}" type="slidenum">
              <a:rPr lang="en-US" smtClean="0"/>
              <a:pPr>
                <a:defRPr/>
              </a:pPr>
              <a:t>4</a:t>
            </a:fld>
            <a:endParaRPr lang="en-US"/>
          </a:p>
        </p:txBody>
      </p:sp>
      <p:grpSp>
        <p:nvGrpSpPr>
          <p:cNvPr id="5" name="Group 4"/>
          <p:cNvGrpSpPr>
            <a:grpSpLocks/>
          </p:cNvGrpSpPr>
          <p:nvPr/>
        </p:nvGrpSpPr>
        <p:grpSpPr bwMode="auto">
          <a:xfrm>
            <a:off x="0" y="6127750"/>
            <a:ext cx="9144000" cy="609601"/>
            <a:chOff x="1600200" y="5181600"/>
            <a:chExt cx="7010400" cy="381001"/>
          </a:xfrm>
        </p:grpSpPr>
        <p:sp>
          <p:nvSpPr>
            <p:cNvPr id="6" name="Rectangle 5"/>
            <p:cNvSpPr/>
            <p:nvPr/>
          </p:nvSpPr>
          <p:spPr>
            <a:xfrm flipV="1">
              <a:off x="1600200" y="5181600"/>
              <a:ext cx="7010400" cy="15279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nvGrpSpPr>
            <p:cNvPr id="7" name="Group 6"/>
            <p:cNvGrpSpPr>
              <a:grpSpLocks/>
            </p:cNvGrpSpPr>
            <p:nvPr/>
          </p:nvGrpSpPr>
          <p:grpSpPr bwMode="auto">
            <a:xfrm>
              <a:off x="1600200" y="5334398"/>
              <a:ext cx="7010400" cy="228203"/>
              <a:chOff x="1600200" y="5334398"/>
              <a:chExt cx="7010400" cy="228203"/>
            </a:xfrm>
          </p:grpSpPr>
          <p:sp>
            <p:nvSpPr>
              <p:cNvPr id="8" name="Rectangle 7"/>
              <p:cNvSpPr/>
              <p:nvPr/>
            </p:nvSpPr>
            <p:spPr>
              <a:xfrm>
                <a:off x="1600200" y="5410796"/>
                <a:ext cx="7010400" cy="15180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sp>
            <p:nvSpPr>
              <p:cNvPr id="9" name="Rectangle 8"/>
              <p:cNvSpPr/>
              <p:nvPr/>
            </p:nvSpPr>
            <p:spPr>
              <a:xfrm>
                <a:off x="1600200" y="5334398"/>
                <a:ext cx="7010400" cy="76399"/>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sz="2800" b="1" dirty="0" smtClean="0">
                <a:solidFill>
                  <a:schemeClr val="tx1"/>
                </a:solidFill>
              </a:rPr>
              <a:t>Recruitment…..</a:t>
            </a:r>
            <a:endParaRPr lang="en-US" sz="2800" b="1" dirty="0">
              <a:solidFill>
                <a:schemeClr val="tx1"/>
              </a:solidFill>
            </a:endParaRPr>
          </a:p>
        </p:txBody>
      </p:sp>
      <p:sp>
        <p:nvSpPr>
          <p:cNvPr id="3" name="Content Placeholder 2"/>
          <p:cNvSpPr>
            <a:spLocks noGrp="1"/>
          </p:cNvSpPr>
          <p:nvPr>
            <p:ph sz="quarter" idx="1"/>
          </p:nvPr>
        </p:nvSpPr>
        <p:spPr/>
        <p:txBody>
          <a:bodyPr/>
          <a:lstStyle/>
          <a:p>
            <a:pPr marL="530225" indent="-530225" algn="just">
              <a:buNone/>
            </a:pPr>
            <a:r>
              <a:rPr lang="en-AU" dirty="0" smtClean="0"/>
              <a:t>ii) After </a:t>
            </a:r>
            <a:r>
              <a:rPr lang="en-AU" dirty="0"/>
              <a:t>confirmation of availability of  sufficient  resources in the Budget that can cater for recruitment of new staff</a:t>
            </a:r>
            <a:r>
              <a:rPr lang="en-AU" dirty="0" smtClean="0"/>
              <a:t>.</a:t>
            </a:r>
          </a:p>
          <a:p>
            <a:pPr algn="just">
              <a:buFont typeface="Wingdings" panose="05000000000000000000" pitchFamily="2" charset="2"/>
              <a:buChar char="q"/>
            </a:pPr>
            <a:endParaRPr lang="en-AU" dirty="0"/>
          </a:p>
          <a:p>
            <a:pPr marL="625475" indent="-625475" algn="just">
              <a:buNone/>
            </a:pPr>
            <a:r>
              <a:rPr lang="en-AU" sz="2800" dirty="0" smtClean="0"/>
              <a:t>b) In </a:t>
            </a:r>
            <a:r>
              <a:rPr lang="en-AU" sz="2800" dirty="0"/>
              <a:t>this regard, submissions to the Service Commission for filling vacant positions </a:t>
            </a:r>
            <a:r>
              <a:rPr lang="en-AU" sz="2800" b="1" dirty="0"/>
              <a:t>MUST</a:t>
            </a:r>
            <a:r>
              <a:rPr lang="en-AU" sz="2800" dirty="0"/>
              <a:t> include a copy of the clearance letter from the Ministry of Public Service.</a:t>
            </a:r>
            <a:endParaRPr lang="en-US" sz="2800" dirty="0"/>
          </a:p>
          <a:p>
            <a:pPr algn="just">
              <a:buFont typeface="Wingdings" panose="05000000000000000000" pitchFamily="2" charset="2"/>
              <a:buChar char="q"/>
            </a:pPr>
            <a:endParaRPr lang="en-US" dirty="0" smtClean="0"/>
          </a:p>
        </p:txBody>
      </p:sp>
      <p:sp>
        <p:nvSpPr>
          <p:cNvPr id="4" name="Slide Number Placeholder 3"/>
          <p:cNvSpPr>
            <a:spLocks noGrp="1"/>
          </p:cNvSpPr>
          <p:nvPr>
            <p:ph type="sldNum" sz="quarter" idx="12"/>
          </p:nvPr>
        </p:nvSpPr>
        <p:spPr/>
        <p:txBody>
          <a:bodyPr/>
          <a:lstStyle/>
          <a:p>
            <a:pPr>
              <a:defRPr/>
            </a:pPr>
            <a:fld id="{34233146-FD39-4BBB-8DA5-254C7123EBEF}" type="slidenum">
              <a:rPr lang="en-US" smtClean="0"/>
              <a:pPr>
                <a:defRPr/>
              </a:pPr>
              <a:t>5</a:t>
            </a:fld>
            <a:endParaRPr lang="en-US"/>
          </a:p>
        </p:txBody>
      </p:sp>
      <p:grpSp>
        <p:nvGrpSpPr>
          <p:cNvPr id="5" name="Group 4"/>
          <p:cNvGrpSpPr>
            <a:grpSpLocks/>
          </p:cNvGrpSpPr>
          <p:nvPr/>
        </p:nvGrpSpPr>
        <p:grpSpPr bwMode="auto">
          <a:xfrm>
            <a:off x="0" y="6205960"/>
            <a:ext cx="9144000" cy="609601"/>
            <a:chOff x="1600200" y="5181600"/>
            <a:chExt cx="7010400" cy="381001"/>
          </a:xfrm>
        </p:grpSpPr>
        <p:sp>
          <p:nvSpPr>
            <p:cNvPr id="6" name="Rectangle 5"/>
            <p:cNvSpPr/>
            <p:nvPr/>
          </p:nvSpPr>
          <p:spPr>
            <a:xfrm flipV="1">
              <a:off x="1600200" y="5181600"/>
              <a:ext cx="7010400" cy="15279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nvGrpSpPr>
            <p:cNvPr id="7" name="Group 6"/>
            <p:cNvGrpSpPr>
              <a:grpSpLocks/>
            </p:cNvGrpSpPr>
            <p:nvPr/>
          </p:nvGrpSpPr>
          <p:grpSpPr bwMode="auto">
            <a:xfrm>
              <a:off x="1600200" y="5334398"/>
              <a:ext cx="7010400" cy="228203"/>
              <a:chOff x="1600200" y="5334398"/>
              <a:chExt cx="7010400" cy="228203"/>
            </a:xfrm>
          </p:grpSpPr>
          <p:sp>
            <p:nvSpPr>
              <p:cNvPr id="8" name="Rectangle 7"/>
              <p:cNvSpPr/>
              <p:nvPr/>
            </p:nvSpPr>
            <p:spPr>
              <a:xfrm>
                <a:off x="1600200" y="5410796"/>
                <a:ext cx="7010400" cy="15180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sp>
            <p:nvSpPr>
              <p:cNvPr id="9" name="Rectangle 8"/>
              <p:cNvSpPr/>
              <p:nvPr/>
            </p:nvSpPr>
            <p:spPr>
              <a:xfrm>
                <a:off x="1600200" y="5334398"/>
                <a:ext cx="7010400" cy="76399"/>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b="1" dirty="0" smtClean="0">
                <a:solidFill>
                  <a:schemeClr val="tx1"/>
                </a:solidFill>
              </a:rPr>
              <a:t>Recruitment…..</a:t>
            </a:r>
            <a:endParaRPr lang="en-AU" b="1" dirty="0">
              <a:solidFill>
                <a:schemeClr val="tx1"/>
              </a:solidFill>
            </a:endParaRPr>
          </a:p>
        </p:txBody>
      </p:sp>
      <p:sp>
        <p:nvSpPr>
          <p:cNvPr id="3" name="Content Placeholder 2"/>
          <p:cNvSpPr>
            <a:spLocks noGrp="1"/>
          </p:cNvSpPr>
          <p:nvPr>
            <p:ph sz="quarter" idx="1"/>
          </p:nvPr>
        </p:nvSpPr>
        <p:spPr/>
        <p:txBody>
          <a:bodyPr/>
          <a:lstStyle/>
          <a:p>
            <a:pPr marL="441325" lvl="0" indent="-441325" algn="just">
              <a:buNone/>
            </a:pPr>
            <a:r>
              <a:rPr lang="en-AU" dirty="0" smtClean="0"/>
              <a:t>c) An update on action taken </a:t>
            </a:r>
            <a:r>
              <a:rPr lang="en-AU" dirty="0"/>
              <a:t>with </a:t>
            </a:r>
            <a:r>
              <a:rPr lang="en-AU" dirty="0" smtClean="0"/>
              <a:t>by the  </a:t>
            </a:r>
            <a:r>
              <a:rPr lang="en-AU" dirty="0"/>
              <a:t>Ministry of Public Service </a:t>
            </a:r>
            <a:r>
              <a:rPr lang="en-AU" dirty="0" smtClean="0"/>
              <a:t>on recruitment requests received so </a:t>
            </a:r>
            <a:r>
              <a:rPr lang="en-AU" dirty="0"/>
              <a:t>far </a:t>
            </a:r>
            <a:r>
              <a:rPr lang="en-AU" dirty="0" smtClean="0"/>
              <a:t> </a:t>
            </a:r>
            <a:r>
              <a:rPr lang="en-AU" dirty="0"/>
              <a:t>is provided as </a:t>
            </a:r>
            <a:r>
              <a:rPr lang="en-AU" b="1" dirty="0"/>
              <a:t>Annex </a:t>
            </a:r>
            <a:r>
              <a:rPr lang="en-AU" b="1" dirty="0" smtClean="0"/>
              <a:t>II</a:t>
            </a:r>
          </a:p>
          <a:p>
            <a:pPr marL="0" lvl="0" indent="0" algn="just">
              <a:buNone/>
            </a:pPr>
            <a:endParaRPr lang="en-AU" dirty="0"/>
          </a:p>
          <a:p>
            <a:pPr marL="441325" lvl="0" indent="-441325" algn="just">
              <a:buNone/>
            </a:pPr>
            <a:r>
              <a:rPr lang="en-AU" dirty="0" smtClean="0"/>
              <a:t>d) Accounting </a:t>
            </a:r>
            <a:r>
              <a:rPr lang="en-AU" dirty="0"/>
              <a:t>Officers should note that Ministry of Public Service </a:t>
            </a:r>
            <a:r>
              <a:rPr lang="en-AU" b="1" dirty="0"/>
              <a:t>WILL NOT </a:t>
            </a:r>
            <a:r>
              <a:rPr lang="en-AU" dirty="0"/>
              <a:t>provide clearance to recruit </a:t>
            </a:r>
            <a:r>
              <a:rPr lang="en-AU" b="1" dirty="0"/>
              <a:t>after 31</a:t>
            </a:r>
            <a:r>
              <a:rPr lang="en-AU" b="1" baseline="30000" dirty="0"/>
              <a:t>st</a:t>
            </a:r>
            <a:r>
              <a:rPr lang="en-AU" b="1" dirty="0"/>
              <a:t> December 2013</a:t>
            </a:r>
            <a:r>
              <a:rPr lang="en-AU" dirty="0"/>
              <a:t>. In this respect, all requests will have been responded to by 31</a:t>
            </a:r>
            <a:r>
              <a:rPr lang="en-AU" baseline="30000" dirty="0"/>
              <a:t>st</a:t>
            </a:r>
            <a:r>
              <a:rPr lang="en-AU" dirty="0"/>
              <a:t> December 2013.</a:t>
            </a:r>
          </a:p>
          <a:p>
            <a:endParaRPr lang="en-AU" dirty="0"/>
          </a:p>
        </p:txBody>
      </p:sp>
      <p:sp>
        <p:nvSpPr>
          <p:cNvPr id="4" name="Slide Number Placeholder 3"/>
          <p:cNvSpPr>
            <a:spLocks noGrp="1"/>
          </p:cNvSpPr>
          <p:nvPr>
            <p:ph type="sldNum" sz="quarter" idx="12"/>
          </p:nvPr>
        </p:nvSpPr>
        <p:spPr/>
        <p:txBody>
          <a:bodyPr/>
          <a:lstStyle/>
          <a:p>
            <a:pPr>
              <a:defRPr/>
            </a:pPr>
            <a:fld id="{34233146-FD39-4BBB-8DA5-254C7123EBEF}" type="slidenum">
              <a:rPr lang="en-US" smtClean="0"/>
              <a:pPr>
                <a:defRPr/>
              </a:pPr>
              <a:t>6</a:t>
            </a:fld>
            <a:endParaRPr lang="en-US"/>
          </a:p>
        </p:txBody>
      </p:sp>
    </p:spTree>
    <p:extLst>
      <p:ext uri="{BB962C8B-B14F-4D97-AF65-F5344CB8AC3E}">
        <p14:creationId xmlns:p14="http://schemas.microsoft.com/office/powerpoint/2010/main" xmlns="" val="1158195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0"/>
            <a:ext cx="8534400" cy="1143000"/>
          </a:xfrm>
        </p:spPr>
        <p:txBody>
          <a:bodyPr/>
          <a:lstStyle/>
          <a:p>
            <a:pPr indent="236538" algn="just"/>
            <a:r>
              <a:rPr lang="en-AU" sz="2800" dirty="0"/>
              <a:t/>
            </a:r>
            <a:br>
              <a:rPr lang="en-AU" sz="2800" dirty="0"/>
            </a:br>
            <a:r>
              <a:rPr lang="en-AU" sz="2800" b="1" dirty="0" smtClean="0">
                <a:solidFill>
                  <a:schemeClr val="tx1"/>
                </a:solidFill>
              </a:rPr>
              <a:t>2.2 Wage bill Management</a:t>
            </a:r>
            <a:endParaRPr lang="en-US" sz="2800" b="1" dirty="0">
              <a:solidFill>
                <a:schemeClr val="tx1"/>
              </a:solidFill>
            </a:endParaRPr>
          </a:p>
        </p:txBody>
      </p:sp>
      <p:sp>
        <p:nvSpPr>
          <p:cNvPr id="3" name="Content Placeholder 2"/>
          <p:cNvSpPr>
            <a:spLocks noGrp="1"/>
          </p:cNvSpPr>
          <p:nvPr>
            <p:ph sz="quarter" idx="1"/>
          </p:nvPr>
        </p:nvSpPr>
        <p:spPr/>
        <p:txBody>
          <a:bodyPr/>
          <a:lstStyle/>
          <a:p>
            <a:pPr marL="441325" lvl="0" indent="-441325" algn="just">
              <a:buNone/>
            </a:pPr>
            <a:r>
              <a:rPr lang="en-AU" sz="3200" dirty="0" smtClean="0"/>
              <a:t>a) A </a:t>
            </a:r>
            <a:r>
              <a:rPr lang="en-AU" sz="3200" dirty="0"/>
              <a:t>number of votes have experienced wage shortfalls during  the first quarter of FY 2013/2014 as result of insufficient funds on the Vote on Account.</a:t>
            </a:r>
          </a:p>
          <a:p>
            <a:pPr>
              <a:buNone/>
            </a:pPr>
            <a:endParaRPr lang="en-US" sz="3200" dirty="0"/>
          </a:p>
        </p:txBody>
      </p:sp>
      <p:sp>
        <p:nvSpPr>
          <p:cNvPr id="4" name="Slide Number Placeholder 3"/>
          <p:cNvSpPr>
            <a:spLocks noGrp="1"/>
          </p:cNvSpPr>
          <p:nvPr>
            <p:ph type="sldNum" sz="quarter" idx="12"/>
          </p:nvPr>
        </p:nvSpPr>
        <p:spPr/>
        <p:txBody>
          <a:bodyPr/>
          <a:lstStyle/>
          <a:p>
            <a:pPr>
              <a:defRPr/>
            </a:pPr>
            <a:fld id="{34233146-FD39-4BBB-8DA5-254C7123EBEF}" type="slidenum">
              <a:rPr lang="en-US" smtClean="0"/>
              <a:pPr>
                <a:defRPr/>
              </a:pPr>
              <a:t>7</a:t>
            </a:fld>
            <a:endParaRPr lang="en-US"/>
          </a:p>
        </p:txBody>
      </p:sp>
      <p:grpSp>
        <p:nvGrpSpPr>
          <p:cNvPr id="5" name="Group 4"/>
          <p:cNvGrpSpPr>
            <a:grpSpLocks/>
          </p:cNvGrpSpPr>
          <p:nvPr/>
        </p:nvGrpSpPr>
        <p:grpSpPr bwMode="auto">
          <a:xfrm>
            <a:off x="17206" y="6224961"/>
            <a:ext cx="9144000" cy="609601"/>
            <a:chOff x="1600200" y="5181600"/>
            <a:chExt cx="7010400" cy="381001"/>
          </a:xfrm>
        </p:grpSpPr>
        <p:sp>
          <p:nvSpPr>
            <p:cNvPr id="6" name="Rectangle 5"/>
            <p:cNvSpPr/>
            <p:nvPr/>
          </p:nvSpPr>
          <p:spPr>
            <a:xfrm flipV="1">
              <a:off x="1600200" y="5181600"/>
              <a:ext cx="7010400" cy="15279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nvGrpSpPr>
            <p:cNvPr id="7" name="Group 6"/>
            <p:cNvGrpSpPr>
              <a:grpSpLocks/>
            </p:cNvGrpSpPr>
            <p:nvPr/>
          </p:nvGrpSpPr>
          <p:grpSpPr bwMode="auto">
            <a:xfrm>
              <a:off x="1600200" y="5334398"/>
              <a:ext cx="7010400" cy="228203"/>
              <a:chOff x="1600200" y="5334398"/>
              <a:chExt cx="7010400" cy="228203"/>
            </a:xfrm>
          </p:grpSpPr>
          <p:sp>
            <p:nvSpPr>
              <p:cNvPr id="8" name="Rectangle 7"/>
              <p:cNvSpPr/>
              <p:nvPr/>
            </p:nvSpPr>
            <p:spPr>
              <a:xfrm>
                <a:off x="1600200" y="5410796"/>
                <a:ext cx="7010400" cy="15180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sp>
            <p:nvSpPr>
              <p:cNvPr id="9" name="Rectangle 8"/>
              <p:cNvSpPr/>
              <p:nvPr/>
            </p:nvSpPr>
            <p:spPr>
              <a:xfrm>
                <a:off x="1600200" y="5334398"/>
                <a:ext cx="7010400" cy="76399"/>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sz="2800" b="1" dirty="0" smtClean="0">
                <a:solidFill>
                  <a:schemeClr val="tx1"/>
                </a:solidFill>
              </a:rPr>
              <a:t>Wage bill Management…..</a:t>
            </a:r>
            <a:endParaRPr lang="en-US" sz="2800" b="1" dirty="0">
              <a:solidFill>
                <a:schemeClr val="tx1"/>
              </a:solidFill>
            </a:endParaRPr>
          </a:p>
        </p:txBody>
      </p:sp>
      <p:sp>
        <p:nvSpPr>
          <p:cNvPr id="3" name="Content Placeholder 2"/>
          <p:cNvSpPr>
            <a:spLocks noGrp="1"/>
          </p:cNvSpPr>
          <p:nvPr>
            <p:ph sz="quarter" idx="1"/>
          </p:nvPr>
        </p:nvSpPr>
        <p:spPr/>
        <p:txBody>
          <a:bodyPr/>
          <a:lstStyle/>
          <a:p>
            <a:pPr marL="625475" lvl="0" indent="-625475" algn="just">
              <a:buNone/>
            </a:pPr>
            <a:r>
              <a:rPr lang="en-AU" dirty="0" smtClean="0"/>
              <a:t>b) Following </a:t>
            </a:r>
            <a:r>
              <a:rPr lang="en-AU" dirty="0"/>
              <a:t>the approval of the budget for FY 2013/2014, appropriate allocations have been made for the affected votes. However Accounting Officers are required to continuously monitor their wage bill performance so that likely shortfalls are drawn to the attention of Ministry of Public Service.</a:t>
            </a:r>
          </a:p>
          <a:p>
            <a:pPr algn="just">
              <a:buFont typeface="Wingdings" panose="05000000000000000000" pitchFamily="2" charset="2"/>
              <a:buChar char="q"/>
            </a:pPr>
            <a:endParaRPr lang="en-CA" dirty="0" smtClean="0">
              <a:latin typeface="Cambria" pitchFamily="18" charset="0"/>
            </a:endParaRPr>
          </a:p>
          <a:p>
            <a:pPr>
              <a:buFont typeface="Wingdings" pitchFamily="2" charset="2"/>
              <a:buChar char="q"/>
            </a:pPr>
            <a:endParaRPr lang="en-US" dirty="0"/>
          </a:p>
        </p:txBody>
      </p:sp>
      <p:sp>
        <p:nvSpPr>
          <p:cNvPr id="4" name="Slide Number Placeholder 3"/>
          <p:cNvSpPr>
            <a:spLocks noGrp="1"/>
          </p:cNvSpPr>
          <p:nvPr>
            <p:ph type="sldNum" sz="quarter" idx="12"/>
          </p:nvPr>
        </p:nvSpPr>
        <p:spPr/>
        <p:txBody>
          <a:bodyPr/>
          <a:lstStyle/>
          <a:p>
            <a:pPr>
              <a:defRPr/>
            </a:pPr>
            <a:fld id="{34233146-FD39-4BBB-8DA5-254C7123EBEF}" type="slidenum">
              <a:rPr lang="en-US" smtClean="0"/>
              <a:pPr>
                <a:defRPr/>
              </a:pPr>
              <a:t>8</a:t>
            </a:fld>
            <a:endParaRPr lang="en-US"/>
          </a:p>
        </p:txBody>
      </p:sp>
      <p:grpSp>
        <p:nvGrpSpPr>
          <p:cNvPr id="5" name="Group 4"/>
          <p:cNvGrpSpPr>
            <a:grpSpLocks/>
          </p:cNvGrpSpPr>
          <p:nvPr/>
        </p:nvGrpSpPr>
        <p:grpSpPr bwMode="auto">
          <a:xfrm>
            <a:off x="17206" y="6224961"/>
            <a:ext cx="9144000" cy="609601"/>
            <a:chOff x="1600200" y="5181600"/>
            <a:chExt cx="7010400" cy="381001"/>
          </a:xfrm>
        </p:grpSpPr>
        <p:sp>
          <p:nvSpPr>
            <p:cNvPr id="6" name="Rectangle 5"/>
            <p:cNvSpPr/>
            <p:nvPr/>
          </p:nvSpPr>
          <p:spPr>
            <a:xfrm flipV="1">
              <a:off x="1600200" y="5181600"/>
              <a:ext cx="7010400" cy="15279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nvGrpSpPr>
            <p:cNvPr id="7" name="Group 6"/>
            <p:cNvGrpSpPr>
              <a:grpSpLocks/>
            </p:cNvGrpSpPr>
            <p:nvPr/>
          </p:nvGrpSpPr>
          <p:grpSpPr bwMode="auto">
            <a:xfrm>
              <a:off x="1600200" y="5334398"/>
              <a:ext cx="7010400" cy="228203"/>
              <a:chOff x="1600200" y="5334398"/>
              <a:chExt cx="7010400" cy="228203"/>
            </a:xfrm>
          </p:grpSpPr>
          <p:sp>
            <p:nvSpPr>
              <p:cNvPr id="8" name="Rectangle 7"/>
              <p:cNvSpPr/>
              <p:nvPr/>
            </p:nvSpPr>
            <p:spPr>
              <a:xfrm>
                <a:off x="1600200" y="5410796"/>
                <a:ext cx="7010400" cy="15180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sp>
            <p:nvSpPr>
              <p:cNvPr id="9" name="Rectangle 8"/>
              <p:cNvSpPr/>
              <p:nvPr/>
            </p:nvSpPr>
            <p:spPr>
              <a:xfrm>
                <a:off x="1600200" y="5334398"/>
                <a:ext cx="7010400" cy="76399"/>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sz="3200" b="1" dirty="0" smtClean="0">
                <a:solidFill>
                  <a:schemeClr val="tx1"/>
                </a:solidFill>
              </a:rPr>
              <a:t>2.3 Payroll Management</a:t>
            </a:r>
            <a:endParaRPr lang="en-US" sz="3200" b="1" dirty="0">
              <a:solidFill>
                <a:schemeClr val="tx1"/>
              </a:solidFill>
            </a:endParaRPr>
          </a:p>
        </p:txBody>
      </p:sp>
      <p:sp>
        <p:nvSpPr>
          <p:cNvPr id="3" name="Content Placeholder 2"/>
          <p:cNvSpPr>
            <a:spLocks noGrp="1"/>
          </p:cNvSpPr>
          <p:nvPr>
            <p:ph sz="quarter" idx="1"/>
          </p:nvPr>
        </p:nvSpPr>
        <p:spPr>
          <a:xfrm>
            <a:off x="301752" y="1295400"/>
            <a:ext cx="8503920" cy="5105400"/>
          </a:xfrm>
        </p:spPr>
        <p:txBody>
          <a:bodyPr/>
          <a:lstStyle/>
          <a:p>
            <a:pPr marL="0" indent="0">
              <a:buNone/>
            </a:pPr>
            <a:r>
              <a:rPr lang="en-AU" sz="2800" b="1" dirty="0" smtClean="0"/>
              <a:t>2.3.1 </a:t>
            </a:r>
            <a:r>
              <a:rPr lang="en-AU" sz="2800" b="1" dirty="0"/>
              <a:t>Access to the Payroll</a:t>
            </a:r>
            <a:endParaRPr lang="en-AU" sz="2400" dirty="0"/>
          </a:p>
          <a:p>
            <a:pPr marL="0" lvl="0" indent="0" algn="just">
              <a:buNone/>
            </a:pPr>
            <a:r>
              <a:rPr lang="en-AU" sz="2800" dirty="0"/>
              <a:t>Delayed access to payroll has continued to be experienced as a result of the </a:t>
            </a:r>
            <a:r>
              <a:rPr lang="en-AU" sz="2800" dirty="0" smtClean="0"/>
              <a:t>following:</a:t>
            </a:r>
          </a:p>
          <a:p>
            <a:pPr marL="0" lvl="0" indent="0" algn="just">
              <a:buNone/>
            </a:pPr>
            <a:endParaRPr lang="en-AU" sz="2400" dirty="0"/>
          </a:p>
          <a:p>
            <a:pPr marL="442913" lvl="0" indent="-442913" algn="just">
              <a:buNone/>
            </a:pPr>
            <a:r>
              <a:rPr lang="en-AU" sz="2800" dirty="0" err="1" smtClean="0"/>
              <a:t>i</a:t>
            </a:r>
            <a:r>
              <a:rPr lang="en-AU" sz="2800" dirty="0" smtClean="0"/>
              <a:t>) Deployment </a:t>
            </a:r>
            <a:r>
              <a:rPr lang="en-AU" sz="2800" dirty="0"/>
              <a:t>of staff to schools/institutions that have no positions/vacancies; e.g. Deployment of two dhobis to a District Hospital whose approved structure provides for one Dhobi or deployment of a Head teacher Gr. 11 to a </a:t>
            </a:r>
            <a:r>
              <a:rPr lang="en-AU" sz="2800" dirty="0" smtClean="0"/>
              <a:t>Grade </a:t>
            </a:r>
            <a:r>
              <a:rPr lang="en-AU" sz="2800" dirty="0"/>
              <a:t>III School or deployment of a Head teacher A Level Day to an O Level Boarding school.</a:t>
            </a:r>
            <a:endParaRPr lang="en-AU" sz="2400" dirty="0"/>
          </a:p>
          <a:p>
            <a:pPr algn="just">
              <a:buFont typeface="Wingdings" pitchFamily="2" charset="2"/>
              <a:buChar char="q"/>
            </a:pPr>
            <a:endParaRPr lang="en-US" dirty="0"/>
          </a:p>
        </p:txBody>
      </p:sp>
      <p:sp>
        <p:nvSpPr>
          <p:cNvPr id="4" name="Slide Number Placeholder 3"/>
          <p:cNvSpPr>
            <a:spLocks noGrp="1"/>
          </p:cNvSpPr>
          <p:nvPr>
            <p:ph type="sldNum" sz="quarter" idx="12"/>
          </p:nvPr>
        </p:nvSpPr>
        <p:spPr/>
        <p:txBody>
          <a:bodyPr/>
          <a:lstStyle/>
          <a:p>
            <a:pPr>
              <a:defRPr/>
            </a:pPr>
            <a:fld id="{34233146-FD39-4BBB-8DA5-254C7123EBEF}" type="slidenum">
              <a:rPr lang="en-US" smtClean="0"/>
              <a:pPr>
                <a:defRPr/>
              </a:pPr>
              <a:t>9</a:t>
            </a:fld>
            <a:endParaRPr lang="en-US"/>
          </a:p>
        </p:txBody>
      </p:sp>
      <p:grpSp>
        <p:nvGrpSpPr>
          <p:cNvPr id="5" name="Group 4"/>
          <p:cNvGrpSpPr>
            <a:grpSpLocks/>
          </p:cNvGrpSpPr>
          <p:nvPr/>
        </p:nvGrpSpPr>
        <p:grpSpPr bwMode="auto">
          <a:xfrm>
            <a:off x="17206" y="6224961"/>
            <a:ext cx="9144000" cy="609601"/>
            <a:chOff x="1600200" y="5181600"/>
            <a:chExt cx="7010400" cy="381001"/>
          </a:xfrm>
        </p:grpSpPr>
        <p:sp>
          <p:nvSpPr>
            <p:cNvPr id="6" name="Rectangle 5"/>
            <p:cNvSpPr/>
            <p:nvPr/>
          </p:nvSpPr>
          <p:spPr>
            <a:xfrm flipV="1">
              <a:off x="1600200" y="5181600"/>
              <a:ext cx="7010400" cy="15279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nvGrpSpPr>
            <p:cNvPr id="7" name="Group 6"/>
            <p:cNvGrpSpPr>
              <a:grpSpLocks/>
            </p:cNvGrpSpPr>
            <p:nvPr/>
          </p:nvGrpSpPr>
          <p:grpSpPr bwMode="auto">
            <a:xfrm>
              <a:off x="1600200" y="5334398"/>
              <a:ext cx="7010400" cy="228203"/>
              <a:chOff x="1600200" y="5334398"/>
              <a:chExt cx="7010400" cy="228203"/>
            </a:xfrm>
          </p:grpSpPr>
          <p:sp>
            <p:nvSpPr>
              <p:cNvPr id="8" name="Rectangle 7"/>
              <p:cNvSpPr/>
              <p:nvPr/>
            </p:nvSpPr>
            <p:spPr>
              <a:xfrm>
                <a:off x="1600200" y="5410796"/>
                <a:ext cx="7010400" cy="15180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sp>
            <p:nvSpPr>
              <p:cNvPr id="9" name="Rectangle 8"/>
              <p:cNvSpPr/>
              <p:nvPr/>
            </p:nvSpPr>
            <p:spPr>
              <a:xfrm>
                <a:off x="1600200" y="5334398"/>
                <a:ext cx="7010400" cy="76399"/>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gr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ey_Features_of_the_IPPSVer2">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839</TotalTime>
  <Words>1863</Words>
  <Application>Microsoft Office PowerPoint</Application>
  <PresentationFormat>On-screen Show (4:3)</PresentationFormat>
  <Paragraphs>197</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Key_Features_of_the_IPPSVer2</vt:lpstr>
      <vt:lpstr>MINISTRY OF PUBLIC SERVICE  ISSUES PAPER</vt:lpstr>
      <vt:lpstr>Presentation Outline</vt:lpstr>
      <vt:lpstr>     1.0 INTRODUCTION</vt:lpstr>
      <vt:lpstr>2.0 BUDGET EXECUTION ISSUES FOR FY 2013/2014</vt:lpstr>
      <vt:lpstr>Recruitment…..</vt:lpstr>
      <vt:lpstr>Recruitment…..</vt:lpstr>
      <vt:lpstr> 2.2 Wage bill Management</vt:lpstr>
      <vt:lpstr>Wage bill Management…..</vt:lpstr>
      <vt:lpstr>2.3 Payroll Management</vt:lpstr>
      <vt:lpstr>Payroll Management….</vt:lpstr>
      <vt:lpstr>Payroll Management…..</vt:lpstr>
      <vt:lpstr>Payroll Management….</vt:lpstr>
      <vt:lpstr>Payroll Management….</vt:lpstr>
      <vt:lpstr>Payroll Management….</vt:lpstr>
      <vt:lpstr>Payroll Management….</vt:lpstr>
      <vt:lpstr>Payroll Management….</vt:lpstr>
      <vt:lpstr>Payroll Management….</vt:lpstr>
      <vt:lpstr>Payroll Management….</vt:lpstr>
      <vt:lpstr>Payroll Management….</vt:lpstr>
      <vt:lpstr>Payroll Management….</vt:lpstr>
      <vt:lpstr>Payroll Management….</vt:lpstr>
      <vt:lpstr>Payroll Management….</vt:lpstr>
      <vt:lpstr>Payroll Management….</vt:lpstr>
      <vt:lpstr>Payroll Management….</vt:lpstr>
      <vt:lpstr>Payroll Management….</vt:lpstr>
      <vt:lpstr>Payroll management….</vt:lpstr>
      <vt:lpstr>Payroll Management….</vt:lpstr>
      <vt:lpstr>Payroll Management….</vt:lpstr>
      <vt:lpstr> 2.4 Pensions Management</vt:lpstr>
      <vt:lpstr>Pensions Management….</vt:lpstr>
      <vt:lpstr>Pensions Management….</vt:lpstr>
      <vt:lpstr>    3.0 PLANNING ISSUES FOR FY 2014/2015</vt:lpstr>
      <vt:lpstr>Planning Issues….</vt:lpstr>
      <vt:lpstr>4.0. CONCLUSION</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Ministry of Public Service</dc:title>
  <dc:creator>Goretti</dc:creator>
  <cp:lastModifiedBy>eayebare</cp:lastModifiedBy>
  <cp:revision>93</cp:revision>
  <dcterms:created xsi:type="dcterms:W3CDTF">2011-06-20T16:36:17Z</dcterms:created>
  <dcterms:modified xsi:type="dcterms:W3CDTF">2013-10-24T08:56:24Z</dcterms:modified>
</cp:coreProperties>
</file>