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3F95341-FE4E-41FB-B9DC-83B0DCF5A9BC}" type="datetimeFigureOut">
              <a:rPr lang="en-US" smtClean="0"/>
              <a:pPr/>
              <a:t>09/15/2018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5664FB-253B-4032-8ECF-88986AB011D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F95341-FE4E-41FB-B9DC-83B0DCF5A9BC}" type="datetimeFigureOut">
              <a:rPr lang="en-US" smtClean="0"/>
              <a:pPr/>
              <a:t>09/15/2018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5664FB-253B-4032-8ECF-88986AB011D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F95341-FE4E-41FB-B9DC-83B0DCF5A9BC}" type="datetimeFigureOut">
              <a:rPr lang="en-US" smtClean="0"/>
              <a:pPr/>
              <a:t>09/15/2018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5664FB-253B-4032-8ECF-88986AB011D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F95341-FE4E-41FB-B9DC-83B0DCF5A9BC}" type="datetimeFigureOut">
              <a:rPr lang="en-US" smtClean="0"/>
              <a:pPr/>
              <a:t>09/15/2018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5664FB-253B-4032-8ECF-88986AB011D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B3F95341-FE4E-41FB-B9DC-83B0DCF5A9BC}" type="datetimeFigureOut">
              <a:rPr lang="en-US" smtClean="0"/>
              <a:pPr/>
              <a:t>09/15/2018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5664FB-253B-4032-8ECF-88986AB011D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3F95341-FE4E-41FB-B9DC-83B0DCF5A9BC}" type="datetimeFigureOut">
              <a:rPr lang="en-US" smtClean="0"/>
              <a:pPr/>
              <a:t>09/15/2018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5664FB-253B-4032-8ECF-88986AB011D0}"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3F95341-FE4E-41FB-B9DC-83B0DCF5A9BC}" type="datetimeFigureOut">
              <a:rPr lang="en-US" smtClean="0"/>
              <a:pPr/>
              <a:t>09/15/2018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5664FB-253B-4032-8ECF-88986AB011D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F95341-FE4E-41FB-B9DC-83B0DCF5A9BC}" type="datetimeFigureOut">
              <a:rPr lang="en-US" smtClean="0"/>
              <a:pPr/>
              <a:t>09/15/2018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5664FB-253B-4032-8ECF-88986AB011D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F95341-FE4E-41FB-B9DC-83B0DCF5A9BC}" type="datetimeFigureOut">
              <a:rPr lang="en-US" smtClean="0"/>
              <a:pPr/>
              <a:t>09/15/2018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5664FB-253B-4032-8ECF-88986AB011D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B3F95341-FE4E-41FB-B9DC-83B0DCF5A9BC}" type="datetimeFigureOut">
              <a:rPr lang="en-US" smtClean="0"/>
              <a:pPr/>
              <a:t>09/15/2018</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E65664FB-253B-4032-8ECF-88986AB011D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F95341-FE4E-41FB-B9DC-83B0DCF5A9BC}" type="datetimeFigureOut">
              <a:rPr lang="en-US" smtClean="0"/>
              <a:pPr/>
              <a:t>09/15/2018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5664FB-253B-4032-8ECF-88986AB011D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B3F95341-FE4E-41FB-B9DC-83B0DCF5A9BC}" type="datetimeFigureOut">
              <a:rPr lang="en-US" smtClean="0"/>
              <a:pPr/>
              <a:t>09/15/2018</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E65664FB-253B-4032-8ECF-88986AB011D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192.168.100.73.7001/sonora/HOM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1249362"/>
          </a:xfrm>
        </p:spPr>
        <p:txBody>
          <a:bodyPr>
            <a:normAutofit/>
          </a:bodyPr>
          <a:lstStyle/>
          <a:p>
            <a:pPr algn="ctr"/>
            <a:endParaRPr lang="en-US" b="1" dirty="0">
              <a:latin typeface="Arial" pitchFamily="34" charset="0"/>
              <a:cs typeface="Arial" pitchFamily="34" charset="0"/>
            </a:endParaRPr>
          </a:p>
        </p:txBody>
      </p:sp>
      <p:sp>
        <p:nvSpPr>
          <p:cNvPr id="3" name="Content Placeholder 2"/>
          <p:cNvSpPr>
            <a:spLocks noGrp="1"/>
          </p:cNvSpPr>
          <p:nvPr>
            <p:ph idx="1"/>
          </p:nvPr>
        </p:nvSpPr>
        <p:spPr>
          <a:xfrm>
            <a:off x="533400" y="2209800"/>
            <a:ext cx="8153400" cy="4267200"/>
          </a:xfrm>
        </p:spPr>
        <p:txBody>
          <a:bodyPr>
            <a:noAutofit/>
          </a:bodyPr>
          <a:lstStyle/>
          <a:p>
            <a:pPr algn="ctr"/>
            <a:r>
              <a:rPr lang="en-US" sz="2400" dirty="0" smtClean="0">
                <a:latin typeface="Times New Roman" pitchFamily="18" charset="0"/>
                <a:cs typeface="Times New Roman" pitchFamily="18" charset="0"/>
              </a:rPr>
              <a:t>HUMAN RESOURCE MANAGEMENT ISSUES IN THE PUBLIC SERVICE</a:t>
            </a:r>
            <a:br>
              <a:rPr lang="en-US" sz="2400" dirty="0" smtClean="0">
                <a:latin typeface="Times New Roman" pitchFamily="18" charset="0"/>
                <a:cs typeface="Times New Roman" pitchFamily="18" charset="0"/>
              </a:rPr>
            </a:br>
            <a:r>
              <a:rPr lang="en-US" sz="2400" i="1" dirty="0" smtClean="0">
                <a:latin typeface="Times New Roman" pitchFamily="18" charset="0"/>
                <a:cs typeface="Times New Roman" pitchFamily="18" charset="0"/>
              </a:rPr>
              <a:t>AN ISSUES PAPER</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PRESENTED DURING THE LOCAL GOVERNMENT BUDGET CONSULTATIVE WORKSHOPS FOR FY 2019/20</a:t>
            </a:r>
          </a:p>
          <a:p>
            <a:pPr algn="ctr"/>
            <a:endParaRPr lang="en-US" sz="2400" b="0" dirty="0" smtClean="0">
              <a:latin typeface="Times New Roman" pitchFamily="18" charset="0"/>
              <a:cs typeface="Times New Roman" pitchFamily="18" charset="0"/>
            </a:endParaRPr>
          </a:p>
          <a:p>
            <a:pPr algn="ctr"/>
            <a:r>
              <a:rPr lang="en-US" sz="2400" dirty="0" smtClean="0">
                <a:latin typeface="Times New Roman" pitchFamily="18" charset="0"/>
                <a:cs typeface="Times New Roman" pitchFamily="18" charset="0"/>
              </a:rPr>
              <a:t> BY</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MINISTRY OF PUBLIC SERVICE</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P.O. Box 7003 Kampala</a:t>
            </a:r>
          </a:p>
          <a:p>
            <a:endParaRPr lang="en-US" sz="2800" b="0" dirty="0" smtClean="0">
              <a:latin typeface="Arial" pitchFamily="34" charset="0"/>
              <a:cs typeface="Arial" pitchFamily="34" charset="0"/>
            </a:endParaRPr>
          </a:p>
          <a:p>
            <a:r>
              <a:rPr lang="en-US" sz="2800" b="0" dirty="0" smtClean="0">
                <a:latin typeface="Arial" pitchFamily="34" charset="0"/>
                <a:cs typeface="Arial" pitchFamily="34" charset="0"/>
              </a:rPr>
              <a:t>                                             </a:t>
            </a:r>
          </a:p>
        </p:txBody>
      </p:sp>
      <p:pic>
        <p:nvPicPr>
          <p:cNvPr id="4" name="Picture 6" descr="u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200" y="304800"/>
            <a:ext cx="9906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526368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Payroll management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822960" y="1100628"/>
            <a:ext cx="7520940" cy="4004772"/>
          </a:xfrm>
        </p:spPr>
        <p:txBody>
          <a:bodyPr>
            <a:noAutofit/>
          </a:bodyPr>
          <a:lstStyle/>
          <a:p>
            <a:pPr algn="just"/>
            <a:r>
              <a:rPr lang="en-US" sz="2200" dirty="0" smtClean="0">
                <a:latin typeface="Times New Roman" pitchFamily="18" charset="0"/>
                <a:cs typeface="Times New Roman" pitchFamily="18" charset="0"/>
              </a:rPr>
              <a:t>Hardship, Lunch and Consolidated Health Allowance</a:t>
            </a:r>
            <a:r>
              <a:rPr lang="en-US" sz="2200" b="0" dirty="0" smtClean="0">
                <a:latin typeface="Times New Roman" pitchFamily="18" charset="0"/>
                <a:cs typeface="Times New Roman" pitchFamily="18" charset="0"/>
              </a:rPr>
              <a:t>: </a:t>
            </a:r>
          </a:p>
          <a:p>
            <a:pPr algn="just">
              <a:buFont typeface="Wingdings" pitchFamily="2" charset="2"/>
              <a:buChar char="q"/>
            </a:pPr>
            <a:r>
              <a:rPr lang="en-US" sz="2200" b="0" dirty="0" smtClean="0">
                <a:latin typeface="Times New Roman" pitchFamily="18" charset="0"/>
                <a:cs typeface="Times New Roman" pitchFamily="18" charset="0"/>
              </a:rPr>
              <a:t>This shall be payable to entitled employees in FY 2018/2019 and have been maintained at 30% of the salary rate of FY 2017/18. </a:t>
            </a:r>
          </a:p>
          <a:p>
            <a:pPr algn="just">
              <a:buFont typeface="Wingdings" pitchFamily="2" charset="2"/>
              <a:buChar char="q"/>
            </a:pPr>
            <a:r>
              <a:rPr lang="en-US" sz="2200" b="0" dirty="0" smtClean="0">
                <a:latin typeface="Times New Roman" pitchFamily="18" charset="0"/>
                <a:cs typeface="Times New Roman" pitchFamily="18" charset="0"/>
              </a:rPr>
              <a:t>Lunch and Consolidated Health Allowances paid to Health Workers have been maintained at the rate of FY 2017/2018.</a:t>
            </a:r>
          </a:p>
          <a:p>
            <a:pPr algn="just"/>
            <a:r>
              <a:rPr lang="en-US" sz="2200" dirty="0" smtClean="0">
                <a:latin typeface="Times New Roman" pitchFamily="18" charset="0"/>
                <a:cs typeface="Times New Roman" pitchFamily="18" charset="0"/>
              </a:rPr>
              <a:t>Public Officers categorized as Scientists</a:t>
            </a:r>
          </a:p>
          <a:p>
            <a:pPr algn="just">
              <a:buFont typeface="Wingdings" pitchFamily="2" charset="2"/>
              <a:buChar char="q"/>
            </a:pPr>
            <a:r>
              <a:rPr lang="en-US" sz="2200" b="0" dirty="0" smtClean="0">
                <a:solidFill>
                  <a:schemeClr val="tx1">
                    <a:lumMod val="95000"/>
                    <a:lumOff val="5000"/>
                  </a:schemeClr>
                </a:solidFill>
                <a:latin typeface="Times New Roman" pitchFamily="18" charset="0"/>
                <a:cs typeface="Times New Roman" pitchFamily="18" charset="0"/>
              </a:rPr>
              <a:t>The classification of scientists has been provided for under CSI No. 3 Of 2010. Payroll action officers are advised to consult the circular and the Postcodes if in doubt.</a:t>
            </a:r>
            <a:endParaRPr lang="en-US" sz="2200" b="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Public Service pay structure</a:t>
            </a:r>
            <a:endParaRPr lang="en-US" dirty="0"/>
          </a:p>
        </p:txBody>
      </p:sp>
      <p:sp>
        <p:nvSpPr>
          <p:cNvPr id="3" name="Content Placeholder 2"/>
          <p:cNvSpPr>
            <a:spLocks noGrp="1"/>
          </p:cNvSpPr>
          <p:nvPr>
            <p:ph idx="1"/>
          </p:nvPr>
        </p:nvSpPr>
        <p:spPr>
          <a:xfrm>
            <a:off x="822960" y="1100628"/>
            <a:ext cx="7520940" cy="5223972"/>
          </a:xfrm>
        </p:spPr>
        <p:txBody>
          <a:bodyPr>
            <a:normAutofit/>
          </a:bodyPr>
          <a:lstStyle/>
          <a:p>
            <a:pPr algn="just">
              <a:buFont typeface="Courier New" pitchFamily="49" charset="0"/>
              <a:buChar char="o"/>
            </a:pPr>
            <a:r>
              <a:rPr lang="en-US" sz="2000" b="0" dirty="0" smtClean="0">
                <a:latin typeface="Times New Roman" pitchFamily="18" charset="0"/>
                <a:cs typeface="Times New Roman" pitchFamily="18" charset="0"/>
              </a:rPr>
              <a:t>Government approved the pay policy principles five year pay targets to be implemented in phased manner which commenced in financial year 2018/19. In order to accommodate the enhancement for FY 2018/19, the pay structure has been revised to take care of:-</a:t>
            </a:r>
          </a:p>
          <a:p>
            <a:pPr algn="just">
              <a:buFontTx/>
              <a:buChar char="-"/>
            </a:pPr>
            <a:r>
              <a:rPr lang="en-US" sz="2000" b="0" dirty="0" smtClean="0">
                <a:latin typeface="Times New Roman" pitchFamily="18" charset="0"/>
                <a:cs typeface="Times New Roman" pitchFamily="18" charset="0"/>
              </a:rPr>
              <a:t>A new Schedule for all Medical workers as opposed to the previous schedule which took care of Medical workers in U6- U8</a:t>
            </a:r>
          </a:p>
          <a:p>
            <a:pPr algn="just">
              <a:buFontTx/>
              <a:buChar char="-"/>
            </a:pPr>
            <a:r>
              <a:rPr lang="en-US" sz="2000" b="0" dirty="0" smtClean="0">
                <a:latin typeface="Times New Roman" pitchFamily="18" charset="0"/>
                <a:cs typeface="Times New Roman" pitchFamily="18" charset="0"/>
              </a:rPr>
              <a:t>The schedule for Medical provides for Doctors, Pharmacists and Dental surgeons- categorized as Med1</a:t>
            </a:r>
          </a:p>
          <a:p>
            <a:pPr algn="just">
              <a:buFontTx/>
              <a:buChar char="-"/>
            </a:pPr>
            <a:r>
              <a:rPr lang="en-US" sz="2000" b="0" dirty="0" smtClean="0">
                <a:latin typeface="Times New Roman" pitchFamily="18" charset="0"/>
                <a:cs typeface="Times New Roman" pitchFamily="18" charset="0"/>
              </a:rPr>
              <a:t>Other Medical Professionals from Scales U4 and above categorized as Med2.</a:t>
            </a:r>
          </a:p>
          <a:p>
            <a:pPr algn="just">
              <a:buFontTx/>
              <a:buChar char="-"/>
            </a:pPr>
            <a:r>
              <a:rPr lang="en-US" sz="2000" b="0" dirty="0" smtClean="0">
                <a:latin typeface="Times New Roman" pitchFamily="18" charset="0"/>
                <a:cs typeface="Times New Roman" pitchFamily="18" charset="0"/>
              </a:rPr>
              <a:t>Separate Schedule was also provided for Post Primary Teachers </a:t>
            </a:r>
          </a:p>
          <a:p>
            <a:pPr algn="just">
              <a:buFontTx/>
              <a:buChar char="-"/>
            </a:pPr>
            <a:r>
              <a:rPr lang="en-US" sz="2000" b="0" dirty="0" smtClean="0">
                <a:latin typeface="Times New Roman" pitchFamily="18" charset="0"/>
                <a:cs typeface="Times New Roman" pitchFamily="18" charset="0"/>
              </a:rPr>
              <a:t>The salary scale for Graduate Education Officers and Tutors (Non-Science) has been corrected to U4LWR and not U4-UPP as it was initially reflected</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152400"/>
            <a:ext cx="7520940" cy="1066800"/>
          </a:xfrm>
        </p:spPr>
        <p:txBody>
          <a:bodyPr/>
          <a:lstStyle/>
          <a:p>
            <a:r>
              <a:rPr lang="en-US" sz="2600" b="1" dirty="0" smtClean="0">
                <a:latin typeface="Times New Roman" pitchFamily="18" charset="0"/>
                <a:cs typeface="Times New Roman" pitchFamily="18" charset="0"/>
              </a:rPr>
              <a:t>Full decentralization of pension mgt </a:t>
            </a:r>
            <a:endParaRPr lang="en-US" sz="2600" b="1" dirty="0">
              <a:latin typeface="Times New Roman" pitchFamily="18" charset="0"/>
              <a:cs typeface="Times New Roman" pitchFamily="18" charset="0"/>
            </a:endParaRPr>
          </a:p>
        </p:txBody>
      </p:sp>
      <p:sp>
        <p:nvSpPr>
          <p:cNvPr id="3" name="Content Placeholder 2"/>
          <p:cNvSpPr>
            <a:spLocks noGrp="1"/>
          </p:cNvSpPr>
          <p:nvPr>
            <p:ph idx="1"/>
          </p:nvPr>
        </p:nvSpPr>
        <p:spPr>
          <a:xfrm>
            <a:off x="822960" y="1219200"/>
            <a:ext cx="7520940" cy="4419600"/>
          </a:xfrm>
        </p:spPr>
        <p:txBody>
          <a:bodyPr>
            <a:noAutofit/>
          </a:bodyPr>
          <a:lstStyle/>
          <a:p>
            <a:pPr algn="just"/>
            <a:r>
              <a:rPr lang="en-US" sz="2000" dirty="0" smtClean="0">
                <a:latin typeface="Times New Roman" pitchFamily="18" charset="0"/>
                <a:cs typeface="Times New Roman" pitchFamily="18" charset="0"/>
              </a:rPr>
              <a:t>Review of the Pension Business process </a:t>
            </a:r>
          </a:p>
          <a:p>
            <a:pPr marL="631825" indent="-360363" algn="just">
              <a:buFont typeface="Courier New" pitchFamily="49" charset="0"/>
              <a:buChar char="o"/>
              <a:tabLst>
                <a:tab pos="533400" algn="l"/>
              </a:tabLst>
            </a:pPr>
            <a:r>
              <a:rPr lang="en-US" sz="2000" b="0" dirty="0" smtClean="0">
                <a:latin typeface="Times New Roman" pitchFamily="18" charset="0"/>
                <a:cs typeface="Times New Roman" pitchFamily="18" charset="0"/>
              </a:rPr>
              <a:t>Implementing full decentralization under the HCM System;</a:t>
            </a:r>
          </a:p>
          <a:p>
            <a:pPr marL="631825" indent="-360363" algn="just">
              <a:buFont typeface="Courier New" pitchFamily="49" charset="0"/>
              <a:buChar char="o"/>
              <a:tabLst>
                <a:tab pos="533400" algn="l"/>
              </a:tabLst>
            </a:pPr>
            <a:r>
              <a:rPr lang="en-US" sz="2000" b="0" dirty="0" smtClean="0">
                <a:latin typeface="Times New Roman" pitchFamily="18" charset="0"/>
                <a:cs typeface="Times New Roman" pitchFamily="18" charset="0"/>
              </a:rPr>
              <a:t>Change the current business process from 7 steps to 5 steps (i.e. creating a retirement request, approval by RO at Vote, assessment, auditing and authorization);</a:t>
            </a:r>
          </a:p>
          <a:p>
            <a:pPr marL="631825" indent="-360363" algn="just">
              <a:buFont typeface="Courier New" pitchFamily="49" charset="0"/>
              <a:buChar char="o"/>
              <a:tabLst>
                <a:tab pos="533400" algn="l"/>
              </a:tabLst>
            </a:pPr>
            <a:r>
              <a:rPr lang="en-US" sz="2000" b="0" dirty="0" smtClean="0">
                <a:latin typeface="Times New Roman" pitchFamily="18" charset="0"/>
                <a:cs typeface="Times New Roman" pitchFamily="18" charset="0"/>
              </a:rPr>
              <a:t>Removing the requirement for verification of Reg. Certificate after retirement</a:t>
            </a:r>
          </a:p>
          <a:p>
            <a:pPr marL="631825" indent="-360363" algn="just">
              <a:buFont typeface="Courier New" pitchFamily="49" charset="0"/>
              <a:buChar char="o"/>
              <a:tabLst>
                <a:tab pos="533400" algn="l"/>
              </a:tabLst>
            </a:pPr>
            <a:r>
              <a:rPr lang="en-US" sz="2000" b="0" dirty="0" smtClean="0">
                <a:latin typeface="Times New Roman" pitchFamily="18" charset="0"/>
                <a:cs typeface="Times New Roman" pitchFamily="18" charset="0"/>
              </a:rPr>
              <a:t>Providing for online forms as opposed to the current hardcopy forms</a:t>
            </a:r>
          </a:p>
          <a:p>
            <a:pPr marL="631825" indent="-360363" algn="just">
              <a:buFont typeface="Courier New" pitchFamily="49" charset="0"/>
              <a:buChar char="o"/>
              <a:tabLst>
                <a:tab pos="533400" algn="l"/>
              </a:tabLst>
            </a:pPr>
            <a:r>
              <a:rPr lang="en-US" sz="2000" b="0" dirty="0" smtClean="0">
                <a:latin typeface="Times New Roman" pitchFamily="18" charset="0"/>
                <a:cs typeface="Times New Roman" pitchFamily="18" charset="0"/>
              </a:rPr>
              <a:t>Removing the requirement for certification of accounts by the bank provided the same account on active payroll is used;</a:t>
            </a:r>
          </a:p>
          <a:p>
            <a:pPr marL="631825" indent="-360363" algn="just">
              <a:buFont typeface="Courier New" pitchFamily="49" charset="0"/>
              <a:buChar char="o"/>
              <a:tabLst>
                <a:tab pos="533400" algn="l"/>
              </a:tabLst>
            </a:pPr>
            <a:r>
              <a:rPr lang="en-US" sz="2000" b="0" dirty="0" smtClean="0">
                <a:latin typeface="Times New Roman" pitchFamily="18" charset="0"/>
                <a:cs typeface="Times New Roman" pitchFamily="18" charset="0"/>
              </a:rPr>
              <a:t>Having all files dressed in pick folders at Vote so that there is no need for redressing of files at MoPS</a:t>
            </a:r>
          </a:p>
          <a:p>
            <a:pPr marL="631825" indent="-360363" algn="just">
              <a:buFont typeface="Courier New" pitchFamily="49" charset="0"/>
              <a:buChar char="o"/>
              <a:tabLst>
                <a:tab pos="533400" algn="l"/>
              </a:tabLst>
            </a:pPr>
            <a:r>
              <a:rPr lang="en-US" sz="2000" b="0" dirty="0" smtClean="0">
                <a:latin typeface="Times New Roman" pitchFamily="18" charset="0"/>
                <a:cs typeface="Times New Roman" pitchFamily="18" charset="0"/>
              </a:rPr>
              <a:t>Grant of retirement on Medical Grounds</a:t>
            </a:r>
          </a:p>
          <a:p>
            <a:pPr marL="631825" indent="-360363" algn="just">
              <a:buFont typeface="Courier New" pitchFamily="49" charset="0"/>
              <a:buChar char="o"/>
              <a:tabLst>
                <a:tab pos="533400" algn="l"/>
              </a:tabLst>
            </a:pPr>
            <a:r>
              <a:rPr lang="en-US" sz="2000" b="0" dirty="0" smtClean="0">
                <a:latin typeface="Times New Roman" pitchFamily="18" charset="0"/>
                <a:cs typeface="Times New Roman" pitchFamily="18" charset="0"/>
              </a:rPr>
              <a:t>Compulsory requirement to initiate the retirement process 6 months prior retirement date.</a:t>
            </a:r>
            <a:endParaRPr lang="en-US" sz="2000" b="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General Issues in pension mgt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822960" y="1100628"/>
            <a:ext cx="7520940" cy="5376372"/>
          </a:xfrm>
        </p:spPr>
        <p:txBody>
          <a:bodyPr>
            <a:noAutofit/>
          </a:bodyPr>
          <a:lstStyle/>
          <a:p>
            <a:pPr algn="just">
              <a:buFont typeface="+mj-lt"/>
              <a:buAutoNum type="arabicPeriod"/>
            </a:pPr>
            <a:r>
              <a:rPr lang="en-US" sz="2600" b="0" dirty="0" smtClean="0">
                <a:latin typeface="Times New Roman" pitchFamily="18" charset="0"/>
                <a:cs typeface="Times New Roman" pitchFamily="18" charset="0"/>
              </a:rPr>
              <a:t>Management of Life Certificate and Payment of Pensioners   </a:t>
            </a:r>
          </a:p>
          <a:p>
            <a:pPr algn="just">
              <a:buFont typeface="Arial" pitchFamily="34" charset="0"/>
              <a:buChar char="•"/>
            </a:pPr>
            <a:r>
              <a:rPr lang="en-US" sz="2600" b="0" dirty="0" smtClean="0">
                <a:latin typeface="Times New Roman" pitchFamily="18" charset="0"/>
                <a:cs typeface="Times New Roman" pitchFamily="18" charset="0"/>
              </a:rPr>
              <a:t>Responsible Officers are reminded to enforce filing of life certificates on annual basis.</a:t>
            </a:r>
          </a:p>
          <a:p>
            <a:pPr algn="just">
              <a:buFont typeface="+mj-lt"/>
              <a:buAutoNum type="arabicPeriod" startAt="2"/>
            </a:pPr>
            <a:r>
              <a:rPr lang="en-US" sz="2600" b="0" dirty="0" smtClean="0">
                <a:latin typeface="Times New Roman" pitchFamily="18" charset="0"/>
                <a:cs typeface="Times New Roman" pitchFamily="18" charset="0"/>
              </a:rPr>
              <a:t>Compulsory review of the pension payroll by Votes to ensure the correct pension amount is paid</a:t>
            </a:r>
          </a:p>
          <a:p>
            <a:pPr algn="just">
              <a:buFont typeface="+mj-lt"/>
              <a:buAutoNum type="arabicPeriod" startAt="2"/>
            </a:pPr>
            <a:r>
              <a:rPr lang="en-US" sz="2600" b="0" dirty="0" smtClean="0">
                <a:latin typeface="Times New Roman" pitchFamily="18" charset="0"/>
                <a:cs typeface="Times New Roman" pitchFamily="18" charset="0"/>
              </a:rPr>
              <a:t>Verification of all un-validated pensioners and those with mismatches to guarantee further payment.</a:t>
            </a:r>
          </a:p>
          <a:p>
            <a:pPr algn="just">
              <a:buFont typeface="+mj-lt"/>
              <a:buAutoNum type="arabicPeriod" startAt="2"/>
            </a:pPr>
            <a:r>
              <a:rPr lang="en-US" sz="2600" b="0" dirty="0" smtClean="0">
                <a:latin typeface="Times New Roman" pitchFamily="18" charset="0"/>
                <a:cs typeface="Times New Roman" pitchFamily="18" charset="0"/>
              </a:rPr>
              <a:t>Budgeting for pension based on the annual rate of inflation as shall be communicated by the Responsible Permanent Secretary after obtaining  advise from UBOS</a:t>
            </a:r>
          </a:p>
          <a:p>
            <a:pPr algn="just"/>
            <a:endParaRPr lang="en-US" sz="2400" b="0" dirty="0" smtClean="0">
              <a:latin typeface="Times New Roman" pitchFamily="18" charset="0"/>
              <a:cs typeface="Times New Roman" pitchFamily="18" charset="0"/>
            </a:endParaRPr>
          </a:p>
          <a:p>
            <a:pPr algn="just"/>
            <a:endParaRPr lang="en-US" sz="2400" b="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General Issues on pension cont.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822960" y="1100628"/>
            <a:ext cx="7520940" cy="5071572"/>
          </a:xfrm>
          <a:noFill/>
        </p:spPr>
        <p:txBody>
          <a:bodyPr>
            <a:normAutofit fontScale="92500" lnSpcReduction="20000"/>
          </a:bodyPr>
          <a:lstStyle/>
          <a:p>
            <a:r>
              <a:rPr lang="en-US" sz="2400" dirty="0" smtClean="0">
                <a:latin typeface="Times New Roman" pitchFamily="18" charset="0"/>
                <a:cs typeface="Times New Roman" pitchFamily="18" charset="0"/>
              </a:rPr>
              <a:t>Use of Electronic Document Management System (EDMS) to   Access Pension Files</a:t>
            </a:r>
          </a:p>
          <a:p>
            <a:pPr algn="just">
              <a:buFont typeface="+mj-lt"/>
              <a:buAutoNum type="arabicPeriod"/>
            </a:pPr>
            <a:r>
              <a:rPr lang="en-US" sz="2400" b="0" dirty="0" smtClean="0">
                <a:latin typeface="Times New Roman" pitchFamily="18" charset="0"/>
                <a:cs typeface="Times New Roman" pitchFamily="18" charset="0"/>
              </a:rPr>
              <a:t>In FY 2017/18, user accounts were created on EDMS for personnel nominated by MDAs and LGs to facilitate access to and retrieval of electronic pension files. </a:t>
            </a:r>
          </a:p>
          <a:p>
            <a:pPr algn="just">
              <a:buFont typeface="+mj-lt"/>
              <a:buAutoNum type="arabicPeriod"/>
            </a:pPr>
            <a:r>
              <a:rPr lang="en-US" sz="2400" b="0" dirty="0" smtClean="0">
                <a:latin typeface="Times New Roman" pitchFamily="18" charset="0"/>
                <a:cs typeface="Times New Roman" pitchFamily="18" charset="0"/>
              </a:rPr>
              <a:t>However, some MDAs and LGs continue to request for copies of physical pension files indicating low utilization of the EDMS. </a:t>
            </a:r>
          </a:p>
          <a:p>
            <a:pPr algn="just">
              <a:buFont typeface="+mj-lt"/>
              <a:buAutoNum type="arabicPeriod"/>
            </a:pPr>
            <a:r>
              <a:rPr lang="en-US" sz="2400" b="0" dirty="0" smtClean="0">
                <a:latin typeface="Times New Roman" pitchFamily="18" charset="0"/>
                <a:cs typeface="Times New Roman" pitchFamily="18" charset="0"/>
              </a:rPr>
              <a:t>Responsible Officers are encouraged to fully utilize the EDMS to avoid the transport costs and travel inconveniences to obtain hard copies of the pension files. </a:t>
            </a:r>
          </a:p>
          <a:p>
            <a:pPr algn="just">
              <a:buFont typeface="+mj-lt"/>
              <a:buAutoNum type="arabicPeriod"/>
            </a:pPr>
            <a:r>
              <a:rPr lang="en-US" sz="2400" b="0" dirty="0" smtClean="0">
                <a:latin typeface="Times New Roman" pitchFamily="18" charset="0"/>
                <a:cs typeface="Times New Roman" pitchFamily="18" charset="0"/>
              </a:rPr>
              <a:t>The Ministry of Public Service will continue to provide technical and functional support as well as refresher training to the users on regular basis and once called upon.</a:t>
            </a:r>
          </a:p>
          <a:p>
            <a:pPr algn="just">
              <a:buFont typeface="+mj-lt"/>
              <a:buAutoNum type="arabicPeriod"/>
            </a:pPr>
            <a:r>
              <a:rPr lang="en-US" sz="2400" b="0" dirty="0" smtClean="0">
                <a:latin typeface="Times New Roman" pitchFamily="18" charset="0"/>
                <a:cs typeface="Times New Roman" pitchFamily="18" charset="0"/>
              </a:rPr>
              <a:t>EDMS is accessed using a link on IPPS or directly through its web address at </a:t>
            </a:r>
            <a:r>
              <a:rPr lang="en-US" sz="2400" u="sng" dirty="0" smtClean="0">
                <a:latin typeface="Times New Roman" pitchFamily="18" charset="0"/>
                <a:cs typeface="Times New Roman" pitchFamily="18" charset="0"/>
                <a:hlinkClick r:id="rId2"/>
              </a:rPr>
              <a:t>http://192.168.100.73.7001/sonora/HOME</a:t>
            </a:r>
            <a:endParaRPr lang="en-US" sz="2400" dirty="0" smtClean="0">
              <a:latin typeface="Times New Roman" pitchFamily="18" charset="0"/>
              <a:cs typeface="Times New Roman" pitchFamily="18" charset="0"/>
            </a:endParaRPr>
          </a:p>
          <a:p>
            <a:endParaRPr lang="en-US" dirty="0">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Performance management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GB" sz="2400" dirty="0" smtClean="0">
                <a:latin typeface="Times New Roman" pitchFamily="18" charset="0"/>
                <a:cs typeface="Times New Roman" pitchFamily="18" charset="0"/>
              </a:rPr>
              <a:t>Performance management initiatives still face a number of challenges including;. </a:t>
            </a:r>
          </a:p>
          <a:p>
            <a:pPr algn="just">
              <a:buFont typeface="Arial" pitchFamily="34" charset="0"/>
              <a:buChar char="•"/>
            </a:pPr>
            <a:r>
              <a:rPr lang="en-GB" sz="2400" b="0" dirty="0" smtClean="0">
                <a:latin typeface="Times New Roman" pitchFamily="18" charset="0"/>
                <a:cs typeface="Times New Roman" pitchFamily="18" charset="0"/>
              </a:rPr>
              <a:t>Persistent absenteeism, </a:t>
            </a:r>
          </a:p>
          <a:p>
            <a:pPr algn="just">
              <a:buFont typeface="Arial" pitchFamily="34" charset="0"/>
              <a:buChar char="•"/>
            </a:pPr>
            <a:r>
              <a:rPr lang="en-GB" sz="2400" b="0" dirty="0" smtClean="0">
                <a:latin typeface="Times New Roman" pitchFamily="18" charset="0"/>
                <a:cs typeface="Times New Roman" pitchFamily="18" charset="0"/>
              </a:rPr>
              <a:t>Late coming and moonlighting tendencies, </a:t>
            </a:r>
          </a:p>
          <a:p>
            <a:pPr algn="just">
              <a:buFont typeface="Arial" pitchFamily="34" charset="0"/>
              <a:buChar char="•"/>
            </a:pPr>
            <a:r>
              <a:rPr lang="en-GB" sz="2400" b="0" dirty="0" smtClean="0">
                <a:latin typeface="Times New Roman" pitchFamily="18" charset="0"/>
                <a:cs typeface="Times New Roman" pitchFamily="18" charset="0"/>
              </a:rPr>
              <a:t>limited awareness of the Entity’s ’ vision, mission and objectives, </a:t>
            </a:r>
          </a:p>
          <a:p>
            <a:pPr algn="just">
              <a:buFont typeface="Arial" pitchFamily="34" charset="0"/>
              <a:buChar char="•"/>
            </a:pPr>
            <a:r>
              <a:rPr lang="en-GB" sz="2400" b="0" dirty="0" smtClean="0">
                <a:latin typeface="Times New Roman" pitchFamily="18" charset="0"/>
                <a:cs typeface="Times New Roman" pitchFamily="18" charset="0"/>
              </a:rPr>
              <a:t>Inadequate performance planning; </a:t>
            </a:r>
          </a:p>
          <a:p>
            <a:pPr algn="just">
              <a:buFont typeface="Arial" pitchFamily="34" charset="0"/>
              <a:buChar char="•"/>
            </a:pPr>
            <a:r>
              <a:rPr lang="en-GB" sz="2400" b="0" dirty="0" smtClean="0">
                <a:latin typeface="Times New Roman" pitchFamily="18" charset="0"/>
                <a:cs typeface="Times New Roman" pitchFamily="18" charset="0"/>
              </a:rPr>
              <a:t>Inability of staff to develop SMART outputs neglect of performance management duties by supervisors including supervision, Non-observance of timelines; and Inappropriate and inconsistent performance ratings among others</a:t>
            </a:r>
            <a:endParaRPr lang="en-US" sz="2400" b="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Performance Mgt cont’d</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822960" y="1100628"/>
            <a:ext cx="7520940" cy="5071572"/>
          </a:xfrm>
        </p:spPr>
        <p:txBody>
          <a:bodyPr>
            <a:normAutofit fontScale="92500"/>
          </a:bodyPr>
          <a:lstStyle/>
          <a:p>
            <a:pPr lvl="0"/>
            <a:r>
              <a:rPr lang="en-US" sz="2200" dirty="0" smtClean="0">
                <a:latin typeface="Times New Roman" pitchFamily="18" charset="0"/>
                <a:cs typeface="Times New Roman" pitchFamily="18" charset="0"/>
              </a:rPr>
              <a:t>Votes should therefore;</a:t>
            </a:r>
          </a:p>
          <a:p>
            <a:pPr marL="400050" lvl="0" indent="-400050" algn="just">
              <a:buFont typeface="+mj-lt"/>
              <a:buAutoNum type="romanLcPeriod"/>
            </a:pPr>
            <a:r>
              <a:rPr lang="en-US" sz="2200" b="0" dirty="0" smtClean="0">
                <a:latin typeface="Times New Roman" pitchFamily="18" charset="0"/>
                <a:cs typeface="Times New Roman" pitchFamily="18" charset="0"/>
              </a:rPr>
              <a:t>Provide all staff with clear schedules of duty;</a:t>
            </a:r>
          </a:p>
          <a:p>
            <a:pPr marL="400050" lvl="0" indent="-400050" algn="just">
              <a:buFont typeface="+mj-lt"/>
              <a:buAutoNum type="romanLcPeriod"/>
            </a:pPr>
            <a:r>
              <a:rPr lang="en-US" sz="2200" b="0" dirty="0" smtClean="0">
                <a:latin typeface="Times New Roman" pitchFamily="18" charset="0"/>
                <a:cs typeface="Times New Roman" pitchFamily="18" charset="0"/>
              </a:rPr>
              <a:t>Ensure staff performance is planned and the timelines must be adhered to </a:t>
            </a:r>
            <a:r>
              <a:rPr lang="en-US" sz="2200" b="0" dirty="0" err="1" smtClean="0">
                <a:latin typeface="Times New Roman" pitchFamily="18" charset="0"/>
                <a:cs typeface="Times New Roman" pitchFamily="18" charset="0"/>
              </a:rPr>
              <a:t>i.e</a:t>
            </a:r>
            <a:r>
              <a:rPr lang="en-US" sz="2200" b="0" dirty="0" smtClean="0">
                <a:latin typeface="Times New Roman" pitchFamily="18" charset="0"/>
                <a:cs typeface="Times New Roman" pitchFamily="18" charset="0"/>
              </a:rPr>
              <a:t> </a:t>
            </a:r>
            <a:r>
              <a:rPr lang="en-GB" sz="2200" b="0" dirty="0" smtClean="0">
                <a:latin typeface="Times New Roman" pitchFamily="18" charset="0"/>
                <a:cs typeface="Times New Roman" pitchFamily="18" charset="0"/>
              </a:rPr>
              <a:t>31</a:t>
            </a:r>
            <a:r>
              <a:rPr lang="en-GB" sz="2200" b="0" baseline="30000" dirty="0" smtClean="0">
                <a:latin typeface="Times New Roman" pitchFamily="18" charset="0"/>
                <a:cs typeface="Times New Roman" pitchFamily="18" charset="0"/>
              </a:rPr>
              <a:t>st</a:t>
            </a:r>
            <a:r>
              <a:rPr lang="en-GB" sz="2200" b="0" dirty="0" smtClean="0">
                <a:latin typeface="Times New Roman" pitchFamily="18" charset="0"/>
                <a:cs typeface="Times New Roman" pitchFamily="18" charset="0"/>
              </a:rPr>
              <a:t> July each Year for traditional Public Officers and 31</a:t>
            </a:r>
            <a:r>
              <a:rPr lang="en-GB" sz="2200" b="0" baseline="30000" dirty="0" smtClean="0">
                <a:latin typeface="Times New Roman" pitchFamily="18" charset="0"/>
                <a:cs typeface="Times New Roman" pitchFamily="18" charset="0"/>
              </a:rPr>
              <a:t>st</a:t>
            </a:r>
            <a:r>
              <a:rPr lang="en-GB" sz="2200" b="0" dirty="0" smtClean="0">
                <a:latin typeface="Times New Roman" pitchFamily="18" charset="0"/>
                <a:cs typeface="Times New Roman" pitchFamily="18" charset="0"/>
              </a:rPr>
              <a:t> January for the Education sector;</a:t>
            </a:r>
            <a:endParaRPr lang="en-US" sz="2200" b="0" dirty="0" smtClean="0">
              <a:latin typeface="Times New Roman" pitchFamily="18" charset="0"/>
              <a:cs typeface="Times New Roman" pitchFamily="18" charset="0"/>
            </a:endParaRPr>
          </a:p>
          <a:p>
            <a:pPr marL="400050" lvl="0" indent="-400050" algn="just">
              <a:buFont typeface="+mj-lt"/>
              <a:buAutoNum type="romanLcPeriod"/>
            </a:pPr>
            <a:r>
              <a:rPr lang="en-US" sz="2200" b="0" dirty="0" smtClean="0">
                <a:latin typeface="Times New Roman" pitchFamily="18" charset="0"/>
                <a:cs typeface="Times New Roman" pitchFamily="18" charset="0"/>
              </a:rPr>
              <a:t>Ensure that supervisors prioritize supervision and monitor absenteeism and moonlighting;</a:t>
            </a:r>
          </a:p>
          <a:p>
            <a:pPr marL="400050" lvl="0" indent="-400050" algn="just">
              <a:buFont typeface="+mj-lt"/>
              <a:buAutoNum type="romanLcPeriod"/>
            </a:pPr>
            <a:r>
              <a:rPr lang="en-GB" sz="2200" b="0" dirty="0" smtClean="0">
                <a:latin typeface="Times New Roman" pitchFamily="18" charset="0"/>
                <a:cs typeface="Times New Roman" pitchFamily="18" charset="0"/>
              </a:rPr>
              <a:t>Make timely submissions to the Ministry by 15</a:t>
            </a:r>
            <a:r>
              <a:rPr lang="en-GB" sz="2200" b="0" baseline="30000" dirty="0" smtClean="0">
                <a:latin typeface="Times New Roman" pitchFamily="18" charset="0"/>
                <a:cs typeface="Times New Roman" pitchFamily="18" charset="0"/>
              </a:rPr>
              <a:t>th</a:t>
            </a:r>
            <a:r>
              <a:rPr lang="en-GB" sz="2200" b="0" dirty="0" smtClean="0">
                <a:latin typeface="Times New Roman" pitchFamily="18" charset="0"/>
                <a:cs typeface="Times New Roman" pitchFamily="18" charset="0"/>
              </a:rPr>
              <a:t> January and 15</a:t>
            </a:r>
            <a:r>
              <a:rPr lang="en-GB" sz="2200" b="0" baseline="30000" dirty="0" smtClean="0">
                <a:latin typeface="Times New Roman" pitchFamily="18" charset="0"/>
                <a:cs typeface="Times New Roman" pitchFamily="18" charset="0"/>
              </a:rPr>
              <a:t>th</a:t>
            </a:r>
            <a:r>
              <a:rPr lang="en-GB" sz="2200" b="0" dirty="0" smtClean="0">
                <a:latin typeface="Times New Roman" pitchFamily="18" charset="0"/>
                <a:cs typeface="Times New Roman" pitchFamily="18" charset="0"/>
              </a:rPr>
              <a:t> August for the teaching and traditional cadres respectively;</a:t>
            </a:r>
            <a:endParaRPr lang="en-US" sz="2200" b="0" dirty="0" smtClean="0">
              <a:latin typeface="Times New Roman" pitchFamily="18" charset="0"/>
              <a:cs typeface="Times New Roman" pitchFamily="18" charset="0"/>
            </a:endParaRPr>
          </a:p>
          <a:p>
            <a:pPr marL="400050" lvl="0" indent="-400050" algn="just">
              <a:buFont typeface="+mj-lt"/>
              <a:buAutoNum type="romanLcPeriod"/>
            </a:pPr>
            <a:r>
              <a:rPr lang="en-GB" sz="2200" b="0" dirty="0" smtClean="0">
                <a:latin typeface="Times New Roman" pitchFamily="18" charset="0"/>
                <a:cs typeface="Times New Roman" pitchFamily="18" charset="0"/>
              </a:rPr>
              <a:t>Adhere to the reporting formats provided;</a:t>
            </a:r>
            <a:endParaRPr lang="en-US" sz="2200" b="0" dirty="0" smtClean="0">
              <a:latin typeface="Times New Roman" pitchFamily="18" charset="0"/>
              <a:cs typeface="Times New Roman" pitchFamily="18" charset="0"/>
            </a:endParaRPr>
          </a:p>
          <a:p>
            <a:pPr marL="400050" lvl="0" indent="-400050" algn="just">
              <a:buFont typeface="+mj-lt"/>
              <a:buAutoNum type="romanLcPeriod"/>
            </a:pPr>
            <a:r>
              <a:rPr lang="en-GB" sz="2200" b="0" dirty="0" smtClean="0">
                <a:latin typeface="Times New Roman" pitchFamily="18" charset="0"/>
                <a:cs typeface="Times New Roman" pitchFamily="18" charset="0"/>
              </a:rPr>
              <a:t>Performance gaps should be identified and relevant interventions should be sought to improve;</a:t>
            </a:r>
            <a:endParaRPr lang="en-US" sz="2200" b="0" dirty="0" smtClean="0">
              <a:latin typeface="Times New Roman" pitchFamily="18" charset="0"/>
              <a:cs typeface="Times New Roman" pitchFamily="18" charset="0"/>
            </a:endParaRPr>
          </a:p>
          <a:p>
            <a:pPr marL="400050" lvl="0" indent="-400050" algn="just">
              <a:buFont typeface="+mj-lt"/>
              <a:buAutoNum type="romanLcPeriod"/>
            </a:pPr>
            <a:r>
              <a:rPr lang="en-US" sz="2200" b="0" dirty="0" smtClean="0">
                <a:latin typeface="Times New Roman" pitchFamily="18" charset="0"/>
                <a:cs typeface="Times New Roman" pitchFamily="18" charset="0"/>
              </a:rPr>
              <a:t>Plan and  budget for implementation of Performance improvement plans;</a:t>
            </a:r>
          </a:p>
          <a:p>
            <a:endParaRPr lang="en-US" dirty="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Performance Mgt cont’d</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lvl="0" algn="just">
              <a:buFont typeface="Arial" pitchFamily="34" charset="0"/>
              <a:buChar char="•"/>
            </a:pPr>
            <a:r>
              <a:rPr lang="en-GB" sz="2400" b="0" dirty="0" smtClean="0">
                <a:latin typeface="Times New Roman" pitchFamily="18" charset="0"/>
                <a:cs typeface="Times New Roman" pitchFamily="18" charset="0"/>
              </a:rPr>
              <a:t>Assign one of Human Resource Unit’s Officer to be responsible for Performance Management related functions;</a:t>
            </a:r>
            <a:endParaRPr lang="en-US" sz="2400" b="0" dirty="0" smtClean="0">
              <a:latin typeface="Times New Roman" pitchFamily="18" charset="0"/>
              <a:cs typeface="Times New Roman" pitchFamily="18" charset="0"/>
            </a:endParaRPr>
          </a:p>
          <a:p>
            <a:pPr lvl="0" algn="just">
              <a:buFont typeface="Arial" pitchFamily="34" charset="0"/>
              <a:buChar char="•"/>
            </a:pPr>
            <a:r>
              <a:rPr lang="en-GB" sz="2400" b="0" dirty="0" smtClean="0">
                <a:latin typeface="Times New Roman" pitchFamily="18" charset="0"/>
                <a:cs typeface="Times New Roman" pitchFamily="18" charset="0"/>
              </a:rPr>
              <a:t>Rewards and Sanctions Committees should be facilitated to be functional;</a:t>
            </a:r>
            <a:endParaRPr lang="en-US" sz="2400" b="0" dirty="0" smtClean="0">
              <a:latin typeface="Times New Roman" pitchFamily="18" charset="0"/>
              <a:cs typeface="Times New Roman" pitchFamily="18" charset="0"/>
            </a:endParaRPr>
          </a:p>
          <a:p>
            <a:pPr lvl="0" algn="just">
              <a:buFont typeface="Arial" pitchFamily="34" charset="0"/>
              <a:buChar char="•"/>
            </a:pPr>
            <a:r>
              <a:rPr lang="en-US" sz="2400" b="0" dirty="0" smtClean="0">
                <a:latin typeface="Times New Roman" pitchFamily="18" charset="0"/>
                <a:cs typeface="Times New Roman" pitchFamily="18" charset="0"/>
              </a:rPr>
              <a:t>Monitor attendance to duty and provide feedback regularly through monthly analysis; </a:t>
            </a:r>
          </a:p>
          <a:p>
            <a:pPr lvl="0" algn="just">
              <a:buFont typeface="Arial" pitchFamily="34" charset="0"/>
              <a:buChar char="•"/>
            </a:pPr>
            <a:r>
              <a:rPr lang="en-US" sz="2400" b="0" dirty="0" smtClean="0">
                <a:latin typeface="Times New Roman" pitchFamily="18" charset="0"/>
                <a:cs typeface="Times New Roman" pitchFamily="18" charset="0"/>
              </a:rPr>
              <a:t>Submit reports on handling absenteeism cases by the 15</a:t>
            </a:r>
            <a:r>
              <a:rPr lang="en-US" sz="2400" b="0" baseline="30000" dirty="0" smtClean="0">
                <a:latin typeface="Times New Roman" pitchFamily="18" charset="0"/>
                <a:cs typeface="Times New Roman" pitchFamily="18" charset="0"/>
              </a:rPr>
              <a:t>th</a:t>
            </a:r>
            <a:r>
              <a:rPr lang="en-US" sz="2400" b="0" dirty="0" smtClean="0">
                <a:latin typeface="Times New Roman" pitchFamily="18" charset="0"/>
                <a:cs typeface="Times New Roman" pitchFamily="18" charset="0"/>
              </a:rPr>
              <a:t> of the 1</a:t>
            </a:r>
            <a:r>
              <a:rPr lang="en-US" sz="2400" b="0" baseline="30000" dirty="0" smtClean="0">
                <a:latin typeface="Times New Roman" pitchFamily="18" charset="0"/>
                <a:cs typeface="Times New Roman" pitchFamily="18" charset="0"/>
              </a:rPr>
              <a:t>st</a:t>
            </a:r>
            <a:r>
              <a:rPr lang="en-US" sz="2400" b="0" dirty="0" smtClean="0">
                <a:latin typeface="Times New Roman" pitchFamily="18" charset="0"/>
                <a:cs typeface="Times New Roman" pitchFamily="18" charset="0"/>
              </a:rPr>
              <a:t> month of each quarter to MoPS with clear actions taken;</a:t>
            </a:r>
          </a:p>
          <a:p>
            <a:pPr lvl="0" algn="just">
              <a:buFont typeface="Arial" pitchFamily="34" charset="0"/>
              <a:buChar char="•"/>
            </a:pPr>
            <a:r>
              <a:rPr lang="en-US" sz="2400" b="0" dirty="0" smtClean="0">
                <a:latin typeface="Times New Roman" pitchFamily="18" charset="0"/>
                <a:cs typeface="Times New Roman" pitchFamily="18" charset="0"/>
              </a:rPr>
              <a:t>Take appropriate and prompt disciplinary action against errant Officers in accordance with the provisions of the relevant laws, rules, regulations and procedures.</a:t>
            </a:r>
            <a:endParaRPr lang="en-US" sz="2400" b="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DISCIPLINE HANDLING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822960" y="1100628"/>
            <a:ext cx="7520940" cy="3852372"/>
          </a:xfrm>
        </p:spPr>
        <p:txBody>
          <a:bodyPr>
            <a:normAutofit/>
          </a:bodyPr>
          <a:lstStyle/>
          <a:p>
            <a:pPr lvl="0">
              <a:buFont typeface="Arial" pitchFamily="34" charset="0"/>
              <a:buChar char="•"/>
            </a:pPr>
            <a:r>
              <a:rPr lang="en-US" sz="3200" b="0" dirty="0" smtClean="0">
                <a:latin typeface="Times New Roman" pitchFamily="18" charset="0"/>
                <a:cs typeface="Times New Roman" pitchFamily="18" charset="0"/>
              </a:rPr>
              <a:t>Conclude discipline cases in time to avoid litigation issues;</a:t>
            </a:r>
          </a:p>
          <a:p>
            <a:pPr lvl="0">
              <a:buFont typeface="Arial" pitchFamily="34" charset="0"/>
              <a:buChar char="•"/>
            </a:pPr>
            <a:r>
              <a:rPr lang="en-US" sz="3200" b="0" dirty="0" smtClean="0">
                <a:latin typeface="Times New Roman" pitchFamily="18" charset="0"/>
                <a:cs typeface="Times New Roman" pitchFamily="18" charset="0"/>
              </a:rPr>
              <a:t>Submit reports on handling disciplinary cases to this Ministry by the </a:t>
            </a:r>
            <a:r>
              <a:rPr lang="en-US" sz="3200" dirty="0" smtClean="0">
                <a:latin typeface="Times New Roman" pitchFamily="18" charset="0"/>
                <a:cs typeface="Times New Roman" pitchFamily="18" charset="0"/>
              </a:rPr>
              <a:t>15</a:t>
            </a:r>
            <a:r>
              <a:rPr lang="en-US" sz="3200" baseline="30000" dirty="0" smtClean="0">
                <a:latin typeface="Times New Roman" pitchFamily="18" charset="0"/>
                <a:cs typeface="Times New Roman" pitchFamily="18" charset="0"/>
              </a:rPr>
              <a:t>th</a:t>
            </a:r>
            <a:r>
              <a:rPr lang="en-US" sz="3200" dirty="0" smtClean="0">
                <a:latin typeface="Times New Roman" pitchFamily="18" charset="0"/>
                <a:cs typeface="Times New Roman" pitchFamily="18" charset="0"/>
              </a:rPr>
              <a:t> of the 1</a:t>
            </a:r>
            <a:r>
              <a:rPr lang="en-US" sz="3200" baseline="30000" dirty="0" smtClean="0">
                <a:latin typeface="Times New Roman" pitchFamily="18" charset="0"/>
                <a:cs typeface="Times New Roman" pitchFamily="18" charset="0"/>
              </a:rPr>
              <a:t>st</a:t>
            </a:r>
            <a:r>
              <a:rPr lang="en-US" sz="3200" dirty="0" smtClean="0">
                <a:latin typeface="Times New Roman" pitchFamily="18" charset="0"/>
                <a:cs typeface="Times New Roman" pitchFamily="18" charset="0"/>
              </a:rPr>
              <a:t> month of each quarter;</a:t>
            </a:r>
          </a:p>
          <a:p>
            <a:pPr lvl="0">
              <a:buFont typeface="Arial" pitchFamily="34" charset="0"/>
              <a:buChar char="•"/>
            </a:pPr>
            <a:r>
              <a:rPr lang="en-US" sz="3200" b="0" dirty="0" smtClean="0">
                <a:latin typeface="Times New Roman" pitchFamily="18" charset="0"/>
                <a:cs typeface="Times New Roman" pitchFamily="18" charset="0"/>
              </a:rPr>
              <a:t>Seek advice from the Solicitor General where necessary to avoid litigation.</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Staff Training and Development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822960" y="1100628"/>
            <a:ext cx="7520940" cy="4538172"/>
          </a:xfrm>
        </p:spPr>
        <p:txBody>
          <a:bodyPr>
            <a:normAutofit/>
          </a:bodyPr>
          <a:lstStyle/>
          <a:p>
            <a:pPr algn="just">
              <a:buFont typeface="+mj-lt"/>
              <a:buAutoNum type="arabicPeriod"/>
            </a:pPr>
            <a:r>
              <a:rPr lang="en-US" sz="2400" b="0" dirty="0" smtClean="0">
                <a:latin typeface="Times New Roman" pitchFamily="18" charset="0"/>
                <a:cs typeface="Times New Roman" pitchFamily="18" charset="0"/>
              </a:rPr>
              <a:t>All staff training and development must be conducted in accordance with the Guidelines of the  Public Service Training Policy, 2006</a:t>
            </a:r>
          </a:p>
          <a:p>
            <a:pPr algn="just">
              <a:buFont typeface="+mj-lt"/>
              <a:buAutoNum type="arabicPeriod"/>
            </a:pPr>
            <a:r>
              <a:rPr lang="en-US" sz="2400" b="0" dirty="0" smtClean="0">
                <a:latin typeface="Times New Roman" pitchFamily="18" charset="0"/>
                <a:cs typeface="Times New Roman" pitchFamily="18" charset="0"/>
              </a:rPr>
              <a:t>All MDAs and LGs are required to prepare annual training plans with relevant objectives on which allocation of funds on your budgets shall based;</a:t>
            </a:r>
          </a:p>
          <a:p>
            <a:pPr algn="just">
              <a:buFont typeface="+mj-lt"/>
              <a:buAutoNum type="arabicPeriod"/>
            </a:pPr>
            <a:r>
              <a:rPr lang="en-US" sz="2400" b="0" dirty="0" smtClean="0">
                <a:latin typeface="Times New Roman" pitchFamily="18" charset="0"/>
                <a:cs typeface="Times New Roman" pitchFamily="18" charset="0"/>
              </a:rPr>
              <a:t>Funds once allocated  for training shall be protected from budgetary cuts and re-allocation</a:t>
            </a:r>
          </a:p>
          <a:p>
            <a:pPr algn="just">
              <a:buFont typeface="+mj-lt"/>
              <a:buAutoNum type="arabicPeriod"/>
            </a:pPr>
            <a:r>
              <a:rPr lang="en-US" sz="2400" b="0" dirty="0" smtClean="0">
                <a:latin typeface="Times New Roman" pitchFamily="18" charset="0"/>
                <a:cs typeface="Times New Roman" pitchFamily="18" charset="0"/>
              </a:rPr>
              <a:t>The budget provision for training  for each MDA and LG should range between 2 – 4 percent of the wage bill depending on resources available.</a:t>
            </a:r>
          </a:p>
          <a:p>
            <a:pPr algn="just"/>
            <a:endParaRPr lang="en-US"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smtClean="0">
                <a:solidFill>
                  <a:srgbClr val="000000"/>
                </a:solidFill>
                <a:latin typeface="Times New Roman" pitchFamily="18" charset="0"/>
                <a:cs typeface="Times New Roman" pitchFamily="18" charset="0"/>
              </a:rPr>
              <a:t>PRESENTATION OUTLINE</a:t>
            </a:r>
            <a:endParaRPr lang="en-US" b="1" dirty="0">
              <a:solidFill>
                <a:srgbClr val="000000"/>
              </a:solidFill>
              <a:latin typeface="Times New Roman" pitchFamily="18" charset="0"/>
              <a:cs typeface="Times New Roman" pitchFamily="18" charset="0"/>
            </a:endParaRPr>
          </a:p>
        </p:txBody>
      </p:sp>
      <p:sp>
        <p:nvSpPr>
          <p:cNvPr id="3" name="Content Placeholder 2"/>
          <p:cNvSpPr>
            <a:spLocks noGrp="1"/>
          </p:cNvSpPr>
          <p:nvPr>
            <p:ph idx="1"/>
          </p:nvPr>
        </p:nvSpPr>
        <p:spPr>
          <a:xfrm>
            <a:off x="822960" y="1100628"/>
            <a:ext cx="7520940" cy="4995372"/>
          </a:xfrm>
        </p:spPr>
        <p:txBody>
          <a:bodyPr>
            <a:normAutofit fontScale="40000" lnSpcReduction="20000"/>
          </a:bodyPr>
          <a:lstStyle/>
          <a:p>
            <a:pPr lvl="0" eaLnBrk="0" fontAlgn="base" hangingPunct="0">
              <a:lnSpc>
                <a:spcPct val="150000"/>
              </a:lnSpc>
              <a:spcBef>
                <a:spcPct val="20000"/>
              </a:spcBef>
              <a:spcAft>
                <a:spcPct val="0"/>
              </a:spcAft>
              <a:buFont typeface="Arial" charset="0"/>
              <a:buChar char="•"/>
            </a:pPr>
            <a:r>
              <a:rPr lang="en-US" sz="5100" b="0" dirty="0" smtClean="0">
                <a:solidFill>
                  <a:prstClr val="black"/>
                </a:solidFill>
                <a:latin typeface="Times New Roman" pitchFamily="18" charset="0"/>
                <a:cs typeface="Times New Roman" pitchFamily="18" charset="0"/>
              </a:rPr>
              <a:t>Introduction</a:t>
            </a:r>
          </a:p>
          <a:p>
            <a:pPr lvl="0" eaLnBrk="0" fontAlgn="base" hangingPunct="0">
              <a:lnSpc>
                <a:spcPct val="150000"/>
              </a:lnSpc>
              <a:spcBef>
                <a:spcPct val="20000"/>
              </a:spcBef>
              <a:spcAft>
                <a:spcPct val="0"/>
              </a:spcAft>
              <a:buFont typeface="Arial" charset="0"/>
              <a:buChar char="•"/>
            </a:pPr>
            <a:r>
              <a:rPr lang="en-US" sz="5100" b="0" dirty="0" smtClean="0">
                <a:latin typeface="Times New Roman" pitchFamily="18" charset="0"/>
                <a:cs typeface="Times New Roman" pitchFamily="18" charset="0"/>
              </a:rPr>
              <a:t>Recruitment</a:t>
            </a:r>
          </a:p>
          <a:p>
            <a:pPr lvl="0" eaLnBrk="0" fontAlgn="base" hangingPunct="0">
              <a:lnSpc>
                <a:spcPct val="150000"/>
              </a:lnSpc>
              <a:spcBef>
                <a:spcPct val="20000"/>
              </a:spcBef>
              <a:spcAft>
                <a:spcPct val="0"/>
              </a:spcAft>
              <a:buFont typeface="Arial" charset="0"/>
              <a:buChar char="•"/>
            </a:pPr>
            <a:r>
              <a:rPr lang="en-US" sz="5100" b="0" dirty="0" smtClean="0">
                <a:latin typeface="Times New Roman" pitchFamily="18" charset="0"/>
                <a:cs typeface="Times New Roman" pitchFamily="18" charset="0"/>
              </a:rPr>
              <a:t>Wage bill management</a:t>
            </a:r>
          </a:p>
          <a:p>
            <a:pPr lvl="0" eaLnBrk="0" fontAlgn="base" hangingPunct="0">
              <a:lnSpc>
                <a:spcPct val="150000"/>
              </a:lnSpc>
              <a:spcBef>
                <a:spcPct val="20000"/>
              </a:spcBef>
              <a:spcAft>
                <a:spcPct val="0"/>
              </a:spcAft>
              <a:buFont typeface="Arial" charset="0"/>
              <a:buChar char="•"/>
            </a:pPr>
            <a:r>
              <a:rPr lang="en-US" sz="5100" b="0" dirty="0" smtClean="0">
                <a:latin typeface="Times New Roman" pitchFamily="18" charset="0"/>
                <a:cs typeface="Times New Roman" pitchFamily="18" charset="0"/>
              </a:rPr>
              <a:t>Payroll management</a:t>
            </a:r>
          </a:p>
          <a:p>
            <a:pPr lvl="0" eaLnBrk="0" fontAlgn="base" hangingPunct="0">
              <a:lnSpc>
                <a:spcPct val="150000"/>
              </a:lnSpc>
              <a:spcBef>
                <a:spcPct val="20000"/>
              </a:spcBef>
              <a:spcAft>
                <a:spcPct val="0"/>
              </a:spcAft>
              <a:buFont typeface="Arial" charset="0"/>
              <a:buChar char="•"/>
            </a:pPr>
            <a:r>
              <a:rPr lang="en-US" sz="5100" b="0" dirty="0" smtClean="0">
                <a:latin typeface="Times New Roman" pitchFamily="18" charset="0"/>
                <a:cs typeface="Times New Roman" pitchFamily="18" charset="0"/>
              </a:rPr>
              <a:t>Pension management</a:t>
            </a:r>
          </a:p>
          <a:p>
            <a:pPr lvl="0" eaLnBrk="0" fontAlgn="base" hangingPunct="0">
              <a:lnSpc>
                <a:spcPct val="150000"/>
              </a:lnSpc>
              <a:spcBef>
                <a:spcPct val="20000"/>
              </a:spcBef>
              <a:spcAft>
                <a:spcPct val="0"/>
              </a:spcAft>
              <a:buFont typeface="Arial" charset="0"/>
              <a:buChar char="•"/>
            </a:pPr>
            <a:r>
              <a:rPr lang="en-US" sz="5100" b="0" dirty="0" smtClean="0">
                <a:latin typeface="Times New Roman" pitchFamily="18" charset="0"/>
                <a:cs typeface="Times New Roman" pitchFamily="18" charset="0"/>
              </a:rPr>
              <a:t>Performance management</a:t>
            </a:r>
          </a:p>
          <a:p>
            <a:pPr lvl="0" eaLnBrk="0" fontAlgn="base" hangingPunct="0">
              <a:lnSpc>
                <a:spcPct val="150000"/>
              </a:lnSpc>
              <a:spcBef>
                <a:spcPct val="20000"/>
              </a:spcBef>
              <a:spcAft>
                <a:spcPct val="0"/>
              </a:spcAft>
              <a:buFont typeface="Arial" charset="0"/>
              <a:buChar char="•"/>
            </a:pPr>
            <a:r>
              <a:rPr lang="en-US" sz="5100" b="0" dirty="0" smtClean="0">
                <a:latin typeface="Times New Roman" pitchFamily="18" charset="0"/>
                <a:cs typeface="Times New Roman" pitchFamily="18" charset="0"/>
              </a:rPr>
              <a:t>Human Resource Development</a:t>
            </a:r>
          </a:p>
          <a:p>
            <a:pPr lvl="0" eaLnBrk="0" fontAlgn="base" hangingPunct="0">
              <a:lnSpc>
                <a:spcPct val="150000"/>
              </a:lnSpc>
              <a:spcBef>
                <a:spcPct val="20000"/>
              </a:spcBef>
              <a:spcAft>
                <a:spcPct val="0"/>
              </a:spcAft>
              <a:buFont typeface="Arial" charset="0"/>
              <a:buChar char="•"/>
            </a:pPr>
            <a:r>
              <a:rPr lang="en-US" sz="5100" b="0" dirty="0" smtClean="0">
                <a:latin typeface="Times New Roman" pitchFamily="18" charset="0"/>
                <a:cs typeface="Times New Roman" pitchFamily="18" charset="0"/>
              </a:rPr>
              <a:t>Organization structures</a:t>
            </a:r>
          </a:p>
          <a:p>
            <a:pPr lvl="0" eaLnBrk="0" fontAlgn="base" hangingPunct="0">
              <a:lnSpc>
                <a:spcPct val="150000"/>
              </a:lnSpc>
              <a:spcBef>
                <a:spcPct val="20000"/>
              </a:spcBef>
              <a:spcAft>
                <a:spcPct val="0"/>
              </a:spcAft>
              <a:buFont typeface="Arial" charset="0"/>
              <a:buChar char="•"/>
            </a:pPr>
            <a:r>
              <a:rPr lang="en-US" sz="5100" b="0" dirty="0" smtClean="0">
                <a:solidFill>
                  <a:prstClr val="black"/>
                </a:solidFill>
                <a:latin typeface="Times New Roman" pitchFamily="18" charset="0"/>
                <a:cs typeface="Times New Roman" pitchFamily="18" charset="0"/>
              </a:rPr>
              <a:t>Appendix  </a:t>
            </a:r>
          </a:p>
          <a:p>
            <a:pPr marL="1696212" lvl="7" indent="-457200" eaLnBrk="0" fontAlgn="base" hangingPunct="0">
              <a:lnSpc>
                <a:spcPct val="150000"/>
              </a:lnSpc>
              <a:spcBef>
                <a:spcPct val="20000"/>
              </a:spcBef>
              <a:spcAft>
                <a:spcPct val="0"/>
              </a:spcAft>
              <a:buFont typeface="+mj-lt"/>
              <a:buAutoNum type="arabicPeriod"/>
            </a:pPr>
            <a:r>
              <a:rPr lang="en-US" sz="5100" b="0" dirty="0" smtClean="0">
                <a:solidFill>
                  <a:prstClr val="black"/>
                </a:solidFill>
                <a:latin typeface="Times New Roman" pitchFamily="18" charset="0"/>
                <a:cs typeface="Times New Roman" pitchFamily="18" charset="0"/>
              </a:rPr>
              <a:t>Responses to issues raised in LGBF 2018/19</a:t>
            </a:r>
          </a:p>
          <a:p>
            <a:pPr marL="1696212" lvl="7" indent="-457200" eaLnBrk="0" fontAlgn="base" hangingPunct="0">
              <a:lnSpc>
                <a:spcPct val="150000"/>
              </a:lnSpc>
              <a:spcBef>
                <a:spcPct val="20000"/>
              </a:spcBef>
              <a:spcAft>
                <a:spcPct val="0"/>
              </a:spcAft>
              <a:buNone/>
            </a:pPr>
            <a:r>
              <a:rPr lang="en-US" sz="2200" b="0" dirty="0" smtClean="0">
                <a:solidFill>
                  <a:prstClr val="black"/>
                </a:solidFill>
                <a:latin typeface="Arial" pitchFamily="34" charset="0"/>
                <a:cs typeface="Arial" pitchFamily="34" charset="0"/>
              </a:rPr>
              <a:t>	</a:t>
            </a:r>
            <a:endParaRPr lang="en-US" sz="2200" b="0" dirty="0">
              <a:solidFill>
                <a:prstClr val="black"/>
              </a:solidFill>
              <a:latin typeface="Arial" pitchFamily="34" charset="0"/>
              <a:cs typeface="Arial" pitchFamily="34" charset="0"/>
            </a:endParaRPr>
          </a:p>
          <a:p>
            <a:pPr lvl="0" fontAlgn="base">
              <a:lnSpc>
                <a:spcPct val="90000"/>
              </a:lnSpc>
              <a:spcBef>
                <a:spcPct val="20000"/>
              </a:spcBef>
              <a:spcAft>
                <a:spcPct val="0"/>
              </a:spcAft>
              <a:buClr>
                <a:prstClr val="black"/>
              </a:buClr>
            </a:pPr>
            <a:endParaRPr lang="en-US" sz="2500" b="0" dirty="0">
              <a:solidFill>
                <a:prstClr val="black"/>
              </a:solidFill>
              <a:latin typeface="Tahoma" pitchFamily="34" charset="0"/>
            </a:endParaRPr>
          </a:p>
          <a:p>
            <a:endParaRPr lang="en-US" dirty="0"/>
          </a:p>
        </p:txBody>
      </p:sp>
    </p:spTree>
    <p:extLst>
      <p:ext uri="{BB962C8B-B14F-4D97-AF65-F5344CB8AC3E}">
        <p14:creationId xmlns:p14="http://schemas.microsoft.com/office/powerpoint/2010/main" val="12898763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Structures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822960" y="1100628"/>
            <a:ext cx="7520940" cy="4919172"/>
          </a:xfrm>
        </p:spPr>
        <p:txBody>
          <a:bodyPr>
            <a:normAutofit fontScale="92500" lnSpcReduction="10000"/>
          </a:bodyPr>
          <a:lstStyle/>
          <a:p>
            <a:pPr algn="just">
              <a:buFont typeface="Arial" pitchFamily="34" charset="0"/>
              <a:buChar char="•"/>
            </a:pPr>
            <a:r>
              <a:rPr lang="en-US" sz="2200" b="0" dirty="0" smtClean="0">
                <a:latin typeface="Times New Roman" pitchFamily="18" charset="0"/>
                <a:cs typeface="Times New Roman" pitchFamily="18" charset="0"/>
              </a:rPr>
              <a:t>Principal positions in District Local Governments have been considered and allowed for inclusion into the structures this Financial Year. A circular letter will be issued in due course. </a:t>
            </a:r>
          </a:p>
          <a:p>
            <a:pPr lvl="0" algn="just">
              <a:buFont typeface="Arial" pitchFamily="34" charset="0"/>
              <a:buChar char="•"/>
            </a:pPr>
            <a:r>
              <a:rPr lang="en-US" sz="2200" b="0" dirty="0" smtClean="0">
                <a:latin typeface="Times New Roman" pitchFamily="18" charset="0"/>
                <a:cs typeface="Times New Roman" pitchFamily="18" charset="0"/>
              </a:rPr>
              <a:t>Guidelines for the implementation of Local Government structures were developed and disseminated to all stake holders in September, 2016.</a:t>
            </a:r>
          </a:p>
          <a:p>
            <a:pPr lvl="0" algn="just">
              <a:buFont typeface="Arial" pitchFamily="34" charset="0"/>
              <a:buChar char="•"/>
            </a:pPr>
            <a:r>
              <a:rPr lang="en-US" sz="2200" b="0" dirty="0" smtClean="0">
                <a:latin typeface="Times New Roman" pitchFamily="18" charset="0"/>
                <a:cs typeface="Times New Roman" pitchFamily="18" charset="0"/>
              </a:rPr>
              <a:t>The main objective of these guidelines was to facilitate seamless implementation of approved structures. </a:t>
            </a:r>
            <a:r>
              <a:rPr lang="en-US" sz="2200" b="0" dirty="0" smtClean="0">
                <a:solidFill>
                  <a:schemeClr val="accent2">
                    <a:lumMod val="75000"/>
                  </a:schemeClr>
                </a:solidFill>
                <a:latin typeface="Times New Roman" pitchFamily="18" charset="0"/>
                <a:cs typeface="Times New Roman" pitchFamily="18" charset="0"/>
              </a:rPr>
              <a:t>However, should there be any Local Government that does not have these guidelines, then the Ministry of Public Service will make them available as soon as possible</a:t>
            </a:r>
          </a:p>
          <a:p>
            <a:pPr lvl="0" algn="just">
              <a:buFont typeface="Arial" pitchFamily="34" charset="0"/>
              <a:buChar char="•"/>
            </a:pPr>
            <a:r>
              <a:rPr lang="en-US" sz="2200" b="0" dirty="0" smtClean="0">
                <a:latin typeface="Times New Roman" pitchFamily="18" charset="0"/>
                <a:cs typeface="Times New Roman" pitchFamily="18" charset="0"/>
              </a:rPr>
              <a:t>Government of the Republic of Uganda took a decision to elevate the positions of Parish Chiefs and Town Agents from salary scale U7 to salary scale U5 which require a Diploma in Administration or Management </a:t>
            </a:r>
          </a:p>
          <a:p>
            <a:pPr lvl="0" algn="just">
              <a:buFont typeface="Arial" pitchFamily="34" charset="0"/>
              <a:buChar char="•"/>
            </a:pPr>
            <a:r>
              <a:rPr lang="en-US" sz="2200" b="0" dirty="0" smtClean="0">
                <a:latin typeface="Times New Roman" pitchFamily="18" charset="0"/>
                <a:cs typeface="Times New Roman" pitchFamily="18" charset="0"/>
              </a:rPr>
              <a:t>Salary scale U5 attracts a monthly salary of </a:t>
            </a:r>
            <a:r>
              <a:rPr lang="en-US" sz="2200" b="0" dirty="0" err="1" smtClean="0">
                <a:latin typeface="Times New Roman" pitchFamily="18" charset="0"/>
                <a:cs typeface="Times New Roman" pitchFamily="18" charset="0"/>
              </a:rPr>
              <a:t>Ug</a:t>
            </a:r>
            <a:r>
              <a:rPr lang="en-US" sz="2200" b="0" dirty="0" smtClean="0">
                <a:latin typeface="Times New Roman" pitchFamily="18" charset="0"/>
                <a:cs typeface="Times New Roman" pitchFamily="18" charset="0"/>
              </a:rPr>
              <a:t>. </a:t>
            </a:r>
            <a:r>
              <a:rPr lang="en-US" sz="2200" b="0" dirty="0" err="1" smtClean="0">
                <a:latin typeface="Times New Roman" pitchFamily="18" charset="0"/>
                <a:cs typeface="Times New Roman" pitchFamily="18" charset="0"/>
              </a:rPr>
              <a:t>Shs</a:t>
            </a:r>
            <a:r>
              <a:rPr lang="en-US" sz="2200" b="0" dirty="0" smtClean="0">
                <a:latin typeface="Times New Roman" pitchFamily="18" charset="0"/>
                <a:cs typeface="Times New Roman" pitchFamily="18" charset="0"/>
              </a:rPr>
              <a:t>. 469,852. </a:t>
            </a:r>
          </a:p>
          <a:p>
            <a:pPr lvl="0">
              <a:buFont typeface="Arial" pitchFamily="34" charset="0"/>
              <a:buChar char="•"/>
            </a:pPr>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ENQUIRIES</a:t>
            </a:r>
            <a:r>
              <a:rPr lang="en-US" dirty="0" smtClean="0"/>
              <a:t/>
            </a:r>
            <a:br>
              <a:rPr lang="en-US" dirty="0" smtClean="0"/>
            </a:br>
            <a:endParaRPr lang="en-US" dirty="0"/>
          </a:p>
        </p:txBody>
      </p:sp>
      <p:sp>
        <p:nvSpPr>
          <p:cNvPr id="3" name="Content Placeholder 2"/>
          <p:cNvSpPr>
            <a:spLocks noGrp="1"/>
          </p:cNvSpPr>
          <p:nvPr>
            <p:ph idx="1"/>
          </p:nvPr>
        </p:nvSpPr>
        <p:spPr/>
        <p:txBody>
          <a:bodyPr>
            <a:noAutofit/>
          </a:bodyPr>
          <a:lstStyle/>
          <a:p>
            <a:pPr lvl="0" algn="just">
              <a:buFont typeface="Arial" pitchFamily="34" charset="0"/>
              <a:buChar char="•"/>
            </a:pPr>
            <a:r>
              <a:rPr lang="en-US" sz="2400" b="0" dirty="0" smtClean="0">
                <a:latin typeface="Times New Roman" pitchFamily="18" charset="0"/>
                <a:cs typeface="Times New Roman" pitchFamily="18" charset="0"/>
              </a:rPr>
              <a:t>All queries, clarifications or concerns regarding Payroll and Pension Management should be referred to the IPPS Help Desk at MoPS through the Toll Free Line </a:t>
            </a:r>
            <a:r>
              <a:rPr lang="en-US" sz="2400" dirty="0" smtClean="0">
                <a:latin typeface="Times New Roman" pitchFamily="18" charset="0"/>
                <a:cs typeface="Times New Roman" pitchFamily="18" charset="0"/>
              </a:rPr>
              <a:t>0800100200</a:t>
            </a:r>
            <a:r>
              <a:rPr lang="en-US" sz="2400" b="0" dirty="0" smtClean="0">
                <a:latin typeface="Times New Roman" pitchFamily="18" charset="0"/>
                <a:cs typeface="Times New Roman" pitchFamily="18" charset="0"/>
              </a:rPr>
              <a:t> or email: </a:t>
            </a:r>
            <a:r>
              <a:rPr lang="en-US" sz="2400" b="0" dirty="0" smtClean="0">
                <a:solidFill>
                  <a:srgbClr val="FF0000"/>
                </a:solidFill>
                <a:latin typeface="Times New Roman" pitchFamily="18" charset="0"/>
                <a:cs typeface="Times New Roman" pitchFamily="18" charset="0"/>
              </a:rPr>
              <a:t>ippshelpdesk@publicservice.go.ug</a:t>
            </a:r>
          </a:p>
          <a:p>
            <a:pPr lvl="0" algn="just">
              <a:buFont typeface="Arial" pitchFamily="34" charset="0"/>
              <a:buChar char="•"/>
            </a:pPr>
            <a:r>
              <a:rPr lang="en-US" sz="2400" b="0" dirty="0" smtClean="0">
                <a:latin typeface="Times New Roman" pitchFamily="18" charset="0"/>
                <a:cs typeface="Times New Roman" pitchFamily="18" charset="0"/>
              </a:rPr>
              <a:t>Otherwise, they should be addressed to the Permanent Secretary Ministry of Public Service; </a:t>
            </a:r>
            <a:r>
              <a:rPr lang="en-US" sz="2400" b="0" dirty="0" err="1" smtClean="0">
                <a:latin typeface="Times New Roman" pitchFamily="18" charset="0"/>
                <a:cs typeface="Times New Roman" pitchFamily="18" charset="0"/>
              </a:rPr>
              <a:t>P.O.Box</a:t>
            </a:r>
            <a:r>
              <a:rPr lang="en-US" sz="2400" b="0" dirty="0" smtClean="0">
                <a:latin typeface="Times New Roman" pitchFamily="18" charset="0"/>
                <a:cs typeface="Times New Roman" pitchFamily="18" charset="0"/>
              </a:rPr>
              <a:t> 7003, Kampala</a:t>
            </a:r>
          </a:p>
          <a:p>
            <a:pPr lvl="0" algn="just">
              <a:buFont typeface="Arial" pitchFamily="34" charset="0"/>
              <a:buChar char="•"/>
            </a:pPr>
            <a:r>
              <a:rPr lang="en-US" sz="2400" b="0" dirty="0" smtClean="0">
                <a:latin typeface="Times New Roman" pitchFamily="18" charset="0"/>
                <a:cs typeface="Times New Roman" pitchFamily="18" charset="0"/>
              </a:rPr>
              <a:t>All the policy documents can be obtained on the Ministry Website http/www.publicservice.go.ug.</a:t>
            </a:r>
          </a:p>
          <a:p>
            <a:pPr algn="just"/>
            <a:endParaRPr lang="en-US" sz="2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b="1" cap="none" dirty="0" smtClean="0">
                <a:solidFill>
                  <a:srgbClr val="000000"/>
                </a:solidFill>
                <a:latin typeface="Times New Roman" pitchFamily="18" charset="0"/>
                <a:cs typeface="Times New Roman" pitchFamily="18" charset="0"/>
              </a:rPr>
              <a:t>Introduction</a:t>
            </a:r>
            <a:endParaRPr lang="en-US" sz="3200" b="1" dirty="0">
              <a:solidFill>
                <a:srgbClr val="000000"/>
              </a:solidFill>
              <a:latin typeface="Times New Roman" pitchFamily="18" charset="0"/>
              <a:cs typeface="Times New Roman" pitchFamily="18" charset="0"/>
            </a:endParaRPr>
          </a:p>
        </p:txBody>
      </p:sp>
      <p:sp>
        <p:nvSpPr>
          <p:cNvPr id="3" name="Content Placeholder 2"/>
          <p:cNvSpPr>
            <a:spLocks noGrp="1"/>
          </p:cNvSpPr>
          <p:nvPr>
            <p:ph idx="1"/>
          </p:nvPr>
        </p:nvSpPr>
        <p:spPr>
          <a:xfrm>
            <a:off x="533400" y="1371600"/>
            <a:ext cx="8229600" cy="5410200"/>
          </a:xfrm>
        </p:spPr>
        <p:txBody>
          <a:bodyPr>
            <a:normAutofit/>
          </a:bodyPr>
          <a:lstStyle/>
          <a:p>
            <a:pPr algn="just">
              <a:buFont typeface="Wingdings" pitchFamily="2" charset="2"/>
              <a:buChar char="Ø"/>
            </a:pPr>
            <a:r>
              <a:rPr lang="en-US" sz="2400" b="0" dirty="0" smtClean="0">
                <a:latin typeface="Times New Roman" pitchFamily="18" charset="0"/>
                <a:cs typeface="Times New Roman" pitchFamily="18" charset="0"/>
              </a:rPr>
              <a:t>Ministry of Public Service, under the Public Service Act, 2008, has authority for the overall management and administration of the Public Service, </a:t>
            </a:r>
          </a:p>
          <a:p>
            <a:pPr algn="just">
              <a:buFont typeface="Wingdings" pitchFamily="2" charset="2"/>
              <a:buChar char="Ø"/>
            </a:pPr>
            <a:r>
              <a:rPr lang="en-US" sz="2400" b="0" dirty="0" smtClean="0">
                <a:latin typeface="Times New Roman" pitchFamily="18" charset="0"/>
                <a:cs typeface="Times New Roman" pitchFamily="18" charset="0"/>
              </a:rPr>
              <a:t>This is done through developing, managing  and administering human resource policies, management systems, procedures and structures for the Public Service. </a:t>
            </a:r>
          </a:p>
          <a:p>
            <a:pPr algn="just">
              <a:buFont typeface="Wingdings" pitchFamily="2" charset="2"/>
              <a:buChar char="Ø"/>
            </a:pPr>
            <a:r>
              <a:rPr lang="en-US" sz="2400" b="0" dirty="0" smtClean="0">
                <a:latin typeface="Times New Roman" pitchFamily="18" charset="0"/>
                <a:cs typeface="Times New Roman" pitchFamily="18" charset="0"/>
              </a:rPr>
              <a:t>In accordance with the Second National Development Plan (NDPII), the Ministry is required to achieve the following Objectives: </a:t>
            </a:r>
          </a:p>
          <a:p>
            <a:pPr lvl="0" algn="just">
              <a:buFont typeface="Wingdings" pitchFamily="2" charset="2"/>
              <a:buChar char="Ø"/>
            </a:pPr>
            <a:r>
              <a:rPr lang="en-US" sz="2400" b="0" dirty="0" smtClean="0">
                <a:latin typeface="Times New Roman" pitchFamily="18" charset="0"/>
                <a:cs typeface="Times New Roman" pitchFamily="18" charset="0"/>
              </a:rPr>
              <a:t>Improve recruitment, development and retention of a highly skilled and professional workforce; and </a:t>
            </a:r>
          </a:p>
          <a:p>
            <a:pPr lvl="0" algn="just">
              <a:buFont typeface="Wingdings" pitchFamily="2" charset="2"/>
              <a:buChar char="Ø"/>
            </a:pPr>
            <a:r>
              <a:rPr lang="en-US" sz="2400" b="0" dirty="0" smtClean="0">
                <a:latin typeface="Times New Roman" pitchFamily="18" charset="0"/>
                <a:cs typeface="Times New Roman" pitchFamily="18" charset="0"/>
              </a:rPr>
              <a:t>Improve public sector management operational structures and systems for effective and efficient service deliver</a:t>
            </a:r>
            <a:r>
              <a:rPr lang="en-US" sz="2400" dirty="0" smtClean="0"/>
              <a:t>y.</a:t>
            </a:r>
          </a:p>
          <a:p>
            <a:pPr lvl="0" algn="just" fontAlgn="base">
              <a:spcBef>
                <a:spcPct val="20000"/>
              </a:spcBef>
              <a:spcAft>
                <a:spcPct val="0"/>
              </a:spcAft>
              <a:buClr>
                <a:prstClr val="black"/>
              </a:buClr>
            </a:pPr>
            <a:endParaRPr lang="en-US" sz="2400" b="0" dirty="0">
              <a:solidFill>
                <a:prstClr val="black"/>
              </a:solidFill>
              <a:latin typeface="Arial" pitchFamily="34" charset="0"/>
              <a:cs typeface="Arial" pitchFamily="34" charset="0"/>
            </a:endParaRPr>
          </a:p>
          <a:p>
            <a:pPr lvl="0" indent="-273050" algn="just" fontAlgn="base">
              <a:spcBef>
                <a:spcPct val="20000"/>
              </a:spcBef>
              <a:spcAft>
                <a:spcPct val="0"/>
              </a:spcAft>
              <a:buClr>
                <a:srgbClr val="94C600"/>
              </a:buClr>
              <a:buSzPct val="76000"/>
            </a:pPr>
            <a:endParaRPr lang="en-GB" altLang="en-US" sz="2800" b="0" dirty="0">
              <a:solidFill>
                <a:srgbClr val="3E3D2D"/>
              </a:solidFill>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4325004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Recruitment</a:t>
            </a:r>
            <a:endParaRPr lang="en-US" dirty="0"/>
          </a:p>
        </p:txBody>
      </p:sp>
      <p:sp>
        <p:nvSpPr>
          <p:cNvPr id="3" name="Content Placeholder 2"/>
          <p:cNvSpPr>
            <a:spLocks noGrp="1"/>
          </p:cNvSpPr>
          <p:nvPr>
            <p:ph idx="1"/>
          </p:nvPr>
        </p:nvSpPr>
        <p:spPr>
          <a:xfrm>
            <a:off x="822960" y="1100628"/>
            <a:ext cx="7520940" cy="4690572"/>
          </a:xfrm>
        </p:spPr>
        <p:txBody>
          <a:bodyPr>
            <a:normAutofit/>
          </a:bodyPr>
          <a:lstStyle/>
          <a:p>
            <a:pPr algn="just"/>
            <a:r>
              <a:rPr lang="en-US" sz="1800" dirty="0" smtClean="0">
                <a:latin typeface="Arial" pitchFamily="34" charset="0"/>
                <a:cs typeface="Arial" pitchFamily="34" charset="0"/>
              </a:rPr>
              <a:t>Wage for Recruitment/ Status of Cleared recruitments</a:t>
            </a:r>
          </a:p>
          <a:p>
            <a:pPr algn="just">
              <a:buFont typeface="Arial" pitchFamily="34" charset="0"/>
              <a:buChar char="•"/>
            </a:pPr>
            <a:r>
              <a:rPr lang="en-US" sz="1800" b="0" dirty="0" smtClean="0">
                <a:latin typeface="Arial" pitchFamily="34" charset="0"/>
                <a:cs typeface="Arial" pitchFamily="34" charset="0"/>
              </a:rPr>
              <a:t>Recruitment in FY 2018/2019 will only be within the available wage</a:t>
            </a:r>
          </a:p>
          <a:p>
            <a:pPr algn="just">
              <a:buFont typeface="Arial" pitchFamily="34" charset="0"/>
              <a:buChar char="•"/>
            </a:pPr>
            <a:r>
              <a:rPr lang="en-US" sz="1800" b="0" dirty="0" smtClean="0">
                <a:latin typeface="Arial" pitchFamily="34" charset="0"/>
                <a:cs typeface="Arial" pitchFamily="34" charset="0"/>
              </a:rPr>
              <a:t>In FY2018/2019, Government has provided </a:t>
            </a:r>
            <a:r>
              <a:rPr lang="en-US" sz="1800" dirty="0" smtClean="0">
                <a:latin typeface="Arial" pitchFamily="34" charset="0"/>
                <a:cs typeface="Arial" pitchFamily="34" charset="0"/>
              </a:rPr>
              <a:t>UGX.37,918,280,693</a:t>
            </a:r>
            <a:r>
              <a:rPr lang="en-US" sz="1800" b="0" dirty="0" smtClean="0">
                <a:latin typeface="Arial" pitchFamily="34" charset="0"/>
                <a:cs typeface="Arial" pitchFamily="34" charset="0"/>
              </a:rPr>
              <a:t> for recruitment of Secondary Teachers, Instructors &amp; Tutors. </a:t>
            </a:r>
          </a:p>
          <a:p>
            <a:pPr algn="just">
              <a:buFont typeface="Arial" pitchFamily="34" charset="0"/>
              <a:buChar char="•"/>
            </a:pPr>
            <a:r>
              <a:rPr lang="en-US" sz="1800" b="0" dirty="0" smtClean="0">
                <a:latin typeface="Arial" pitchFamily="34" charset="0"/>
                <a:cs typeface="Arial" pitchFamily="34" charset="0"/>
              </a:rPr>
              <a:t>No funds have been provided to other employee groups to cater for recruitment.</a:t>
            </a:r>
          </a:p>
          <a:p>
            <a:pPr algn="just">
              <a:buFont typeface="Arial" pitchFamily="34" charset="0"/>
              <a:buChar char="•"/>
            </a:pPr>
            <a:r>
              <a:rPr lang="en-US" sz="1800" b="0" dirty="0" smtClean="0">
                <a:latin typeface="Arial" pitchFamily="34" charset="0"/>
                <a:cs typeface="Arial" pitchFamily="34" charset="0"/>
              </a:rPr>
              <a:t>Recruitment of new staff other than on replacement basis will only be effected after clearance is granted by the Ministry of Public Service. </a:t>
            </a:r>
          </a:p>
          <a:p>
            <a:pPr algn="just">
              <a:buFont typeface="Arial" pitchFamily="34" charset="0"/>
              <a:buChar char="•"/>
            </a:pPr>
            <a:r>
              <a:rPr lang="en-US" sz="1800" b="0" dirty="0" smtClean="0">
                <a:latin typeface="Arial" pitchFamily="34" charset="0"/>
                <a:cs typeface="Arial" pitchFamily="34" charset="0"/>
              </a:rPr>
              <a:t>Where a Vote has wage for recruitment in FY 2018/2019, requests for clearance to recruit must be submitted by the deadline of </a:t>
            </a:r>
            <a:r>
              <a:rPr lang="en-US" sz="1800" dirty="0" smtClean="0">
                <a:latin typeface="Arial" pitchFamily="34" charset="0"/>
                <a:cs typeface="Arial" pitchFamily="34" charset="0"/>
              </a:rPr>
              <a:t>31</a:t>
            </a:r>
            <a:r>
              <a:rPr lang="en-US" sz="1800" baseline="30000" dirty="0" smtClean="0">
                <a:latin typeface="Arial" pitchFamily="34" charset="0"/>
                <a:cs typeface="Arial" pitchFamily="34" charset="0"/>
              </a:rPr>
              <a:t>st </a:t>
            </a:r>
            <a:r>
              <a:rPr lang="en-US" sz="1800" dirty="0" smtClean="0">
                <a:latin typeface="Arial" pitchFamily="34" charset="0"/>
                <a:cs typeface="Arial" pitchFamily="34" charset="0"/>
              </a:rPr>
              <a:t>December 2018.</a:t>
            </a:r>
          </a:p>
          <a:p>
            <a:pPr algn="just">
              <a:buFont typeface="Arial" pitchFamily="34" charset="0"/>
              <a:buChar char="•"/>
            </a:pPr>
            <a:r>
              <a:rPr lang="en-US" sz="1800" b="0" dirty="0" smtClean="0">
                <a:latin typeface="Arial" pitchFamily="34" charset="0"/>
                <a:cs typeface="Arial" pitchFamily="34" charset="0"/>
              </a:rPr>
              <a:t>Request to recruit should attach an actual wage expenditure analysis from the beginning of the Financial Year to the period when clearance is sought.  </a:t>
            </a:r>
          </a:p>
          <a:p>
            <a:pPr algn="just"/>
            <a:endParaRPr lang="en-US" sz="1800" b="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Recruitment cont’d</a:t>
            </a:r>
            <a:endParaRPr lang="en-US" dirty="0"/>
          </a:p>
        </p:txBody>
      </p:sp>
      <p:sp>
        <p:nvSpPr>
          <p:cNvPr id="3" name="Content Placeholder 2"/>
          <p:cNvSpPr>
            <a:spLocks noGrp="1"/>
          </p:cNvSpPr>
          <p:nvPr>
            <p:ph idx="1"/>
          </p:nvPr>
        </p:nvSpPr>
        <p:spPr/>
        <p:txBody>
          <a:bodyPr/>
          <a:lstStyle/>
          <a:p>
            <a:pPr algn="just">
              <a:buFont typeface="Arial" pitchFamily="34" charset="0"/>
              <a:buChar char="•"/>
            </a:pPr>
            <a:r>
              <a:rPr lang="en-US" b="0" dirty="0" smtClean="0"/>
              <a:t>The submissions should also include details of employees due for reactivation and those on interdiction. </a:t>
            </a:r>
          </a:p>
          <a:p>
            <a:pPr algn="just">
              <a:buFont typeface="Arial" pitchFamily="34" charset="0"/>
              <a:buChar char="•"/>
            </a:pPr>
            <a:r>
              <a:rPr lang="en-US" b="0" dirty="0" smtClean="0"/>
              <a:t>Submissions for clearance of position not in the approved establishment structure of a Vote will not be considered.</a:t>
            </a:r>
          </a:p>
          <a:p>
            <a:pPr algn="just">
              <a:buFont typeface="Arial" pitchFamily="34" charset="0"/>
              <a:buChar char="•"/>
            </a:pPr>
            <a:r>
              <a:rPr lang="en-US" b="0" dirty="0" smtClean="0"/>
              <a:t>Accounting Officers are also reminded that positions to be filled on replacement basis are those that have fallen vacant during the course of Financial Year 2018/2019.</a:t>
            </a:r>
          </a:p>
          <a:p>
            <a:pPr algn="just">
              <a:buFont typeface="Arial" pitchFamily="34" charset="0"/>
              <a:buChar char="•"/>
            </a:pPr>
            <a:r>
              <a:rPr lang="en-US" b="0" dirty="0" smtClean="0"/>
              <a:t>Submissions for recruitments to Service Commissions must be accompanied by a Ministry of Public Service clearance letter. </a:t>
            </a:r>
          </a:p>
          <a:p>
            <a:pPr algn="just">
              <a:buFont typeface="Arial" pitchFamily="34" charset="0"/>
              <a:buChar char="•"/>
            </a:pPr>
            <a:r>
              <a:rPr lang="en-US" b="0" dirty="0" smtClean="0"/>
              <a:t>Cleared recruitments in FY 2017/18 but the employee was not accessed payroll by June, 2018, should confirm availability of wage from Ministry of Public Service before issuance of appointment Letters.</a:t>
            </a:r>
          </a:p>
          <a:p>
            <a:pPr algn="just"/>
            <a:endParaRPr lang="en-US" b="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Recruitment cont’d</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822960" y="1100628"/>
            <a:ext cx="7520940" cy="4233372"/>
          </a:xfrm>
        </p:spPr>
        <p:txBody>
          <a:bodyPr>
            <a:normAutofit fontScale="92500"/>
          </a:bodyPr>
          <a:lstStyle/>
          <a:p>
            <a:r>
              <a:rPr lang="en-US" sz="3500" dirty="0" smtClean="0">
                <a:latin typeface="Times New Roman" pitchFamily="18" charset="0"/>
                <a:cs typeface="Times New Roman" pitchFamily="18" charset="0"/>
              </a:rPr>
              <a:t>Recruitment Plans</a:t>
            </a:r>
          </a:p>
          <a:p>
            <a:pPr algn="just">
              <a:buFont typeface="Arial" pitchFamily="34" charset="0"/>
              <a:buChar char="•"/>
            </a:pPr>
            <a:r>
              <a:rPr lang="en-US" sz="3200" b="0" dirty="0" smtClean="0">
                <a:latin typeface="Times New Roman" pitchFamily="18" charset="0"/>
                <a:cs typeface="Times New Roman" pitchFamily="18" charset="0"/>
              </a:rPr>
              <a:t>Responsible Officers are reminded to submit recruitment plans for Financial Year 2019/2020 to Ministry of Public Service by </a:t>
            </a:r>
            <a:r>
              <a:rPr lang="en-US" sz="3200" dirty="0" smtClean="0">
                <a:latin typeface="Times New Roman" pitchFamily="18" charset="0"/>
                <a:cs typeface="Times New Roman" pitchFamily="18" charset="0"/>
              </a:rPr>
              <a:t>30</a:t>
            </a:r>
            <a:r>
              <a:rPr lang="en-US" sz="3200" baseline="30000" dirty="0" smtClean="0">
                <a:latin typeface="Times New Roman" pitchFamily="18" charset="0"/>
                <a:cs typeface="Times New Roman" pitchFamily="18" charset="0"/>
              </a:rPr>
              <a:t>th</a:t>
            </a:r>
            <a:r>
              <a:rPr lang="en-US" sz="3200" dirty="0" smtClean="0">
                <a:latin typeface="Times New Roman" pitchFamily="18" charset="0"/>
                <a:cs typeface="Times New Roman" pitchFamily="18" charset="0"/>
              </a:rPr>
              <a:t> September 2018.</a:t>
            </a:r>
          </a:p>
          <a:p>
            <a:pPr algn="just">
              <a:buFont typeface="Arial" pitchFamily="34" charset="0"/>
              <a:buChar char="•"/>
            </a:pPr>
            <a:r>
              <a:rPr lang="en-US" sz="3200" b="0" dirty="0" smtClean="0">
                <a:latin typeface="Times New Roman" pitchFamily="18" charset="0"/>
                <a:cs typeface="Times New Roman" pitchFamily="18" charset="0"/>
              </a:rPr>
              <a:t>The recruitment plans should clearly state the position per payroll category, number of vacant positions and annual wage required.</a:t>
            </a:r>
          </a:p>
          <a:p>
            <a:pPr algn="just"/>
            <a:endParaRPr lang="en-US"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Wage bill management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822960" y="1100628"/>
            <a:ext cx="7520940" cy="5147772"/>
          </a:xfrm>
        </p:spPr>
        <p:txBody>
          <a:bodyPr>
            <a:normAutofit lnSpcReduction="10000"/>
          </a:bodyPr>
          <a:lstStyle/>
          <a:p>
            <a:r>
              <a:rPr lang="en-US" sz="2200" dirty="0" smtClean="0">
                <a:latin typeface="Times New Roman" pitchFamily="18" charset="0"/>
                <a:cs typeface="Times New Roman" pitchFamily="18" charset="0"/>
              </a:rPr>
              <a:t>Wage Bill Utilization</a:t>
            </a:r>
          </a:p>
          <a:p>
            <a:pPr algn="just">
              <a:buFont typeface="Arial" pitchFamily="34" charset="0"/>
              <a:buChar char="•"/>
            </a:pPr>
            <a:r>
              <a:rPr lang="en-US" sz="2200" b="0" dirty="0" smtClean="0">
                <a:latin typeface="Times New Roman" pitchFamily="18" charset="0"/>
                <a:cs typeface="Times New Roman" pitchFamily="18" charset="0"/>
              </a:rPr>
              <a:t>During FY 2017/2018, it was noted that some MDAs and LGs had wage surplus while others had wage bill shortfalls. </a:t>
            </a:r>
          </a:p>
          <a:p>
            <a:pPr algn="just">
              <a:buFont typeface="Arial" pitchFamily="34" charset="0"/>
              <a:buChar char="•"/>
            </a:pPr>
            <a:r>
              <a:rPr lang="en-US" sz="2200" b="0" dirty="0" smtClean="0">
                <a:latin typeface="Times New Roman" pitchFamily="18" charset="0"/>
                <a:cs typeface="Times New Roman" pitchFamily="18" charset="0"/>
              </a:rPr>
              <a:t>Shortfalls were partially attributed to lack of monthly review of the payroll, irregular wage analysis, effecting annual salary increments without wage and payment off the Integrated Personnel and Payroll System (IPPS).</a:t>
            </a:r>
          </a:p>
          <a:p>
            <a:pPr algn="just">
              <a:buFont typeface="Arial" pitchFamily="34" charset="0"/>
              <a:buChar char="•"/>
            </a:pPr>
            <a:r>
              <a:rPr lang="en-US" sz="2200" b="0" dirty="0" smtClean="0">
                <a:latin typeface="Times New Roman" pitchFamily="18" charset="0"/>
                <a:cs typeface="Times New Roman" pitchFamily="18" charset="0"/>
              </a:rPr>
              <a:t>The wage savings on the other hand, were attributed to delayed recruitment of staff, delays in separating the Payroll especially in the newly created LGs and staff attrition. </a:t>
            </a:r>
          </a:p>
          <a:p>
            <a:pPr lvl="0" algn="just">
              <a:buFont typeface="Arial" pitchFamily="34" charset="0"/>
              <a:buChar char="•"/>
            </a:pPr>
            <a:r>
              <a:rPr lang="en-US" sz="2200" b="0" dirty="0" smtClean="0">
                <a:latin typeface="Times New Roman" pitchFamily="18" charset="0"/>
                <a:cs typeface="Times New Roman" pitchFamily="18" charset="0"/>
              </a:rPr>
              <a:t>Undertake monthly review and reconciliation of the Payroll report to Ministry of Public Service.</a:t>
            </a:r>
          </a:p>
          <a:p>
            <a:pPr lvl="0" algn="just">
              <a:buFont typeface="Arial" pitchFamily="34" charset="0"/>
              <a:buChar char="•"/>
            </a:pPr>
            <a:r>
              <a:rPr lang="en-US" sz="2200" b="0" dirty="0" smtClean="0">
                <a:latin typeface="Times New Roman" pitchFamily="18" charset="0"/>
                <a:cs typeface="Times New Roman" pitchFamily="18" charset="0"/>
              </a:rPr>
              <a:t>Process all salaries and responsibility allowance as well as acting allowance through the IPPS.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Wage bill mgt cont’d</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822960" y="1100628"/>
            <a:ext cx="7520940" cy="4385772"/>
          </a:xfrm>
        </p:spPr>
        <p:txBody>
          <a:bodyPr>
            <a:noAutofit/>
          </a:bodyPr>
          <a:lstStyle/>
          <a:p>
            <a:pPr lvl="0">
              <a:buFont typeface="Arial" pitchFamily="34" charset="0"/>
              <a:buChar char="•"/>
            </a:pPr>
            <a:r>
              <a:rPr lang="en-US" sz="2200" b="0" dirty="0" smtClean="0">
                <a:latin typeface="Times New Roman" pitchFamily="18" charset="0"/>
                <a:cs typeface="Times New Roman" pitchFamily="18" charset="0"/>
              </a:rPr>
              <a:t>Annual salary increments should be budgeted for in accordance with the existing policy</a:t>
            </a:r>
          </a:p>
          <a:p>
            <a:pPr lvl="0">
              <a:buFont typeface="Arial" pitchFamily="34" charset="0"/>
              <a:buChar char="•"/>
            </a:pPr>
            <a:r>
              <a:rPr lang="en-US" sz="2200" b="0" dirty="0" smtClean="0">
                <a:latin typeface="Times New Roman" pitchFamily="18" charset="0"/>
                <a:cs typeface="Times New Roman" pitchFamily="18" charset="0"/>
              </a:rPr>
              <a:t>Ensure recruitment is undertaken and concluded within the course of the FY. </a:t>
            </a:r>
          </a:p>
          <a:p>
            <a:pPr marL="0" indent="0"/>
            <a:r>
              <a:rPr lang="en-US" sz="2200" dirty="0" smtClean="0">
                <a:latin typeface="Times New Roman" pitchFamily="18" charset="0"/>
                <a:cs typeface="Times New Roman" pitchFamily="18" charset="0"/>
              </a:rPr>
              <a:t>Considerations for preparing wage Estimates 2019/20</a:t>
            </a:r>
          </a:p>
          <a:p>
            <a:pPr marL="0" indent="0">
              <a:buFont typeface="Arial" pitchFamily="34" charset="0"/>
              <a:buChar char="•"/>
            </a:pPr>
            <a:r>
              <a:rPr lang="en-US" sz="2200" b="0" dirty="0" smtClean="0">
                <a:latin typeface="Times New Roman" pitchFamily="18" charset="0"/>
                <a:cs typeface="Times New Roman" pitchFamily="18" charset="0"/>
              </a:rPr>
              <a:t>While budgeting for salaries for FY 2019/2020, Responsible Officers should consider the following parameters:</a:t>
            </a:r>
          </a:p>
          <a:p>
            <a:pPr marL="400050" lvl="0" indent="-400050">
              <a:buFont typeface="+mj-lt"/>
              <a:buAutoNum type="romanLcPeriod"/>
            </a:pPr>
            <a:r>
              <a:rPr lang="en-US" sz="2200" b="0" dirty="0" smtClean="0">
                <a:latin typeface="Times New Roman" pitchFamily="18" charset="0"/>
                <a:cs typeface="Times New Roman" pitchFamily="18" charset="0"/>
              </a:rPr>
              <a:t>Indicative Planning Figures for FY 2018/2019,</a:t>
            </a:r>
          </a:p>
          <a:p>
            <a:pPr marL="400050" lvl="0" indent="-400050">
              <a:buFont typeface="+mj-lt"/>
              <a:buAutoNum type="romanLcPeriod"/>
            </a:pPr>
            <a:r>
              <a:rPr lang="en-US" sz="2200" b="0" dirty="0" smtClean="0">
                <a:latin typeface="Times New Roman" pitchFamily="18" charset="0"/>
                <a:cs typeface="Times New Roman" pitchFamily="18" charset="0"/>
              </a:rPr>
              <a:t>Staff in-post,</a:t>
            </a:r>
          </a:p>
          <a:p>
            <a:pPr marL="400050" lvl="0" indent="-400050">
              <a:buFont typeface="+mj-lt"/>
              <a:buAutoNum type="romanLcPeriod"/>
            </a:pPr>
            <a:r>
              <a:rPr lang="en-US" sz="2200" b="0" dirty="0" smtClean="0">
                <a:latin typeface="Times New Roman" pitchFamily="18" charset="0"/>
                <a:cs typeface="Times New Roman" pitchFamily="18" charset="0"/>
              </a:rPr>
              <a:t>Annual salary Increments,</a:t>
            </a:r>
          </a:p>
          <a:p>
            <a:pPr marL="400050" lvl="0" indent="-400050">
              <a:buFont typeface="+mj-lt"/>
              <a:buAutoNum type="romanLcPeriod"/>
            </a:pPr>
            <a:r>
              <a:rPr lang="en-US" sz="2200" b="0" dirty="0" smtClean="0">
                <a:latin typeface="Times New Roman" pitchFamily="18" charset="0"/>
                <a:cs typeface="Times New Roman" pitchFamily="18" charset="0"/>
              </a:rPr>
              <a:t>Cleared recruitment if any, and</a:t>
            </a:r>
          </a:p>
          <a:p>
            <a:pPr marL="400050" lvl="0" indent="-400050">
              <a:buFont typeface="+mj-lt"/>
              <a:buAutoNum type="romanLcPeriod"/>
            </a:pPr>
            <a:r>
              <a:rPr lang="en-US" sz="2200" b="0" dirty="0" smtClean="0">
                <a:latin typeface="Times New Roman" pitchFamily="18" charset="0"/>
                <a:cs typeface="Times New Roman" pitchFamily="18" charset="0"/>
              </a:rPr>
              <a:t>Full salary for employees on interdiction.</a:t>
            </a:r>
          </a:p>
          <a:p>
            <a:endParaRPr lang="en-US" sz="22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Wage bill mgt cont’d</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822960" y="1100628"/>
            <a:ext cx="7520940" cy="4233372"/>
          </a:xfrm>
        </p:spPr>
        <p:txBody>
          <a:bodyPr>
            <a:noAutofit/>
          </a:bodyPr>
          <a:lstStyle/>
          <a:p>
            <a:r>
              <a:rPr lang="en-US" sz="2200" dirty="0" smtClean="0">
                <a:latin typeface="Times New Roman" pitchFamily="18" charset="0"/>
                <a:cs typeface="Times New Roman" pitchFamily="18" charset="0"/>
              </a:rPr>
              <a:t>Submission of Wage Estimates</a:t>
            </a:r>
          </a:p>
          <a:p>
            <a:pPr algn="just">
              <a:buFont typeface="Wingdings" pitchFamily="2" charset="2"/>
              <a:buChar char="v"/>
            </a:pPr>
            <a:r>
              <a:rPr lang="en-US" sz="2200" b="0" dirty="0" smtClean="0">
                <a:latin typeface="Times New Roman" pitchFamily="18" charset="0"/>
                <a:cs typeface="Times New Roman" pitchFamily="18" charset="0"/>
              </a:rPr>
              <a:t>In the FY 2017/2018, some Votes submitted their wage estimates after the deadline while others did not submit. </a:t>
            </a:r>
          </a:p>
          <a:p>
            <a:pPr algn="just">
              <a:buFont typeface="Wingdings" pitchFamily="2" charset="2"/>
              <a:buChar char="v"/>
            </a:pPr>
            <a:r>
              <a:rPr lang="en-US" sz="2200" b="0" dirty="0" smtClean="0">
                <a:latin typeface="Times New Roman" pitchFamily="18" charset="0"/>
                <a:cs typeface="Times New Roman" pitchFamily="18" charset="0"/>
              </a:rPr>
              <a:t>Wage estimates for Financial Year 2019/2020 should be submitted by 30th September 2018 </a:t>
            </a:r>
          </a:p>
          <a:p>
            <a:pPr algn="just">
              <a:buFont typeface="Wingdings" pitchFamily="2" charset="2"/>
              <a:buChar char="v"/>
            </a:pPr>
            <a:r>
              <a:rPr lang="en-US" sz="2200" b="0" dirty="0" smtClean="0">
                <a:latin typeface="Times New Roman" pitchFamily="18" charset="0"/>
                <a:cs typeface="Times New Roman" pitchFamily="18" charset="0"/>
              </a:rPr>
              <a:t>The submission should be by payroll category, number of staff per category, annual increments and the attendant wage. </a:t>
            </a:r>
          </a:p>
          <a:p>
            <a:pPr algn="just">
              <a:buFont typeface="Wingdings" pitchFamily="2" charset="2"/>
              <a:buChar char="v"/>
            </a:pPr>
            <a:r>
              <a:rPr lang="en-US" sz="2200" b="0" dirty="0" smtClean="0">
                <a:latin typeface="Times New Roman" pitchFamily="18" charset="0"/>
                <a:cs typeface="Times New Roman" pitchFamily="18" charset="0"/>
              </a:rPr>
              <a:t>Responsible Officers who fail to submit by the deadline will have budgets of their MDAs/LGs maintained at the level of Indicative Planning Figures (IPFs) for FY 2018/2019.</a:t>
            </a:r>
            <a:endParaRPr lang="en-US" sz="2200" b="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798</TotalTime>
  <Words>1904</Words>
  <Application>Microsoft Office PowerPoint</Application>
  <PresentationFormat>On-screen Show (4:3)</PresentationFormat>
  <Paragraphs>142</Paragraphs>
  <Slides>21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Arial</vt:lpstr>
      <vt:lpstr>Courier New</vt:lpstr>
      <vt:lpstr>Franklin Gothic Book</vt:lpstr>
      <vt:lpstr>Franklin Gothic Medium</vt:lpstr>
      <vt:lpstr>Tahoma</vt:lpstr>
      <vt:lpstr>Times New Roman</vt:lpstr>
      <vt:lpstr>Tunga</vt:lpstr>
      <vt:lpstr>Wingdings</vt:lpstr>
      <vt:lpstr>Angles</vt:lpstr>
      <vt:lpstr>PowerPoint Presentation</vt:lpstr>
      <vt:lpstr>PRESENTATION OUTLINE</vt:lpstr>
      <vt:lpstr>Introduction</vt:lpstr>
      <vt:lpstr>Recruitment</vt:lpstr>
      <vt:lpstr>Recruitment cont’d</vt:lpstr>
      <vt:lpstr>Recruitment cont’d</vt:lpstr>
      <vt:lpstr>Wage bill management</vt:lpstr>
      <vt:lpstr>Wage bill mgt cont’d</vt:lpstr>
      <vt:lpstr>Wage bill mgt cont’d</vt:lpstr>
      <vt:lpstr>Payroll management</vt:lpstr>
      <vt:lpstr>The Public Service pay structure</vt:lpstr>
      <vt:lpstr>Full decentralization of pension mgt </vt:lpstr>
      <vt:lpstr>General Issues in pension mgt</vt:lpstr>
      <vt:lpstr>General Issues on pension cont.</vt:lpstr>
      <vt:lpstr>Performance management</vt:lpstr>
      <vt:lpstr>Performance Mgt cont’d</vt:lpstr>
      <vt:lpstr>Performance Mgt cont’d</vt:lpstr>
      <vt:lpstr>DISCIPLINE HANDLING</vt:lpstr>
      <vt:lpstr>Staff Training and Development</vt:lpstr>
      <vt:lpstr>Structures</vt:lpstr>
      <vt:lpstr>ENQUIRIES </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 HARRIET AKELLO</dc:creator>
  <cp:lastModifiedBy>Esther Ayebare</cp:lastModifiedBy>
  <cp:revision>109</cp:revision>
  <dcterms:created xsi:type="dcterms:W3CDTF">2018-06-11T09:17:44Z</dcterms:created>
  <dcterms:modified xsi:type="dcterms:W3CDTF">2018-09-15T16:22:24Z</dcterms:modified>
</cp:coreProperties>
</file>