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68" r:id="rId2"/>
    <p:sldId id="346" r:id="rId3"/>
    <p:sldId id="345" r:id="rId4"/>
    <p:sldId id="347" r:id="rId5"/>
    <p:sldId id="28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22E7B0-5041-48B3-A248-0B050219845B}" type="datetimeFigureOut">
              <a:rPr lang="en-US" smtClean="0"/>
              <a:pPr/>
              <a:t>09/16/2018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5F3476-C54C-4CB4-A57C-0F0A699422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4AC4A0-73B7-4AC7-BC2F-4CAF19E72EF3}" type="datetimeFigureOut">
              <a:rPr lang="en-GB" smtClean="0"/>
              <a:pPr/>
              <a:t>16/09/2018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CE864F-4473-4EB9-98D6-1DD35A4BFB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8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BCC09-589F-44D1-A80E-0E9B8C53ED88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62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E864F-4473-4EB9-98D6-1DD35A4BFB0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1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479A-ED2B-421F-B666-E83888EA83C3}" type="datetime1">
              <a:rPr lang="en-US" smtClean="0"/>
              <a:t>09/16/2018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1CD9-DB98-432F-8FCF-94A94F3C1790}" type="datetime1">
              <a:rPr lang="en-US" smtClean="0">
                <a:solidFill>
                  <a:srgbClr val="000000"/>
                </a:solidFill>
              </a:rPr>
              <a:t>09/16/2018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112A-D38B-45AC-8432-0D1A56F3FE83}" type="datetime1">
              <a:rPr lang="en-US" smtClean="0">
                <a:solidFill>
                  <a:srgbClr val="000000"/>
                </a:solidFill>
              </a:rPr>
              <a:t>09/16/2018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7572-BBEA-4C4D-AABE-1087C1919EFC}" type="datetime1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803D-63EA-4BB5-BF04-462A1F40CC28}" type="datetime1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DA54-055A-4DD7-A696-16A59389042A}" type="datetime1">
              <a:rPr lang="en-US" smtClean="0"/>
              <a:t>09/16/2018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5A63-3143-464F-8B68-916D72380832}" type="datetime1">
              <a:rPr lang="en-US" smtClean="0"/>
              <a:t>09/16/2018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0F8C-0FC4-4E7C-9CC3-7A00BF7FF0D9}" type="datetime1">
              <a:rPr lang="en-US" smtClean="0">
                <a:solidFill>
                  <a:srgbClr val="000000"/>
                </a:solidFill>
              </a:rPr>
              <a:t>09/16/2018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715AD-1667-4DAF-B869-5FC67474D17B}" type="datetime1">
              <a:rPr lang="en-US" smtClean="0">
                <a:solidFill>
                  <a:srgbClr val="000000"/>
                </a:solidFill>
              </a:rPr>
              <a:t>09/16/2018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EF0E-7CB2-4519-B9A8-C85CB68C603E}" type="datetime1">
              <a:rPr lang="en-US" smtClean="0">
                <a:solidFill>
                  <a:srgbClr val="000000"/>
                </a:solidFill>
              </a:rPr>
              <a:t>09/16/2018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FAA0-AA66-424B-B5DC-201FB0BDBC8A}" type="datetime1">
              <a:rPr lang="en-US" smtClean="0">
                <a:solidFill>
                  <a:srgbClr val="000000"/>
                </a:solidFill>
              </a:rPr>
              <a:t>09/16/2018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CECFF9E7-CE9A-4A4D-8578-D54B00384333}" type="datetime1">
              <a:rPr lang="en-US" smtClean="0"/>
              <a:t>09/16/2018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433" y="3425780"/>
            <a:ext cx="8538693" cy="2784520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National Population Policy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in the Context of </a:t>
            </a:r>
          </a:p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Program Based Budgeting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itannic Bold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To be Presented at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THE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NATIONAL BUDGET </a:t>
            </a:r>
            <a:r>
              <a:rPr lang="en-US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CONSULTATIVE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MEETING </a:t>
            </a:r>
            <a:endParaRPr lang="en-US" sz="31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itannic Bold" pitchFamily="34" charset="0"/>
            </a:endParaRPr>
          </a:p>
          <a:p>
            <a:r>
              <a:rPr lang="en-US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f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or  FY </a:t>
            </a:r>
            <a:r>
              <a:rPr lang="en-US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2019/20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76D45-998E-4251-97BC-47FE183E452F}" type="slidenum">
              <a:rPr lang="en-US" smtClean="0">
                <a:solidFill>
                  <a:srgbClr val="3333CC"/>
                </a:solidFill>
              </a:rPr>
              <a:pPr/>
              <a:t>1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433" y="1486550"/>
            <a:ext cx="8940567" cy="73237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000" dirty="0">
                <a:effectLst/>
              </a:rPr>
              <a:t> </a:t>
            </a:r>
            <a:br>
              <a:rPr lang="en-GB" sz="3000" dirty="0">
                <a:effectLst/>
              </a:rPr>
            </a:br>
            <a:r>
              <a:rPr lang="en-GB" sz="5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  <a:ea typeface="+mn-ea"/>
                <a:cs typeface="+mn-cs"/>
              </a:rPr>
              <a:t>National Population Council</a:t>
            </a:r>
            <a:endParaRPr lang="en-GB" sz="31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itannic Bold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08750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0"/>
            <a:ext cx="8717280" cy="1449410"/>
          </a:xfrm>
        </p:spPr>
        <p:txBody>
          <a:bodyPr>
            <a:normAutofit fontScale="90000"/>
          </a:bodyPr>
          <a:lstStyle/>
          <a:p>
            <a:pPr marL="685800" lvl="6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National Population Policy in the Context of Program Based Budgeting </a:t>
            </a:r>
            <a:r>
              <a:rPr lang="en-US" sz="28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  <a:ea typeface="+mn-ea"/>
                <a:cs typeface="+mn-cs"/>
              </a:rPr>
              <a:t/>
            </a:r>
            <a:br>
              <a:rPr lang="en-US" sz="28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  <a:ea typeface="+mn-ea"/>
                <a:cs typeface="+mn-cs"/>
              </a:rPr>
            </a:br>
            <a:endParaRPr lang="en-US" sz="2800" b="1" kern="1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itannic Bold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0761" y="1600200"/>
            <a:ext cx="8540839" cy="49165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Main Thrust </a:t>
            </a:r>
            <a:r>
              <a:rPr lang="en-GB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of the 2018 National Population Policy  (NPP, 2018): </a:t>
            </a:r>
          </a:p>
          <a:p>
            <a:pPr algn="just"/>
            <a:r>
              <a:rPr lang="en-GB" dirty="0" smtClean="0"/>
              <a:t>Accelerating fertility and mortality decline for a more favourable population age structure and transforming Uganda’s youthful population into a competitive advantage for development.</a:t>
            </a:r>
          </a:p>
          <a:p>
            <a:pPr algn="just"/>
            <a:r>
              <a:rPr lang="en-ZA" dirty="0" smtClean="0"/>
              <a:t>To implement the NPP, 2018; the National Population Policy Action Plan (NPPAP II) is developed to  </a:t>
            </a:r>
            <a:r>
              <a:rPr lang="en-ZA" dirty="0"/>
              <a:t>operationalize the </a:t>
            </a:r>
            <a:r>
              <a:rPr lang="en-ZA" dirty="0" smtClean="0"/>
              <a:t>policy. The main focus in of the NPPAP II will be to deliver the </a:t>
            </a:r>
            <a:r>
              <a:rPr lang="en-ZA" dirty="0"/>
              <a:t>Human Capital Development </a:t>
            </a:r>
            <a:r>
              <a:rPr lang="en-ZA" dirty="0" smtClean="0"/>
              <a:t>Pillar within in the framework of NDP II. </a:t>
            </a:r>
          </a:p>
          <a:p>
            <a:pPr algn="just"/>
            <a:r>
              <a:rPr lang="en-ZA" dirty="0" smtClean="0"/>
              <a:t>The </a:t>
            </a:r>
            <a:r>
              <a:rPr lang="en-ZA" dirty="0"/>
              <a:t>life cycle approach </a:t>
            </a:r>
            <a:r>
              <a:rPr lang="en-ZA" dirty="0" smtClean="0"/>
              <a:t>will be adopted which </a:t>
            </a:r>
            <a:r>
              <a:rPr lang="en-ZA" dirty="0"/>
              <a:t>comprises of six stages including: pregnancy, early childhood (0-5 years), late childhood and early adolescents (0-12 years), adolescents (13-17 years), young adulthood (18-24 years) and adulthood (25-65 years). 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sz="3200" dirty="0" smtClean="0"/>
          </a:p>
          <a:p>
            <a:pPr marL="0" indent="0" algn="just">
              <a:buNone/>
            </a:pPr>
            <a:endParaRPr lang="en-GB" sz="3200" dirty="0" smtClean="0"/>
          </a:p>
          <a:p>
            <a:pPr lvl="0"/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2340274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673458"/>
            <a:ext cx="8260080" cy="90152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National Population Policy in the Context of Program Based Budgeting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0762" y="1574978"/>
            <a:ext cx="8260079" cy="49213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Context</a:t>
            </a:r>
          </a:p>
          <a:p>
            <a:pPr marL="231775" lvl="1" indent="-231775"/>
            <a:r>
              <a:rPr lang="en-GB" sz="2800" dirty="0"/>
              <a:t>Increasing population – 16.7m in 1991 and 34.6m (2014 Census) and projected to reach 100m in 2050. </a:t>
            </a:r>
          </a:p>
          <a:p>
            <a:pPr algn="just"/>
            <a:r>
              <a:rPr lang="en-GB" sz="2800" dirty="0" smtClean="0"/>
              <a:t>Shifted </a:t>
            </a:r>
            <a:r>
              <a:rPr lang="en-GB" sz="2800" dirty="0"/>
              <a:t>to a population-influencing </a:t>
            </a:r>
            <a:r>
              <a:rPr lang="en-GB" sz="2800" dirty="0" smtClean="0"/>
              <a:t>approach</a:t>
            </a:r>
          </a:p>
          <a:p>
            <a:pPr algn="just"/>
            <a:r>
              <a:rPr lang="en-GB" sz="2800" dirty="0" smtClean="0"/>
              <a:t>A </a:t>
            </a:r>
            <a:r>
              <a:rPr lang="en-GB" sz="2800" dirty="0"/>
              <a:t>multi-sectoral </a:t>
            </a:r>
            <a:r>
              <a:rPr lang="en-GB" sz="2800" dirty="0" smtClean="0"/>
              <a:t>approach with emphasis on </a:t>
            </a:r>
            <a:r>
              <a:rPr lang="en-ZA" sz="2800" dirty="0" smtClean="0"/>
              <a:t>Programme </a:t>
            </a:r>
            <a:r>
              <a:rPr lang="en-ZA" sz="2800" dirty="0"/>
              <a:t>Based </a:t>
            </a:r>
            <a:r>
              <a:rPr lang="en-ZA" sz="2800" dirty="0" smtClean="0"/>
              <a:t>Budgeting System (PBS) </a:t>
            </a:r>
            <a:r>
              <a:rPr lang="en-GB" sz="2800" dirty="0" smtClean="0"/>
              <a:t>will be adopted to ensure </a:t>
            </a:r>
            <a:r>
              <a:rPr lang="en-GB" sz="2800" dirty="0"/>
              <a:t>integration and mainstreaming of population </a:t>
            </a:r>
            <a:r>
              <a:rPr lang="en-GB" sz="2800" dirty="0" smtClean="0"/>
              <a:t>factors and to </a:t>
            </a:r>
            <a:r>
              <a:rPr lang="en-GB" sz="2800" dirty="0"/>
              <a:t>promote ownership, participation and </a:t>
            </a:r>
            <a:r>
              <a:rPr lang="en-GB" sz="2800" dirty="0" smtClean="0"/>
              <a:t>accountability</a:t>
            </a:r>
            <a:r>
              <a:rPr lang="en-ZA" sz="2800" dirty="0" smtClean="0"/>
              <a:t>.</a:t>
            </a:r>
          </a:p>
          <a:p>
            <a:pPr algn="just"/>
            <a:r>
              <a:rPr lang="en-ZA" sz="2800" dirty="0" smtClean="0"/>
              <a:t> No </a:t>
            </a:r>
            <a:r>
              <a:rPr lang="en-ZA" sz="2800" dirty="0"/>
              <a:t>additional funds/new monies are required.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dirty="0" smtClean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1577374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1" y="673458"/>
            <a:ext cx="8260080" cy="90152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  <a:t>National Population Policy in the Context of Program Based Budgeting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itannic Bold" pitchFamily="34" charset="0"/>
              </a:rPr>
            </a:b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0761" y="1171977"/>
            <a:ext cx="8540839" cy="54477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ZA" sz="3100" dirty="0"/>
          </a:p>
          <a:p>
            <a:pPr algn="just"/>
            <a:r>
              <a:rPr lang="en-GB" sz="3100" dirty="0" smtClean="0"/>
              <a:t>A robust advocacy and communication </a:t>
            </a:r>
            <a:r>
              <a:rPr lang="en-GB" sz="3100" dirty="0"/>
              <a:t>s</a:t>
            </a:r>
            <a:r>
              <a:rPr lang="en-GB" sz="3100" dirty="0" smtClean="0"/>
              <a:t>trategy to contribute to improved understanding of population and development inter-linkages at all levels </a:t>
            </a:r>
          </a:p>
          <a:p>
            <a:pPr algn="just"/>
            <a:r>
              <a:rPr lang="en-GB" sz="3100" dirty="0" smtClean="0"/>
              <a:t>to ensure behaviour change of the people and collaboration amongst partners in both public and private sector including the media.</a:t>
            </a:r>
          </a:p>
          <a:p>
            <a:pPr marL="0" indent="0" algn="just">
              <a:buNone/>
            </a:pPr>
            <a:endParaRPr lang="en-GB" sz="3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5990053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96269"/>
            <a:ext cx="7772400" cy="3387713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br>
              <a:rPr lang="en-US" i="1" dirty="0" smtClean="0"/>
            </a:br>
            <a:r>
              <a:rPr lang="en-US" i="1" dirty="0" smtClean="0"/>
              <a:t>for your kind attention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86600" y="5657850"/>
            <a:ext cx="1905000" cy="342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28A5E39-52E0-4BF8-A8A4-46AEC2E28BF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86621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8183</TotalTime>
  <Words>270</Words>
  <Application>Microsoft Office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Britannic Bold</vt:lpstr>
      <vt:lpstr>Calibri</vt:lpstr>
      <vt:lpstr>Franklin Gothic Book</vt:lpstr>
      <vt:lpstr>Perpetua</vt:lpstr>
      <vt:lpstr>Wingdings 2</vt:lpstr>
      <vt:lpstr>Equity</vt:lpstr>
      <vt:lpstr>  National Population Council</vt:lpstr>
      <vt:lpstr> National Population Policy in the Context of Program Based Budgeting  </vt:lpstr>
      <vt:lpstr>        National Population Policy in the Context of Program Based Budgeting </vt:lpstr>
      <vt:lpstr>        National Population Policy in the Context of Program Based Budgeting </vt:lpstr>
      <vt:lpstr>  Thank you for your kind attention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Angemi</dc:creator>
  <cp:lastModifiedBy>Esther Ayebare</cp:lastModifiedBy>
  <cp:revision>188</cp:revision>
  <cp:lastPrinted>2018-08-24T10:41:59Z</cp:lastPrinted>
  <dcterms:created xsi:type="dcterms:W3CDTF">2017-11-06T08:42:27Z</dcterms:created>
  <dcterms:modified xsi:type="dcterms:W3CDTF">2018-09-16T10:17:00Z</dcterms:modified>
</cp:coreProperties>
</file>