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28" autoAdjust="0"/>
  </p:normalViewPr>
  <p:slideViewPr>
    <p:cSldViewPr>
      <p:cViewPr varScale="1">
        <p:scale>
          <a:sx n="70" d="100"/>
          <a:sy n="70" d="100"/>
        </p:scale>
        <p:origin x="744" y="72"/>
      </p:cViewPr>
      <p:guideLst>
        <p:guide orient="horz" pos="2160"/>
        <p:guide pos="2880"/>
      </p:guideLst>
    </p:cSldViewPr>
  </p:slideViewPr>
  <p:outlineViewPr>
    <p:cViewPr>
      <p:scale>
        <a:sx n="33" d="100"/>
        <a:sy n="33" d="100"/>
      </p:scale>
      <p:origin x="0" y="376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188AFD-A48B-4495-81D8-0CCB8DAA2158}" type="datetimeFigureOut">
              <a:rPr lang="en-US" smtClean="0"/>
              <a:t>9/10/2016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2ABAE-C851-4FE0-826D-2B9B5EE8E3BA}" type="slidenum">
              <a:rPr lang="en-US" smtClean="0"/>
              <a:t>‹#›</a:t>
            </a:fld>
            <a:endParaRPr lang="en-US"/>
          </a:p>
        </p:txBody>
      </p:sp>
    </p:spTree>
    <p:extLst>
      <p:ext uri="{BB962C8B-B14F-4D97-AF65-F5344CB8AC3E}">
        <p14:creationId xmlns:p14="http://schemas.microsoft.com/office/powerpoint/2010/main" val="72349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B2ABAE-C851-4FE0-826D-2B9B5EE8E3BA}" type="slidenum">
              <a:rPr lang="en-US" smtClean="0"/>
              <a:t>1</a:t>
            </a:fld>
            <a:endParaRPr lang="en-US"/>
          </a:p>
        </p:txBody>
      </p:sp>
    </p:spTree>
    <p:extLst>
      <p:ext uri="{BB962C8B-B14F-4D97-AF65-F5344CB8AC3E}">
        <p14:creationId xmlns:p14="http://schemas.microsoft.com/office/powerpoint/2010/main" val="3230311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38600" y="6543675"/>
            <a:ext cx="53530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descr="C:\Users\STEVEN\Desktop\Uganda flying fag.gif"/>
          <p:cNvPicPr>
            <a:picLocks noChangeAspect="1" noChangeArrowheads="1" noCrop="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762875" y="28433"/>
            <a:ext cx="138112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026091"/>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a:xfrm>
            <a:off x="457200" y="980932"/>
            <a:ext cx="8229600" cy="695467"/>
          </a:xfrm>
        </p:spPr>
        <p:txBody>
          <a:bodyPr rtlCol="0"/>
          <a:lstStyle>
            <a:extLst/>
          </a:lstStyle>
          <a:p>
            <a:r>
              <a:rPr kumimoji="0" lang="en-US" dirty="0" smtClean="0"/>
              <a:t>Click to edit Master title style</a:t>
            </a:r>
            <a:endParaRPr kumimoji="0"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38600" y="6467475"/>
            <a:ext cx="53530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STEVEN\Desktop\Uganda flying fag.gif"/>
          <p:cNvPicPr>
            <a:picLocks noChangeAspect="1" noChangeArrowheads="1" noCrop="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62875" y="28433"/>
            <a:ext cx="138112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28800"/>
            <a:ext cx="4040188" cy="3557257"/>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828800"/>
            <a:ext cx="4041775" cy="3557257"/>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fld id="{08B80FB2-E17C-41C0-A8F0-EB275F25DA01}" type="datetimeFigureOut">
              <a:rPr lang="en-US" smtClean="0"/>
              <a:t>9/10/2016</a:t>
            </a:fld>
            <a:endParaRPr lang="en-US"/>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extLst/>
          </a:lstStyle>
          <a:p>
            <a:fld id="{A95A99EC-668A-4F3F-A3B4-60E77FAB7A27}" type="slidenum">
              <a:rPr lang="en-US" smtClean="0"/>
              <a:t>‹#›</a:t>
            </a:fld>
            <a:endParaRPr lang="en-US"/>
          </a:p>
        </p:txBody>
      </p:sp>
      <p:pic>
        <p:nvPicPr>
          <p:cNvPr id="10" name="Picture 2" descr="C:\Users\STEVEN\Desktop\Uganda flying fag.gif"/>
          <p:cNvPicPr>
            <a:picLocks noChangeAspect="1" noChangeArrowheads="1" noCrop="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4800" y="28433"/>
            <a:ext cx="1219200" cy="840828"/>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fld id="{08B80FB2-E17C-41C0-A8F0-EB275F25DA01}" type="datetimeFigureOut">
              <a:rPr lang="en-US" smtClean="0"/>
              <a:t>9/10/2016</a:t>
            </a:fld>
            <a:endParaRPr lang="en-US"/>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extLst/>
          </a:lstStyle>
          <a:p>
            <a:fld id="{A95A99EC-668A-4F3F-A3B4-60E77FAB7A27}" type="slidenum">
              <a:rPr lang="en-US" smtClean="0"/>
              <a:t>‹#›</a:t>
            </a:fld>
            <a:endParaRPr lang="en-US"/>
          </a:p>
        </p:txBody>
      </p:sp>
      <p:pic>
        <p:nvPicPr>
          <p:cNvPr id="5" name="Picture 2" descr="C:\Users\STEVEN\Desktop\Uganda flying fag.gif"/>
          <p:cNvPicPr>
            <a:picLocks noChangeAspect="1" noChangeArrowheads="1" noCrop="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62875" y="28433"/>
            <a:ext cx="138112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fld id="{08B80FB2-E17C-41C0-A8F0-EB275F25DA01}" type="datetimeFigureOut">
              <a:rPr lang="en-US" smtClean="0"/>
              <a:t>9/10/2016</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extLst/>
          </a:lstStyle>
          <a:p>
            <a:fld id="{A95A99EC-668A-4F3F-A3B4-60E77FAB7A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11" name="Picture 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038600" y="6467475"/>
            <a:ext cx="53530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7" r:id="rId3"/>
    <p:sldLayoutId id="2147483679" r:id="rId4"/>
    <p:sldLayoutId id="2147483680" r:id="rId5"/>
    <p:sldLayoutId id="2147483682" r:id="rId6"/>
    <p:sldLayoutId id="2147483683" r:id="rId7"/>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381000"/>
            <a:ext cx="7772400" cy="3352800"/>
          </a:xfrm>
        </p:spPr>
        <p:txBody>
          <a:bodyPr>
            <a:noAutofit/>
          </a:bodyPr>
          <a:lstStyle/>
          <a:p>
            <a:r>
              <a:rPr lang="de-DE" sz="4500" dirty="0" smtClean="0">
                <a:latin typeface="Century Gothic" pitchFamily="34" charset="0"/>
              </a:rPr>
              <a:t/>
            </a:r>
            <a:br>
              <a:rPr lang="de-DE" sz="4500" dirty="0" smtClean="0">
                <a:latin typeface="Century Gothic" pitchFamily="34" charset="0"/>
              </a:rPr>
            </a:br>
            <a:endParaRPr lang="de-DE" sz="4500" dirty="0">
              <a:solidFill>
                <a:schemeClr val="tx1"/>
              </a:solidFill>
              <a:latin typeface="Century Gothic"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1788" y="203201"/>
            <a:ext cx="5940425" cy="604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35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AWARDS</a:t>
            </a:r>
            <a:endParaRPr lang="en-US" dirty="0"/>
          </a:p>
        </p:txBody>
      </p:sp>
      <p:sp>
        <p:nvSpPr>
          <p:cNvPr id="6" name="Content Placeholder 5"/>
          <p:cNvSpPr>
            <a:spLocks noGrp="1"/>
          </p:cNvSpPr>
          <p:nvPr>
            <p:ph sz="quarter" idx="2"/>
          </p:nvPr>
        </p:nvSpPr>
        <p:spPr>
          <a:xfrm>
            <a:off x="457200" y="1828800"/>
            <a:ext cx="4040188" cy="4419600"/>
          </a:xfrm>
        </p:spPr>
        <p:txBody>
          <a:bodyPr>
            <a:normAutofit/>
          </a:bodyPr>
          <a:lstStyle/>
          <a:p>
            <a:pPr marL="109728" indent="0">
              <a:buNone/>
            </a:pPr>
            <a:r>
              <a:rPr lang="en-US" b="1" dirty="0" smtClean="0"/>
              <a:t>26 </a:t>
            </a:r>
            <a:r>
              <a:rPr lang="en-US" b="1" dirty="0"/>
              <a:t>types </a:t>
            </a:r>
            <a:r>
              <a:rPr lang="en-US" dirty="0"/>
              <a:t>of medals defined by the National </a:t>
            </a:r>
            <a:r>
              <a:rPr lang="en-US" dirty="0" err="1"/>
              <a:t>Honours</a:t>
            </a:r>
            <a:r>
              <a:rPr lang="en-US" dirty="0"/>
              <a:t> and Awards Act, </a:t>
            </a:r>
            <a:r>
              <a:rPr lang="en-US" dirty="0" smtClean="0"/>
              <a:t>2001.</a:t>
            </a:r>
            <a:endParaRPr lang="en-US" dirty="0"/>
          </a:p>
          <a:p>
            <a:pPr>
              <a:buClr>
                <a:schemeClr val="accent5"/>
              </a:buClr>
            </a:pPr>
            <a:r>
              <a:rPr lang="en-US" dirty="0" smtClean="0"/>
              <a:t>6-Civilian </a:t>
            </a:r>
            <a:r>
              <a:rPr lang="en-US" dirty="0"/>
              <a:t>Medals</a:t>
            </a:r>
          </a:p>
          <a:p>
            <a:pPr>
              <a:buClr>
                <a:schemeClr val="accent5"/>
              </a:buClr>
            </a:pPr>
            <a:r>
              <a:rPr lang="en-US" dirty="0" smtClean="0"/>
              <a:t>9-Military </a:t>
            </a:r>
            <a:r>
              <a:rPr lang="en-US" dirty="0"/>
              <a:t>medals </a:t>
            </a:r>
          </a:p>
          <a:p>
            <a:pPr>
              <a:buClr>
                <a:schemeClr val="accent5"/>
              </a:buClr>
            </a:pPr>
            <a:r>
              <a:rPr lang="en-US" dirty="0" smtClean="0"/>
              <a:t>11-Police medals of </a:t>
            </a:r>
            <a:r>
              <a:rPr lang="en-US" dirty="0"/>
              <a:t>awards</a:t>
            </a:r>
          </a:p>
        </p:txBody>
      </p:sp>
      <p:sp>
        <p:nvSpPr>
          <p:cNvPr id="8" name="Content Placeholder 7"/>
          <p:cNvSpPr>
            <a:spLocks noGrp="1"/>
          </p:cNvSpPr>
          <p:nvPr>
            <p:ph sz="quarter" idx="4"/>
          </p:nvPr>
        </p:nvSpPr>
        <p:spPr>
          <a:xfrm>
            <a:off x="4645025" y="1828800"/>
            <a:ext cx="4041775" cy="4343400"/>
          </a:xfrm>
        </p:spPr>
        <p:txBody>
          <a:bodyPr>
            <a:normAutofit/>
          </a:bodyPr>
          <a:lstStyle/>
          <a:p>
            <a:pPr marL="109728" indent="0">
              <a:buNone/>
            </a:pPr>
            <a:r>
              <a:rPr lang="en-US" b="1" dirty="0"/>
              <a:t>Note</a:t>
            </a:r>
            <a:r>
              <a:rPr lang="en-US" b="1" dirty="0" smtClean="0"/>
              <a:t>;</a:t>
            </a:r>
          </a:p>
          <a:p>
            <a:pPr marL="109728" indent="0">
              <a:buNone/>
            </a:pPr>
            <a:r>
              <a:rPr lang="en-US" dirty="0" smtClean="0"/>
              <a:t>The Presidential Awards Committee (PAC) determines which award should be given to the nominee, based on the reasons and milestones reached by the nominee and in accordance with the law</a:t>
            </a:r>
            <a:endParaRPr lang="en-US" dirty="0"/>
          </a:p>
        </p:txBody>
      </p:sp>
    </p:spTree>
    <p:extLst>
      <p:ext uri="{BB962C8B-B14F-4D97-AF65-F5344CB8AC3E}">
        <p14:creationId xmlns:p14="http://schemas.microsoft.com/office/powerpoint/2010/main" val="4274703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When </a:t>
            </a:r>
            <a:r>
              <a:rPr lang="en-US" dirty="0" smtClean="0"/>
              <a:t>H.E the </a:t>
            </a:r>
            <a:r>
              <a:rPr lang="en-US" dirty="0"/>
              <a:t>President makes a pledge, it’s pronounced, and the RDC and CAO must capture it and make follow up with the person designated to handle the pledge by making a submission to the </a:t>
            </a:r>
            <a:r>
              <a:rPr lang="en-US" dirty="0" smtClean="0"/>
              <a:t>Principal Private </a:t>
            </a:r>
            <a:r>
              <a:rPr lang="en-US" dirty="0"/>
              <a:t>Secretary to </a:t>
            </a:r>
            <a:r>
              <a:rPr lang="en-US" dirty="0" smtClean="0"/>
              <a:t>H.E the President. </a:t>
            </a:r>
            <a:r>
              <a:rPr lang="en-US" dirty="0"/>
              <a:t>If it delays, the RDC and CAO should make a follow up for its fulfillment through the Principal Private Secretary to </a:t>
            </a:r>
            <a:r>
              <a:rPr lang="en-US" dirty="0" smtClean="0"/>
              <a:t>H.E </a:t>
            </a:r>
            <a:r>
              <a:rPr lang="en-US" dirty="0"/>
              <a:t>the President.</a:t>
            </a:r>
          </a:p>
        </p:txBody>
      </p:sp>
      <p:sp>
        <p:nvSpPr>
          <p:cNvPr id="3" name="Title 2"/>
          <p:cNvSpPr>
            <a:spLocks noGrp="1"/>
          </p:cNvSpPr>
          <p:nvPr>
            <p:ph type="title"/>
          </p:nvPr>
        </p:nvSpPr>
        <p:spPr/>
        <p:txBody>
          <a:bodyPr>
            <a:normAutofit fontScale="90000"/>
          </a:bodyPr>
          <a:lstStyle/>
          <a:p>
            <a:r>
              <a:rPr lang="en-US" dirty="0" smtClean="0"/>
              <a:t>Presidential </a:t>
            </a:r>
            <a:r>
              <a:rPr lang="en-US" dirty="0"/>
              <a:t>Pledges</a:t>
            </a:r>
          </a:p>
        </p:txBody>
      </p:sp>
    </p:spTree>
    <p:extLst>
      <p:ext uri="{BB962C8B-B14F-4D97-AF65-F5344CB8AC3E}">
        <p14:creationId xmlns:p14="http://schemas.microsoft.com/office/powerpoint/2010/main" val="1670991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Clr>
                <a:schemeClr val="accent5"/>
              </a:buClr>
              <a:buFont typeface="+mj-lt"/>
              <a:buAutoNum type="arabicPeriod"/>
            </a:pPr>
            <a:r>
              <a:rPr lang="en-US" dirty="0" smtClean="0"/>
              <a:t>Sharing of all information with RDCs to ease execution of their mandate;</a:t>
            </a:r>
          </a:p>
          <a:p>
            <a:pPr marL="624078" indent="-514350">
              <a:buClr>
                <a:schemeClr val="accent5"/>
              </a:buClr>
              <a:buFont typeface="+mj-lt"/>
              <a:buAutoNum type="arabicPeriod"/>
            </a:pPr>
            <a:r>
              <a:rPr lang="en-US" dirty="0" smtClean="0"/>
              <a:t>Involving the RDC in LG’s monitoring activities; launching and Commissioning of government projects;</a:t>
            </a:r>
          </a:p>
          <a:p>
            <a:pPr marL="624078" indent="-514350">
              <a:buClr>
                <a:schemeClr val="accent5"/>
              </a:buClr>
              <a:buFont typeface="+mj-lt"/>
              <a:buAutoNum type="arabicPeriod"/>
            </a:pPr>
            <a:r>
              <a:rPr lang="en-US" dirty="0" smtClean="0"/>
              <a:t>Cooperating with the RDCs to enhance effective service delivery; </a:t>
            </a:r>
            <a:endParaRPr lang="en-US" dirty="0"/>
          </a:p>
        </p:txBody>
      </p:sp>
      <p:sp>
        <p:nvSpPr>
          <p:cNvPr id="3" name="Title 2"/>
          <p:cNvSpPr>
            <a:spLocks noGrp="1"/>
          </p:cNvSpPr>
          <p:nvPr>
            <p:ph type="title"/>
          </p:nvPr>
        </p:nvSpPr>
        <p:spPr/>
        <p:txBody>
          <a:bodyPr>
            <a:normAutofit fontScale="90000"/>
          </a:bodyPr>
          <a:lstStyle/>
          <a:p>
            <a:r>
              <a:rPr lang="en-US" dirty="0" smtClean="0"/>
              <a:t>Expectations from LGs By OP</a:t>
            </a:r>
            <a:endParaRPr lang="en-US" dirty="0"/>
          </a:p>
        </p:txBody>
      </p:sp>
    </p:spTree>
    <p:extLst>
      <p:ext uri="{BB962C8B-B14F-4D97-AF65-F5344CB8AC3E}">
        <p14:creationId xmlns:p14="http://schemas.microsoft.com/office/powerpoint/2010/main" val="2454753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N\AppData\Local\Microsoft\Windows\INetCache\IE\C2YJR15K\5162596aplauso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62000"/>
            <a:ext cx="5609230" cy="386843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23130" y="1904518"/>
            <a:ext cx="4258670" cy="1143481"/>
          </a:xfrm>
        </p:spPr>
        <p:txBody>
          <a:bodyPr>
            <a:normAutofit/>
          </a:bodyPr>
          <a:lstStyle/>
          <a:p>
            <a:pPr algn="ctr"/>
            <a:r>
              <a:rPr lang="en-US" sz="5400" dirty="0" smtClean="0"/>
              <a:t>THANK YOU</a:t>
            </a:r>
            <a:endParaRPr lang="en-US" sz="5400" dirty="0"/>
          </a:p>
        </p:txBody>
      </p:sp>
    </p:spTree>
    <p:extLst>
      <p:ext uri="{BB962C8B-B14F-4D97-AF65-F5344CB8AC3E}">
        <p14:creationId xmlns:p14="http://schemas.microsoft.com/office/powerpoint/2010/main" val="3945396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382000" cy="3886199"/>
          </a:xfrm>
        </p:spPr>
        <p:txBody>
          <a:bodyPr/>
          <a:lstStyle/>
          <a:p>
            <a:pPr marL="624078" indent="-514350">
              <a:buClr>
                <a:schemeClr val="accent5"/>
              </a:buClr>
              <a:buFont typeface="+mj-lt"/>
              <a:buAutoNum type="arabicPeriod"/>
            </a:pPr>
            <a:r>
              <a:rPr lang="en-US" dirty="0" smtClean="0"/>
              <a:t>Background</a:t>
            </a:r>
          </a:p>
          <a:p>
            <a:pPr marL="624078" indent="-514350">
              <a:buClr>
                <a:schemeClr val="accent5"/>
              </a:buClr>
              <a:buFont typeface="+mj-lt"/>
              <a:buAutoNum type="arabicPeriod"/>
            </a:pPr>
            <a:r>
              <a:rPr lang="en-US" dirty="0"/>
              <a:t>Structural Composition of the Office of the </a:t>
            </a:r>
            <a:r>
              <a:rPr lang="en-US" dirty="0" smtClean="0"/>
              <a:t>President</a:t>
            </a:r>
          </a:p>
          <a:p>
            <a:pPr marL="624078" indent="-514350">
              <a:buClr>
                <a:schemeClr val="accent5"/>
              </a:buClr>
              <a:buFont typeface="+mj-lt"/>
              <a:buAutoNum type="arabicPeriod"/>
            </a:pPr>
            <a:r>
              <a:rPr lang="en-US" dirty="0"/>
              <a:t>Functional Linkages with Local </a:t>
            </a:r>
            <a:r>
              <a:rPr lang="en-US" dirty="0" smtClean="0"/>
              <a:t>Governments</a:t>
            </a:r>
          </a:p>
          <a:p>
            <a:pPr marL="624078" indent="-514350">
              <a:buClr>
                <a:schemeClr val="accent5"/>
              </a:buClr>
              <a:buFont typeface="+mj-lt"/>
              <a:buAutoNum type="arabicPeriod"/>
            </a:pPr>
            <a:r>
              <a:rPr lang="en-US" dirty="0"/>
              <a:t>National Honors and Awards </a:t>
            </a:r>
            <a:endParaRPr lang="en-US" dirty="0" smtClean="0"/>
          </a:p>
          <a:p>
            <a:pPr marL="624078" indent="-514350">
              <a:buClr>
                <a:schemeClr val="accent5"/>
              </a:buClr>
              <a:buFont typeface="+mj-lt"/>
              <a:buAutoNum type="arabicPeriod"/>
            </a:pPr>
            <a:r>
              <a:rPr lang="en-US" dirty="0"/>
              <a:t>Presidential </a:t>
            </a:r>
            <a:r>
              <a:rPr lang="en-US" dirty="0" smtClean="0"/>
              <a:t>Pledges</a:t>
            </a:r>
          </a:p>
          <a:p>
            <a:pPr marL="624078" indent="-514350">
              <a:buClr>
                <a:schemeClr val="accent5"/>
              </a:buClr>
              <a:buFont typeface="+mj-lt"/>
              <a:buAutoNum type="arabicPeriod"/>
            </a:pPr>
            <a:r>
              <a:rPr lang="en-US" dirty="0"/>
              <a:t>Expectations from LGs By OP</a:t>
            </a:r>
          </a:p>
        </p:txBody>
      </p:sp>
      <p:sp>
        <p:nvSpPr>
          <p:cNvPr id="3" name="Title 2"/>
          <p:cNvSpPr>
            <a:spLocks noGrp="1"/>
          </p:cNvSpPr>
          <p:nvPr>
            <p:ph type="title"/>
          </p:nvPr>
        </p:nvSpPr>
        <p:spPr/>
        <p:txBody>
          <a:bodyPr>
            <a:normAutofit fontScale="90000"/>
          </a:bodyPr>
          <a:lstStyle/>
          <a:p>
            <a:r>
              <a:rPr lang="en-US" dirty="0"/>
              <a:t>Table of Contents</a:t>
            </a:r>
          </a:p>
        </p:txBody>
      </p:sp>
    </p:spTree>
    <p:extLst>
      <p:ext uri="{BB962C8B-B14F-4D97-AF65-F5344CB8AC3E}">
        <p14:creationId xmlns:p14="http://schemas.microsoft.com/office/powerpoint/2010/main" val="3228667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fontScale="92500"/>
          </a:bodyPr>
          <a:lstStyle/>
          <a:p>
            <a:pPr marL="109728" indent="0" algn="ctr">
              <a:buClr>
                <a:schemeClr val="accent5"/>
              </a:buClr>
              <a:buNone/>
            </a:pPr>
            <a:r>
              <a:rPr lang="en-US" dirty="0"/>
              <a:t>Article 99 (3) of the Constitution of the Republic of Uganda vests the Executive Authority in the </a:t>
            </a:r>
            <a:r>
              <a:rPr lang="en-US" dirty="0" smtClean="0"/>
              <a:t>President</a:t>
            </a:r>
          </a:p>
          <a:p>
            <a:pPr marL="109728" indent="0" algn="ctr">
              <a:buClr>
                <a:schemeClr val="accent5"/>
              </a:buClr>
              <a:buNone/>
            </a:pPr>
            <a:endParaRPr lang="en-US" dirty="0" smtClean="0"/>
          </a:p>
          <a:p>
            <a:pPr marL="109728" indent="0" algn="ctr">
              <a:buClr>
                <a:schemeClr val="accent5"/>
              </a:buClr>
              <a:buNone/>
            </a:pPr>
            <a:r>
              <a:rPr lang="en-US" b="1" dirty="0" smtClean="0"/>
              <a:t>Vision; </a:t>
            </a:r>
            <a:endParaRPr lang="en-US" b="1" dirty="0"/>
          </a:p>
          <a:p>
            <a:pPr marL="109728" indent="0" algn="ctr">
              <a:buClr>
                <a:schemeClr val="accent5"/>
              </a:buClr>
              <a:buNone/>
            </a:pPr>
            <a:r>
              <a:rPr lang="en-US" dirty="0"/>
              <a:t>“A secure, well Governed and Developed </a:t>
            </a:r>
            <a:r>
              <a:rPr lang="en-US" dirty="0" smtClean="0"/>
              <a:t>Nation“</a:t>
            </a:r>
          </a:p>
          <a:p>
            <a:pPr marL="109728" indent="0" algn="ctr">
              <a:buClr>
                <a:schemeClr val="accent5"/>
              </a:buClr>
              <a:buNone/>
            </a:pPr>
            <a:endParaRPr lang="en-US" dirty="0"/>
          </a:p>
          <a:p>
            <a:pPr marL="109728" indent="0" algn="ctr">
              <a:buClr>
                <a:schemeClr val="accent5"/>
              </a:buClr>
              <a:buNone/>
            </a:pPr>
            <a:r>
              <a:rPr lang="en-US" b="1" dirty="0" smtClean="0"/>
              <a:t>Mission; </a:t>
            </a:r>
            <a:endParaRPr lang="en-US" b="1" dirty="0"/>
          </a:p>
          <a:p>
            <a:pPr marL="109728" indent="0" algn="ctr">
              <a:buClr>
                <a:schemeClr val="accent5"/>
              </a:buClr>
              <a:buNone/>
            </a:pPr>
            <a:r>
              <a:rPr lang="en-US" dirty="0"/>
              <a:t>“Provide Leadership in Public Policy Management and Good Governance for National Development”</a:t>
            </a:r>
          </a:p>
          <a:p>
            <a:pPr marL="109728" indent="0">
              <a:buClr>
                <a:schemeClr val="accent5"/>
              </a:buClr>
              <a:buNone/>
            </a:pPr>
            <a:endParaRPr lang="en-US" dirty="0"/>
          </a:p>
        </p:txBody>
      </p:sp>
      <p:sp>
        <p:nvSpPr>
          <p:cNvPr id="3" name="Title 2"/>
          <p:cNvSpPr>
            <a:spLocks noGrp="1"/>
          </p:cNvSpPr>
          <p:nvPr>
            <p:ph type="title"/>
          </p:nvPr>
        </p:nvSpPr>
        <p:spPr/>
        <p:txBody>
          <a:bodyPr>
            <a:normAutofit fontScale="90000"/>
          </a:bodyPr>
          <a:lstStyle/>
          <a:p>
            <a:r>
              <a:rPr lang="en-US" dirty="0" smtClean="0"/>
              <a:t>Background</a:t>
            </a:r>
            <a:endParaRPr lang="en-US" dirty="0"/>
          </a:p>
        </p:txBody>
      </p:sp>
    </p:spTree>
    <p:extLst>
      <p:ext uri="{BB962C8B-B14F-4D97-AF65-F5344CB8AC3E}">
        <p14:creationId xmlns:p14="http://schemas.microsoft.com/office/powerpoint/2010/main" val="28266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Clr>
                <a:schemeClr val="accent5"/>
              </a:buClr>
              <a:buNone/>
            </a:pPr>
            <a:r>
              <a:rPr lang="en-US" b="1" dirty="0"/>
              <a:t>Functional Objectives of Office of the </a:t>
            </a:r>
            <a:r>
              <a:rPr lang="en-US" b="1" dirty="0" smtClean="0"/>
              <a:t>President;</a:t>
            </a:r>
          </a:p>
          <a:p>
            <a:pPr marL="624078" indent="-514350">
              <a:buClr>
                <a:schemeClr val="accent5"/>
              </a:buClr>
              <a:buFont typeface="+mj-lt"/>
              <a:buAutoNum type="arabicPeriod"/>
            </a:pPr>
            <a:r>
              <a:rPr lang="en-US" dirty="0"/>
              <a:t>E</a:t>
            </a:r>
            <a:r>
              <a:rPr lang="en-US" dirty="0" smtClean="0"/>
              <a:t>nsure </a:t>
            </a:r>
            <a:r>
              <a:rPr lang="en-US" dirty="0"/>
              <a:t>Government Policies, Programs and Projects are adequately monitored and evaluated;</a:t>
            </a:r>
          </a:p>
          <a:p>
            <a:pPr marL="624078" indent="-514350">
              <a:buClr>
                <a:schemeClr val="accent5"/>
              </a:buClr>
              <a:buFont typeface="+mj-lt"/>
              <a:buAutoNum type="arabicPeriod"/>
            </a:pPr>
            <a:r>
              <a:rPr lang="en-US" dirty="0"/>
              <a:t>S</a:t>
            </a:r>
            <a:r>
              <a:rPr lang="en-US" dirty="0" smtClean="0"/>
              <a:t>upport </a:t>
            </a:r>
            <a:r>
              <a:rPr lang="en-US" dirty="0"/>
              <a:t>the development of evidence based policies for national </a:t>
            </a:r>
            <a:r>
              <a:rPr lang="en-US" dirty="0" smtClean="0"/>
              <a:t>development;</a:t>
            </a:r>
            <a:endParaRPr lang="en-US" dirty="0"/>
          </a:p>
          <a:p>
            <a:pPr marL="624078" indent="-514350">
              <a:buClr>
                <a:schemeClr val="accent5"/>
              </a:buClr>
              <a:buFont typeface="+mj-lt"/>
              <a:buAutoNum type="arabicPeriod"/>
            </a:pPr>
            <a:r>
              <a:rPr lang="en-US" dirty="0"/>
              <a:t>P</a:t>
            </a:r>
            <a:r>
              <a:rPr lang="en-US" dirty="0" smtClean="0"/>
              <a:t>romote </a:t>
            </a:r>
            <a:r>
              <a:rPr lang="en-US" dirty="0"/>
              <a:t>good governance in public institutions;</a:t>
            </a:r>
          </a:p>
          <a:p>
            <a:pPr marL="624078" indent="-514350">
              <a:buClr>
                <a:schemeClr val="accent5"/>
              </a:buClr>
              <a:buFont typeface="+mj-lt"/>
              <a:buAutoNum type="arabicPeriod"/>
            </a:pPr>
            <a:r>
              <a:rPr lang="en-US" dirty="0"/>
              <a:t>P</a:t>
            </a:r>
            <a:r>
              <a:rPr lang="en-US" dirty="0" smtClean="0"/>
              <a:t>rovide </a:t>
            </a:r>
            <a:r>
              <a:rPr lang="en-US" dirty="0"/>
              <a:t>overall leadership of the State and better service delivery and job creation in  line with the ruling party </a:t>
            </a:r>
            <a:r>
              <a:rPr lang="en-US" dirty="0" smtClean="0"/>
              <a:t>Manifesto; </a:t>
            </a:r>
            <a:endParaRPr lang="en-US" dirty="0"/>
          </a:p>
          <a:p>
            <a:pPr marL="624078" indent="-514350">
              <a:buClr>
                <a:schemeClr val="accent5"/>
              </a:buClr>
              <a:buFont typeface="+mj-lt"/>
              <a:buAutoNum type="arabicPeriod"/>
            </a:pPr>
            <a:r>
              <a:rPr lang="en-US" dirty="0"/>
              <a:t>S</a:t>
            </a:r>
            <a:r>
              <a:rPr lang="en-US" dirty="0" smtClean="0"/>
              <a:t>upport regional &amp; international </a:t>
            </a:r>
            <a:r>
              <a:rPr lang="en-US" dirty="0"/>
              <a:t>initiative for promoting  Social and Economic gains</a:t>
            </a:r>
            <a:r>
              <a:rPr lang="en-US" dirty="0" smtClean="0"/>
              <a:t>.</a:t>
            </a:r>
            <a:endParaRPr lang="en-US" dirty="0"/>
          </a:p>
          <a:p>
            <a:pPr marL="109728" indent="0">
              <a:buNone/>
            </a:pPr>
            <a:endParaRPr lang="en-US" dirty="0"/>
          </a:p>
        </p:txBody>
      </p:sp>
      <p:sp>
        <p:nvSpPr>
          <p:cNvPr id="3" name="Title 2"/>
          <p:cNvSpPr>
            <a:spLocks noGrp="1"/>
          </p:cNvSpPr>
          <p:nvPr>
            <p:ph type="title"/>
          </p:nvPr>
        </p:nvSpPr>
        <p:spPr>
          <a:xfrm>
            <a:off x="457200" y="980932"/>
            <a:ext cx="4953000" cy="695467"/>
          </a:xfrm>
        </p:spPr>
        <p:txBody>
          <a:bodyPr>
            <a:normAutofit fontScale="90000"/>
          </a:bodyPr>
          <a:lstStyle/>
          <a:p>
            <a:r>
              <a:rPr lang="en-US" dirty="0" smtClean="0"/>
              <a:t>Background </a:t>
            </a:r>
            <a:r>
              <a:rPr lang="en-US" dirty="0" err="1" smtClean="0"/>
              <a:t>Con’t</a:t>
            </a:r>
            <a:endParaRPr lang="en-US" dirty="0"/>
          </a:p>
        </p:txBody>
      </p:sp>
    </p:spTree>
    <p:extLst>
      <p:ext uri="{BB962C8B-B14F-4D97-AF65-F5344CB8AC3E}">
        <p14:creationId xmlns:p14="http://schemas.microsoft.com/office/powerpoint/2010/main" val="1767097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624078" indent="-514350">
              <a:buClr>
                <a:schemeClr val="accent5"/>
              </a:buClr>
              <a:buFont typeface="+mj-lt"/>
              <a:buAutoNum type="arabicPeriod"/>
            </a:pPr>
            <a:r>
              <a:rPr lang="en-US" dirty="0" smtClean="0"/>
              <a:t>Economic </a:t>
            </a:r>
            <a:r>
              <a:rPr lang="en-US" dirty="0"/>
              <a:t>Policy Monitoring, Evaluation and </a:t>
            </a:r>
            <a:r>
              <a:rPr lang="en-US" dirty="0" smtClean="0"/>
              <a:t>Inspection (</a:t>
            </a:r>
            <a:r>
              <a:rPr lang="en-GB" dirty="0" smtClean="0"/>
              <a:t>DEAR &amp; RDCs) </a:t>
            </a:r>
          </a:p>
          <a:p>
            <a:pPr marL="624078" indent="-514350">
              <a:buClr>
                <a:schemeClr val="accent5"/>
              </a:buClr>
              <a:buFont typeface="+mj-lt"/>
              <a:buAutoNum type="arabicPeriod"/>
            </a:pPr>
            <a:r>
              <a:rPr lang="en-US" dirty="0" smtClean="0"/>
              <a:t>Cabinet </a:t>
            </a:r>
            <a:r>
              <a:rPr lang="en-US" dirty="0"/>
              <a:t>Support and Policy </a:t>
            </a:r>
            <a:r>
              <a:rPr lang="en-US" dirty="0" smtClean="0"/>
              <a:t>Development</a:t>
            </a:r>
          </a:p>
          <a:p>
            <a:pPr marL="624078" indent="-514350">
              <a:buClr>
                <a:schemeClr val="accent5"/>
              </a:buClr>
              <a:buFont typeface="+mj-lt"/>
              <a:buAutoNum type="arabicPeriod"/>
            </a:pPr>
            <a:r>
              <a:rPr lang="en-US" dirty="0" smtClean="0"/>
              <a:t>Government </a:t>
            </a:r>
            <a:r>
              <a:rPr lang="en-US" dirty="0"/>
              <a:t>Mobilization, Media and </a:t>
            </a:r>
            <a:r>
              <a:rPr lang="en-US" dirty="0" smtClean="0"/>
              <a:t>Awards</a:t>
            </a:r>
          </a:p>
          <a:p>
            <a:pPr marL="1774825" indent="53975">
              <a:buClr>
                <a:schemeClr val="accent5"/>
              </a:buClr>
            </a:pPr>
            <a:r>
              <a:rPr lang="en-US" dirty="0"/>
              <a:t>Presidential Awards Committee/ Chancery</a:t>
            </a:r>
            <a:endParaRPr lang="en-GB" dirty="0"/>
          </a:p>
          <a:p>
            <a:pPr marL="1828800" indent="109538">
              <a:buClr>
                <a:schemeClr val="accent5"/>
              </a:buClr>
            </a:pPr>
            <a:r>
              <a:rPr lang="en-US" dirty="0"/>
              <a:t>The National Leadership Institute (NALI)</a:t>
            </a:r>
          </a:p>
          <a:p>
            <a:pPr marL="2003425" indent="-255588">
              <a:buClr>
                <a:schemeClr val="accent5"/>
              </a:buClr>
            </a:pPr>
            <a:r>
              <a:rPr lang="en-GB" dirty="0"/>
              <a:t>National Secretariat for Patriotism </a:t>
            </a:r>
            <a:r>
              <a:rPr lang="en-GB" dirty="0" smtClean="0"/>
              <a:t>Clubs</a:t>
            </a:r>
            <a:endParaRPr lang="en-US" dirty="0" smtClean="0"/>
          </a:p>
          <a:p>
            <a:pPr marL="624078" indent="-514350">
              <a:buClr>
                <a:schemeClr val="accent5"/>
              </a:buClr>
              <a:buFont typeface="+mj-lt"/>
              <a:buAutoNum type="arabicPeriod" startAt="4"/>
            </a:pPr>
            <a:r>
              <a:rPr lang="en-US" dirty="0"/>
              <a:t>Coordination of the Security </a:t>
            </a:r>
            <a:r>
              <a:rPr lang="en-US" dirty="0" smtClean="0"/>
              <a:t>Sector</a:t>
            </a:r>
          </a:p>
          <a:p>
            <a:pPr marL="624078" indent="-514350">
              <a:buClr>
                <a:schemeClr val="accent5"/>
              </a:buClr>
              <a:buFont typeface="+mj-lt"/>
              <a:buAutoNum type="arabicPeriod" startAt="4"/>
            </a:pPr>
            <a:r>
              <a:rPr lang="en-US" dirty="0"/>
              <a:t>Policy, Planning and Support </a:t>
            </a:r>
            <a:r>
              <a:rPr lang="en-US" dirty="0" smtClean="0"/>
              <a:t>Services (Presidential Advisors and RDCs)</a:t>
            </a:r>
          </a:p>
          <a:p>
            <a:pPr marL="627063" indent="0">
              <a:buClr>
                <a:schemeClr val="accent5"/>
              </a:buClr>
              <a:buNone/>
            </a:pPr>
            <a:endParaRPr lang="en-GB" dirty="0"/>
          </a:p>
          <a:p>
            <a:pPr marL="1747837" indent="0">
              <a:buClr>
                <a:schemeClr val="accent5"/>
              </a:buClr>
              <a:buNone/>
            </a:pPr>
            <a:endParaRPr lang="en-GB" dirty="0" smtClean="0"/>
          </a:p>
          <a:p>
            <a:pPr marL="109728" indent="0">
              <a:buNone/>
            </a:pPr>
            <a:endParaRPr lang="en-US" dirty="0" smtClean="0"/>
          </a:p>
          <a:p>
            <a:pPr marL="109728" indent="0">
              <a:buNone/>
            </a:pPr>
            <a:endParaRPr lang="en-US" dirty="0"/>
          </a:p>
        </p:txBody>
      </p:sp>
      <p:sp>
        <p:nvSpPr>
          <p:cNvPr id="3" name="Title 2"/>
          <p:cNvSpPr>
            <a:spLocks noGrp="1"/>
          </p:cNvSpPr>
          <p:nvPr>
            <p:ph type="title"/>
          </p:nvPr>
        </p:nvSpPr>
        <p:spPr>
          <a:xfrm>
            <a:off x="457200" y="533400"/>
            <a:ext cx="7315200" cy="1142999"/>
          </a:xfrm>
        </p:spPr>
        <p:txBody>
          <a:bodyPr>
            <a:normAutofit fontScale="90000"/>
          </a:bodyPr>
          <a:lstStyle/>
          <a:p>
            <a:pPr algn="ctr"/>
            <a:r>
              <a:rPr lang="en-US" dirty="0" smtClean="0"/>
              <a:t>Functional </a:t>
            </a:r>
            <a:r>
              <a:rPr lang="en-US" dirty="0"/>
              <a:t>Roles of Office of the President</a:t>
            </a:r>
          </a:p>
        </p:txBody>
      </p:sp>
    </p:spTree>
    <p:extLst>
      <p:ext uri="{BB962C8B-B14F-4D97-AF65-F5344CB8AC3E}">
        <p14:creationId xmlns:p14="http://schemas.microsoft.com/office/powerpoint/2010/main" val="49108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Clr>
                <a:schemeClr val="accent5"/>
              </a:buClr>
              <a:buFont typeface="+mj-lt"/>
              <a:buAutoNum type="arabicPeriod"/>
            </a:pPr>
            <a:r>
              <a:rPr lang="en-US" dirty="0" smtClean="0"/>
              <a:t>Strengthening </a:t>
            </a:r>
            <a:r>
              <a:rPr lang="en-US" dirty="0"/>
              <a:t>oversight inspection, </a:t>
            </a:r>
            <a:r>
              <a:rPr lang="en-US" dirty="0" smtClean="0"/>
              <a:t>Monitoring &amp; Evaluation </a:t>
            </a:r>
            <a:r>
              <a:rPr lang="en-US" dirty="0"/>
              <a:t>of implementation of </a:t>
            </a:r>
            <a:r>
              <a:rPr lang="en-US" dirty="0" smtClean="0"/>
              <a:t>Gov’t </a:t>
            </a:r>
            <a:r>
              <a:rPr lang="en-US" dirty="0"/>
              <a:t>Policies, </a:t>
            </a:r>
            <a:r>
              <a:rPr lang="en-US" dirty="0" err="1" smtClean="0"/>
              <a:t>programmes</a:t>
            </a:r>
            <a:r>
              <a:rPr lang="en-US" dirty="0" smtClean="0"/>
              <a:t> &amp; Projects;</a:t>
            </a:r>
          </a:p>
          <a:p>
            <a:pPr marL="624078" indent="-514350">
              <a:buClr>
                <a:schemeClr val="accent5"/>
              </a:buClr>
              <a:buFont typeface="+mj-lt"/>
              <a:buAutoNum type="arabicPeriod"/>
            </a:pPr>
            <a:r>
              <a:rPr lang="en-US" dirty="0" smtClean="0"/>
              <a:t>Mobilizing </a:t>
            </a:r>
            <a:r>
              <a:rPr lang="en-US" dirty="0"/>
              <a:t>the population for Development</a:t>
            </a:r>
            <a:r>
              <a:rPr lang="en-US" dirty="0" smtClean="0"/>
              <a:t>;</a:t>
            </a:r>
          </a:p>
          <a:p>
            <a:pPr marL="624078" indent="-514350">
              <a:buClr>
                <a:schemeClr val="accent5"/>
              </a:buClr>
              <a:buFont typeface="+mj-lt"/>
              <a:buAutoNum type="arabicPeriod"/>
            </a:pPr>
            <a:r>
              <a:rPr lang="en-US" dirty="0" smtClean="0"/>
              <a:t>Finance </a:t>
            </a:r>
            <a:r>
              <a:rPr lang="en-US" dirty="0"/>
              <a:t>and </a:t>
            </a:r>
            <a:r>
              <a:rPr lang="en-US" dirty="0" smtClean="0"/>
              <a:t>Administration;</a:t>
            </a:r>
          </a:p>
          <a:p>
            <a:pPr marL="624078" indent="-514350">
              <a:buClr>
                <a:schemeClr val="accent5"/>
              </a:buClr>
              <a:buFont typeface="+mj-lt"/>
              <a:buAutoNum type="arabicPeriod"/>
            </a:pPr>
            <a:r>
              <a:rPr lang="en-US" dirty="0" smtClean="0"/>
              <a:t>Leadership Training;</a:t>
            </a:r>
          </a:p>
          <a:p>
            <a:pPr marL="624078" indent="-514350">
              <a:buClr>
                <a:schemeClr val="accent5"/>
              </a:buClr>
              <a:buFont typeface="+mj-lt"/>
              <a:buAutoNum type="arabicPeriod"/>
            </a:pPr>
            <a:r>
              <a:rPr lang="en-US" dirty="0"/>
              <a:t>Supporting Policy formulation and Capacity </a:t>
            </a:r>
            <a:r>
              <a:rPr lang="en-US" dirty="0" smtClean="0"/>
              <a:t>development;</a:t>
            </a:r>
          </a:p>
          <a:p>
            <a:pPr marL="624078" indent="-514350">
              <a:buClr>
                <a:schemeClr val="accent5"/>
              </a:buClr>
              <a:buFont typeface="+mj-lt"/>
              <a:buAutoNum type="arabicPeriod"/>
            </a:pPr>
            <a:r>
              <a:rPr lang="en-US" dirty="0"/>
              <a:t>Patriotism development</a:t>
            </a:r>
            <a:endParaRPr lang="en-US" dirty="0" smtClean="0"/>
          </a:p>
          <a:p>
            <a:pPr marL="109728" indent="0">
              <a:buNone/>
            </a:pPr>
            <a:endParaRPr lang="en-US" dirty="0"/>
          </a:p>
        </p:txBody>
      </p:sp>
      <p:sp>
        <p:nvSpPr>
          <p:cNvPr id="3" name="Title 2"/>
          <p:cNvSpPr>
            <a:spLocks noGrp="1"/>
          </p:cNvSpPr>
          <p:nvPr>
            <p:ph type="title"/>
          </p:nvPr>
        </p:nvSpPr>
        <p:spPr>
          <a:xfrm>
            <a:off x="457200" y="533400"/>
            <a:ext cx="7315200" cy="1142999"/>
          </a:xfrm>
        </p:spPr>
        <p:txBody>
          <a:bodyPr>
            <a:normAutofit fontScale="90000"/>
          </a:bodyPr>
          <a:lstStyle/>
          <a:p>
            <a:pPr algn="ctr"/>
            <a:r>
              <a:rPr lang="en-US" dirty="0" smtClean="0"/>
              <a:t>Functional </a:t>
            </a:r>
            <a:r>
              <a:rPr lang="en-US" dirty="0"/>
              <a:t>Linkages with Local Governments</a:t>
            </a:r>
          </a:p>
        </p:txBody>
      </p:sp>
    </p:spTree>
    <p:extLst>
      <p:ext uri="{BB962C8B-B14F-4D97-AF65-F5344CB8AC3E}">
        <p14:creationId xmlns:p14="http://schemas.microsoft.com/office/powerpoint/2010/main" val="3876174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b="1" dirty="0"/>
              <a:t>Importance of </a:t>
            </a:r>
            <a:r>
              <a:rPr lang="en-US" b="1" dirty="0" smtClean="0"/>
              <a:t>awards</a:t>
            </a:r>
          </a:p>
          <a:p>
            <a:pPr marL="624078" indent="-514350">
              <a:buClr>
                <a:schemeClr val="accent5"/>
              </a:buClr>
              <a:buFont typeface="+mj-lt"/>
              <a:buAutoNum type="arabicPeriod"/>
            </a:pPr>
            <a:r>
              <a:rPr lang="en-US" dirty="0"/>
              <a:t>I</a:t>
            </a:r>
            <a:r>
              <a:rPr lang="en-US" dirty="0" smtClean="0"/>
              <a:t>nstruments </a:t>
            </a:r>
            <a:r>
              <a:rPr lang="en-US" dirty="0"/>
              <a:t>for inspiring Citizens to strive for excellence; </a:t>
            </a:r>
          </a:p>
          <a:p>
            <a:pPr marL="624078" indent="-514350">
              <a:buClr>
                <a:schemeClr val="accent5"/>
              </a:buClr>
              <a:buFont typeface="+mj-lt"/>
              <a:buAutoNum type="arabicPeriod"/>
            </a:pPr>
            <a:r>
              <a:rPr lang="en-US" dirty="0"/>
              <a:t>M</a:t>
            </a:r>
            <a:r>
              <a:rPr lang="en-US" dirty="0" smtClean="0"/>
              <a:t>otivation </a:t>
            </a:r>
            <a:r>
              <a:rPr lang="en-US" dirty="0"/>
              <a:t>to contribute more actively towards promoting the Nation's value systems </a:t>
            </a:r>
            <a:endParaRPr lang="en-US" dirty="0" smtClean="0"/>
          </a:p>
          <a:p>
            <a:pPr marL="624078" indent="-514350">
              <a:buClr>
                <a:schemeClr val="accent5"/>
              </a:buClr>
              <a:buFont typeface="+mj-lt"/>
              <a:buAutoNum type="arabicPeriod"/>
            </a:pPr>
            <a:r>
              <a:rPr lang="en-US" dirty="0" smtClean="0"/>
              <a:t>Indication </a:t>
            </a:r>
            <a:r>
              <a:rPr lang="en-US" dirty="0"/>
              <a:t>of the kind of behavior desired above and beyond the normal;</a:t>
            </a:r>
          </a:p>
          <a:p>
            <a:pPr marL="624078" indent="-514350">
              <a:buClr>
                <a:schemeClr val="accent5"/>
              </a:buClr>
              <a:buFont typeface="+mj-lt"/>
              <a:buAutoNum type="arabicPeriod"/>
            </a:pPr>
            <a:r>
              <a:rPr lang="en-US" dirty="0" smtClean="0"/>
              <a:t>Instill </a:t>
            </a:r>
            <a:r>
              <a:rPr lang="en-US" dirty="0"/>
              <a:t>a sense of Patriotism and Nationalism in Society.</a:t>
            </a:r>
          </a:p>
          <a:p>
            <a:pPr marL="109728" indent="0">
              <a:buNone/>
            </a:pPr>
            <a:endParaRPr lang="en-US" dirty="0"/>
          </a:p>
        </p:txBody>
      </p:sp>
      <p:sp>
        <p:nvSpPr>
          <p:cNvPr id="3" name="Title 2"/>
          <p:cNvSpPr>
            <a:spLocks noGrp="1"/>
          </p:cNvSpPr>
          <p:nvPr>
            <p:ph type="title"/>
          </p:nvPr>
        </p:nvSpPr>
        <p:spPr>
          <a:xfrm>
            <a:off x="457200" y="609600"/>
            <a:ext cx="7239000" cy="1066799"/>
          </a:xfrm>
        </p:spPr>
        <p:txBody>
          <a:bodyPr>
            <a:normAutofit fontScale="90000"/>
          </a:bodyPr>
          <a:lstStyle/>
          <a:p>
            <a:r>
              <a:rPr lang="en-US" dirty="0"/>
              <a:t>National Honors and Awards </a:t>
            </a:r>
          </a:p>
        </p:txBody>
      </p:sp>
    </p:spTree>
    <p:extLst>
      <p:ext uri="{BB962C8B-B14F-4D97-AF65-F5344CB8AC3E}">
        <p14:creationId xmlns:p14="http://schemas.microsoft.com/office/powerpoint/2010/main" val="3537236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b="1" dirty="0" smtClean="0"/>
              <a:t>Operations </a:t>
            </a:r>
            <a:r>
              <a:rPr lang="en-US" b="1" dirty="0"/>
              <a:t>of the Awards </a:t>
            </a:r>
            <a:r>
              <a:rPr lang="en-US" b="1" dirty="0" smtClean="0"/>
              <a:t>Committee</a:t>
            </a:r>
          </a:p>
          <a:p>
            <a:pPr marL="624078" indent="-514350">
              <a:buClr>
                <a:schemeClr val="accent5"/>
              </a:buClr>
              <a:buFont typeface="+mj-lt"/>
              <a:buAutoNum type="arabicPeriod"/>
            </a:pPr>
            <a:r>
              <a:rPr lang="en-US" dirty="0" smtClean="0"/>
              <a:t>Mandate </a:t>
            </a:r>
            <a:r>
              <a:rPr lang="en-US" dirty="0"/>
              <a:t>of the Presidential Awards Committee (PAC) is to advise the President in respect of the persons upon whom titles of Honor may be conferred </a:t>
            </a:r>
            <a:endParaRPr lang="en-US" dirty="0" smtClean="0"/>
          </a:p>
          <a:p>
            <a:pPr marL="624078" indent="-514350">
              <a:buClr>
                <a:schemeClr val="accent5"/>
              </a:buClr>
              <a:buFont typeface="+mj-lt"/>
              <a:buAutoNum type="arabicPeriod"/>
            </a:pPr>
            <a:r>
              <a:rPr lang="en-US" dirty="0" smtClean="0"/>
              <a:t>The Chancery </a:t>
            </a:r>
            <a:r>
              <a:rPr lang="en-US" dirty="0"/>
              <a:t>receives names from various </a:t>
            </a:r>
            <a:r>
              <a:rPr lang="en-US" dirty="0" smtClean="0"/>
              <a:t>MDAs &amp; </a:t>
            </a:r>
            <a:r>
              <a:rPr lang="en-US" dirty="0"/>
              <a:t>Individuals with a write up giving reasons to justify the proposed award to the individual(s). The Chancery then submits the names to the PAC for discussion, selection, and recommendation to H.E the President. The medalists are approved solely by the President either acting on his own initiative or based on recommendations made to him.</a:t>
            </a:r>
          </a:p>
          <a:p>
            <a:pPr marL="624078" indent="-514350">
              <a:buClr>
                <a:schemeClr val="accent5"/>
              </a:buClr>
              <a:buFont typeface="+mj-lt"/>
              <a:buAutoNum type="arabicPeriod"/>
            </a:pPr>
            <a:r>
              <a:rPr lang="en-US" dirty="0" smtClean="0"/>
              <a:t>The </a:t>
            </a:r>
            <a:r>
              <a:rPr lang="en-US" dirty="0"/>
              <a:t>nominations should be addressed to The Chancellor, Presidential Awards Committee, and Office of the President. Where necessary, the nominations can be passed through the Resident District Commissioner (RDC).</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National Honors and Awards </a:t>
            </a:r>
            <a:r>
              <a:rPr lang="en-US" dirty="0" err="1" smtClean="0"/>
              <a:t>Con’t</a:t>
            </a:r>
            <a:endParaRPr lang="en-US" dirty="0"/>
          </a:p>
        </p:txBody>
      </p:sp>
    </p:spTree>
    <p:extLst>
      <p:ext uri="{BB962C8B-B14F-4D97-AF65-F5344CB8AC3E}">
        <p14:creationId xmlns:p14="http://schemas.microsoft.com/office/powerpoint/2010/main" val="775435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Clr>
                <a:schemeClr val="accent5"/>
              </a:buClr>
              <a:buFont typeface="+mj-lt"/>
              <a:buAutoNum type="arabicPeriod"/>
            </a:pPr>
            <a:r>
              <a:rPr lang="en-US" dirty="0" smtClean="0"/>
              <a:t>Identify </a:t>
            </a:r>
            <a:r>
              <a:rPr lang="en-US" dirty="0"/>
              <a:t>and recommend exemplary persons in your area of jurisdiction (Districts, </a:t>
            </a:r>
            <a:r>
              <a:rPr lang="en-US" dirty="0" smtClean="0"/>
              <a:t>Institutions) </a:t>
            </a:r>
            <a:r>
              <a:rPr lang="en-US" dirty="0"/>
              <a:t>for recognition; </a:t>
            </a:r>
          </a:p>
          <a:p>
            <a:pPr marL="624078" indent="-514350">
              <a:buClr>
                <a:schemeClr val="accent5"/>
              </a:buClr>
              <a:buFont typeface="+mj-lt"/>
              <a:buAutoNum type="arabicPeriod"/>
            </a:pPr>
            <a:r>
              <a:rPr lang="en-US" dirty="0" smtClean="0"/>
              <a:t>Be </a:t>
            </a:r>
            <a:r>
              <a:rPr lang="en-US" dirty="0"/>
              <a:t>patriotic and qualify for the award and inspire others to qualify for the </a:t>
            </a:r>
            <a:r>
              <a:rPr lang="en-US" dirty="0" smtClean="0"/>
              <a:t>awards;</a:t>
            </a:r>
          </a:p>
          <a:p>
            <a:pPr marL="624078" indent="-514350">
              <a:buClr>
                <a:schemeClr val="accent5"/>
              </a:buClr>
              <a:buFont typeface="+mj-lt"/>
              <a:buAutoNum type="arabicPeriod"/>
            </a:pPr>
            <a:r>
              <a:rPr lang="en-US" dirty="0" smtClean="0"/>
              <a:t>Submit </a:t>
            </a:r>
            <a:r>
              <a:rPr lang="en-US" dirty="0"/>
              <a:t>identified person(s) to your area leader(s) for recommendation for award; </a:t>
            </a:r>
          </a:p>
          <a:p>
            <a:pPr marL="624078" indent="-514350">
              <a:buClr>
                <a:schemeClr val="accent5"/>
              </a:buClr>
              <a:buFont typeface="+mj-lt"/>
              <a:buAutoNum type="arabicPeriod"/>
            </a:pPr>
            <a:r>
              <a:rPr lang="en-US" dirty="0" smtClean="0"/>
              <a:t>Nominated </a:t>
            </a:r>
            <a:r>
              <a:rPr lang="en-US" dirty="0"/>
              <a:t>citizens must have made a significant contribution to the socio-economic </a:t>
            </a:r>
            <a:r>
              <a:rPr lang="en-US" dirty="0" err="1" smtClean="0"/>
              <a:t>dev’t</a:t>
            </a:r>
            <a:r>
              <a:rPr lang="en-US" dirty="0" smtClean="0"/>
              <a:t> </a:t>
            </a:r>
            <a:r>
              <a:rPr lang="en-US" dirty="0"/>
              <a:t>of the country; </a:t>
            </a:r>
          </a:p>
          <a:p>
            <a:endParaRPr lang="en-US" dirty="0"/>
          </a:p>
        </p:txBody>
      </p:sp>
      <p:sp>
        <p:nvSpPr>
          <p:cNvPr id="3" name="Title 2"/>
          <p:cNvSpPr>
            <a:spLocks noGrp="1"/>
          </p:cNvSpPr>
          <p:nvPr>
            <p:ph type="title"/>
          </p:nvPr>
        </p:nvSpPr>
        <p:spPr/>
        <p:txBody>
          <a:bodyPr>
            <a:normAutofit fontScale="90000"/>
          </a:bodyPr>
          <a:lstStyle/>
          <a:p>
            <a:r>
              <a:rPr lang="en-US" dirty="0"/>
              <a:t>Role of the public in Awards </a:t>
            </a:r>
          </a:p>
        </p:txBody>
      </p:sp>
    </p:spTree>
    <p:extLst>
      <p:ext uri="{BB962C8B-B14F-4D97-AF65-F5344CB8AC3E}">
        <p14:creationId xmlns:p14="http://schemas.microsoft.com/office/powerpoint/2010/main" val="1576378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DEAR Custom Presentation">
      <a:dk1>
        <a:sysClr val="windowText" lastClr="000000"/>
      </a:dk1>
      <a:lt1>
        <a:srgbClr val="FFFFFF"/>
      </a:lt1>
      <a:dk2>
        <a:srgbClr val="2F5897"/>
      </a:dk2>
      <a:lt2>
        <a:srgbClr val="E4E9EF"/>
      </a:lt2>
      <a:accent1>
        <a:srgbClr val="FFFF00"/>
      </a:accent1>
      <a:accent2>
        <a:srgbClr val="000000"/>
      </a:accent2>
      <a:accent3>
        <a:srgbClr val="FFFF00"/>
      </a:accent3>
      <a:accent4>
        <a:srgbClr val="FFFF00"/>
      </a:accent4>
      <a:accent5>
        <a:srgbClr val="FF0000"/>
      </a:accent5>
      <a:accent6>
        <a:srgbClr val="FF0000"/>
      </a:accent6>
      <a:hlink>
        <a:srgbClr val="3399FF"/>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1171</TotalTime>
  <Words>698</Words>
  <Application>Microsoft Office PowerPoint</Application>
  <PresentationFormat>On-screen Show (4:3)</PresentationFormat>
  <Paragraphs>72</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Century Gothic</vt:lpstr>
      <vt:lpstr>Lucida Sans Unicode</vt:lpstr>
      <vt:lpstr>Verdana</vt:lpstr>
      <vt:lpstr>Wingdings 2</vt:lpstr>
      <vt:lpstr>Wingdings 3</vt:lpstr>
      <vt:lpstr>Concourse</vt:lpstr>
      <vt:lpstr> </vt:lpstr>
      <vt:lpstr>Table of Contents</vt:lpstr>
      <vt:lpstr>Background</vt:lpstr>
      <vt:lpstr>Background Con’t</vt:lpstr>
      <vt:lpstr>Functional Roles of Office of the President</vt:lpstr>
      <vt:lpstr>Functional Linkages with Local Governments</vt:lpstr>
      <vt:lpstr>National Honors and Awards </vt:lpstr>
      <vt:lpstr>National Honors and Awards Con’t</vt:lpstr>
      <vt:lpstr>Role of the public in Awards </vt:lpstr>
      <vt:lpstr>TYPES OF AWARDS</vt:lpstr>
      <vt:lpstr>Presidential Pledges</vt:lpstr>
      <vt:lpstr>Expectations from LGs By OP</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SCORE CARD</dc:title>
  <dc:creator>User</dc:creator>
  <cp:lastModifiedBy>Esther Ayebare</cp:lastModifiedBy>
  <cp:revision>62</cp:revision>
  <dcterms:created xsi:type="dcterms:W3CDTF">2013-06-12T13:11:55Z</dcterms:created>
  <dcterms:modified xsi:type="dcterms:W3CDTF">2016-09-10T11:51:59Z</dcterms:modified>
</cp:coreProperties>
</file>