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77" r:id="rId5"/>
    <p:sldId id="279" r:id="rId6"/>
    <p:sldId id="258" r:id="rId7"/>
    <p:sldId id="271" r:id="rId8"/>
    <p:sldId id="272" r:id="rId9"/>
    <p:sldId id="260" r:id="rId10"/>
    <p:sldId id="261" r:id="rId11"/>
    <p:sldId id="264" r:id="rId12"/>
    <p:sldId id="265" r:id="rId13"/>
    <p:sldId id="266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0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FE8B1-6E30-47BA-8A4E-E844F2DA1AD5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20B81-101D-4026-B7A3-7CC8E6148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858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br>
              <a:rPr lang="en-US" b="1" dirty="0"/>
            </a:br>
            <a:r>
              <a:rPr lang="en-US" b="1" dirty="0" smtClean="0"/>
              <a:t> A PRESENTATION TO LOCAL GOVERNMENT BUDGET CONSULTATIVE WORKSHOPS FOR </a:t>
            </a:r>
            <a:r>
              <a:rPr lang="en-US" b="1" smtClean="0"/>
              <a:t>FY </a:t>
            </a:r>
            <a:r>
              <a:rPr lang="en-US" b="1" smtClean="0"/>
              <a:t>2014/15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Strengthening the Procurement Function at the Local Government Level: Issues and Way Forward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BY </a:t>
            </a:r>
            <a:r>
              <a:rPr lang="en-US" sz="4000" b="1" dirty="0" smtClean="0"/>
              <a:t>PPDA</a:t>
            </a:r>
            <a:br>
              <a:rPr lang="en-US" sz="4000" b="1" dirty="0" smtClean="0"/>
            </a:b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3100" b="1" dirty="0" smtClean="0"/>
              <a:t>October  2013</a:t>
            </a:r>
            <a:r>
              <a:rPr lang="en-US" sz="3100" b="1" dirty="0"/>
              <a:t>	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Amended PPDA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circular will soon be issued to brief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LGs on the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salient highlights of the amendments that equally apply to the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LGs PDEs. Some  key issues from amendments include: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Disposal of land under the District Land Board is not governed by the procedure for disposal under PPDA Act, 2003</a:t>
            </a:r>
          </a:p>
          <a:p>
            <a:pPr lvl="0"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Amended PPDA Law Cont’d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PDE will not enter into contract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with:</a:t>
            </a:r>
          </a:p>
          <a:p>
            <a:pPr lvl="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member of the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CC, EC,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employee of a PDE or member of the Board of Survey; and</a:t>
            </a:r>
          </a:p>
          <a:p>
            <a:pPr lvl="0" algn="just">
              <a:buFontTx/>
              <a:buChar char="-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person appointed to politically or administratively control a PDE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Suspension 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Providers by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Authority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on its own initiative 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Procurement Performance Measurement System (PPMS)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PPDA rolled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out PPMS to 105 Local and Central government PDEs by end of FY 2011/12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of which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LGs see detailed paper).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PPMS will be used to assess the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performance 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LGs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PDEs by the Authority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lso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help in assessing the best performing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LGs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for award and recognition by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PPDA at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end of each FY.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Tender Portal on PPDA Website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81600"/>
          </a:xfrm>
        </p:spPr>
        <p:txBody>
          <a:bodyPr/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tender portal on the PPDA website enables PDEs to post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relating to; tender opportunities, Best Evaluated Bidders, awarded contracts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etc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LGs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are highly encouraged to post their procurement and disposal opportunities on the tender portal since it’s a free of charge advertising media and for transparency purposes.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Thank You</a:t>
            </a:r>
            <a:endParaRPr lang="en-US" sz="6600" b="1" dirty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97063" y="2408238"/>
          <a:ext cx="5349875" cy="291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3" imgW="5349600" imgH="2911320" progId="">
                  <p:embed/>
                </p:oleObj>
              </mc:Choice>
              <mc:Fallback>
                <p:oleObj name="Clip" r:id="rId3" imgW="5349600" imgH="29113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2408238"/>
                        <a:ext cx="5349875" cy="291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HIGHLIGHTED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Issues Raised in the Workshops of 2012/13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Force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Account Method 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Procurement.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Procurement Audit &amp; Investigation Findings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New Procurement Plan Format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Amended PPDA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Law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Procurement Performance Measurement System (PPMS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Tender Portal on PPDA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Website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ISSUES RAISED IN PREVIOUS WORKSHOPS OF 2012/13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73784"/>
          <a:ext cx="8153400" cy="506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4724400"/>
              </a:tblGrid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Issue raised 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Action by PPDA 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Contractor s who fail to execute their obligations on schedule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 Companies and their Directors have been blacklisted for such incidences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Determining</a:t>
                      </a:r>
                      <a:r>
                        <a:rPr lang="en-US" sz="3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price</a:t>
                      </a:r>
                      <a:r>
                        <a:rPr lang="en-US" sz="3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by AOs</a:t>
                      </a:r>
                      <a:endParaRPr lang="en-US" sz="3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PPDA has catered for this in the regulations and a circular is to be issued to LGs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ISSUES RAISED IN PREVIOUS WORKSHOPS OF 2012/13 Cont’d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Issue raised 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Action by PPDA 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76472">
                <a:tc>
                  <a:txBody>
                    <a:bodyPr/>
                    <a:lstStyle/>
                    <a:p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7% preference scheme to support the local providers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 be given to Domestically manufactured goods and Ugandan contractors and Consultants</a:t>
                      </a:r>
                      <a:r>
                        <a:rPr lang="en-US" sz="3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as per new law</a:t>
                      </a:r>
                      <a:endParaRPr lang="en-US" sz="3200" b="1" dirty="0" smtClean="0"/>
                    </a:p>
                    <a:p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ISSUES RAISED IN PREVIOUS WORKSHOPS OF 2012/13 Cont’d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763000" cy="5702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/>
                <a:gridCol w="4381500"/>
              </a:tblGrid>
              <a:tr h="40137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Issue raised 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Action by PPDA 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2215">
                <a:tc>
                  <a:txBody>
                    <a:bodyPr/>
                    <a:lstStyle/>
                    <a:p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 companies find it hard to register on the  PPDA Register of Providers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fees have been reduced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Now the process is handled in house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Authority is in the process of opening upcountry centers to</a:t>
                      </a:r>
                      <a:r>
                        <a:rPr lang="en-US" sz="3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address such concerns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  <a:tr h="3194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Force Account Method of Procurement.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/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PPPDA issued circular No. 3 of 2012, to all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LG Accounting  Officers to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provide additional guidance on the use of Force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Account mechanism.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This is to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ease the use of road equipments that government has distributed to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LGs to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maintain roads in the districts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See Appendix A in the detailed paper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Findings from Procurement Audit &amp;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30763"/>
          </a:xfrm>
        </p:spPr>
        <p:txBody>
          <a:bodyPr/>
          <a:lstStyle/>
          <a:p>
            <a:r>
              <a:rPr lang="en-US" dirty="0" smtClean="0"/>
              <a:t>Procurement Fraud (Technical, Syndicate &amp; intended crisis)</a:t>
            </a:r>
          </a:p>
          <a:p>
            <a:pPr lvl="0"/>
            <a:r>
              <a:rPr lang="en-US" dirty="0" smtClean="0"/>
              <a:t>Conducting procurements outside the plan</a:t>
            </a:r>
          </a:p>
          <a:p>
            <a:r>
              <a:rPr lang="en-US" dirty="0" smtClean="0"/>
              <a:t>Poor record keeping</a:t>
            </a:r>
          </a:p>
          <a:p>
            <a:r>
              <a:rPr lang="en-US" dirty="0" smtClean="0"/>
              <a:t>Use of wrong methods of procurement</a:t>
            </a:r>
          </a:p>
          <a:p>
            <a:r>
              <a:rPr lang="en-US" dirty="0" smtClean="0"/>
              <a:t>Forgery of documentation by the bidders </a:t>
            </a:r>
          </a:p>
          <a:p>
            <a:r>
              <a:rPr lang="en-US" dirty="0" smtClean="0"/>
              <a:t>Not adhering to evaluation criteria  in the Solicitation Document 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Findings from Procurement Audit &amp; Investigations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029200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Not extending bid validity which has led to the Authority directing the Entities to re-tender </a:t>
            </a:r>
            <a:endParaRPr lang="en-US" dirty="0" smtClean="0"/>
          </a:p>
          <a:p>
            <a:pPr lvl="0"/>
            <a:r>
              <a:rPr lang="en-US" dirty="0" smtClean="0"/>
              <a:t>Use of inappropriate evaluation methodologies</a:t>
            </a:r>
          </a:p>
          <a:p>
            <a:pPr lvl="0"/>
            <a:r>
              <a:rPr lang="en-US" dirty="0" smtClean="0"/>
              <a:t>Awarding bids by the CC at Engineer's estimates leading to financial loss or shoddy work. </a:t>
            </a:r>
          </a:p>
          <a:p>
            <a:r>
              <a:rPr lang="en-US" dirty="0" smtClean="0"/>
              <a:t>Poor contract management leading to shoddy work, incomplete works, and abandonment of sites or payment with no evidence of deliverables. 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New Procurement Plan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new format provides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details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planed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actual quantities,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data,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pre-qualification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invitation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bids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evaluation;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contract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finalization.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will enable PDEs track the progress of each procurement and ascertain where the delays are.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(See Appendix B in the detailed paper)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</TotalTime>
  <Words>662</Words>
  <Application>Microsoft Office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Clip</vt:lpstr>
      <vt:lpstr>        A PRESENTATION TO LOCAL GOVERNMENT BUDGET CONSULTATIVE WORKSHOPS FOR FY 2014/15   Strengthening the Procurement Function at the Local Government Level: Issues and Way Forward  BY PPDA  October  2013       </vt:lpstr>
      <vt:lpstr>HIGHLIGHTED ISSUES</vt:lpstr>
      <vt:lpstr>ISSUES RAISED IN PREVIOUS WORKSHOPS OF 2012/13</vt:lpstr>
      <vt:lpstr>ISSUES RAISED IN PREVIOUS WORKSHOPS OF 2012/13 Cont’d</vt:lpstr>
      <vt:lpstr>ISSUES RAISED IN PREVIOUS WORKSHOPS OF 2012/13 Cont’d</vt:lpstr>
      <vt:lpstr>Force Account Method of Procurement.</vt:lpstr>
      <vt:lpstr>Findings from Procurement Audit &amp; Investigations</vt:lpstr>
      <vt:lpstr>Findings from Procurement Audit &amp; Investigations Cont’d</vt:lpstr>
      <vt:lpstr>New Procurement Plan Format</vt:lpstr>
      <vt:lpstr>The Amended PPDA Law</vt:lpstr>
      <vt:lpstr>The Amended PPDA Law Cont’d</vt:lpstr>
      <vt:lpstr> Procurement Performance Measurement System (PPMS)</vt:lpstr>
      <vt:lpstr>Tender Portal on PPDA Website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PRESENTATION TO LOCAL GOVERNMENT BUDGET CONSULTATIVE WORKSHOPS FOR FY 2013/14   BY   PPDA</dc:title>
  <dc:creator>jsaturday</dc:creator>
  <cp:lastModifiedBy>user</cp:lastModifiedBy>
  <cp:revision>49</cp:revision>
  <dcterms:created xsi:type="dcterms:W3CDTF">2012-11-21T08:45:05Z</dcterms:created>
  <dcterms:modified xsi:type="dcterms:W3CDTF">2013-10-30T05:11:45Z</dcterms:modified>
</cp:coreProperties>
</file>