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2" r:id="rId3"/>
    <p:sldId id="260" r:id="rId4"/>
    <p:sldId id="258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84" r:id="rId13"/>
    <p:sldId id="280" r:id="rId14"/>
    <p:sldId id="283" r:id="rId15"/>
    <p:sldId id="282" r:id="rId16"/>
    <p:sldId id="274" r:id="rId17"/>
    <p:sldId id="279" r:id="rId18"/>
    <p:sldId id="275" r:id="rId19"/>
    <p:sldId id="271" r:id="rId20"/>
    <p:sldId id="281" r:id="rId21"/>
    <p:sldId id="273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09/14/2018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09/14/2018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360" y="723900"/>
            <a:ext cx="10353040" cy="3898900"/>
          </a:xfrm>
        </p:spPr>
        <p:txBody>
          <a:bodyPr/>
          <a:lstStyle/>
          <a:p>
            <a:r>
              <a:rPr lang="en-US" sz="5400" b="1" dirty="0" smtClean="0">
                <a:solidFill>
                  <a:srgbClr val="000014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REVENUE MOBILIZATION, CHALLENGES and tax POLICY measures</a:t>
            </a:r>
            <a:endParaRPr lang="en-US" sz="54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300" y="4889500"/>
            <a:ext cx="11023600" cy="1393716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00206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MINISTRY OF FINANCE, PLANNING AND ECONOMIC DEVELOPMENT</a:t>
            </a:r>
          </a:p>
          <a:p>
            <a:pPr>
              <a:spcBef>
                <a:spcPts val="0"/>
              </a:spcBef>
            </a:pPr>
            <a:endParaRPr lang="en-US" sz="800" b="1" dirty="0" smtClean="0">
              <a:solidFill>
                <a:srgbClr val="00206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sz="26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SEPTEMBER</a:t>
            </a:r>
            <a:r>
              <a:rPr lang="en-US" sz="2600" b="1" smtClean="0">
                <a:latin typeface="Ebrima" pitchFamily="2" charset="0"/>
                <a:ea typeface="Ebrima" pitchFamily="2" charset="0"/>
                <a:cs typeface="Ebrima" pitchFamily="2" charset="0"/>
              </a:rPr>
              <a:t>, 2018</a:t>
            </a:r>
            <a:endParaRPr lang="en-US" sz="26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2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4640" y="114300"/>
            <a:ext cx="3007360" cy="635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Performance</a:t>
            </a:r>
            <a:endParaRPr lang="en-US" sz="28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1000" y="774700"/>
            <a:ext cx="2832100" cy="5715000"/>
          </a:xfrm>
        </p:spPr>
        <p:txBody>
          <a:bodyPr>
            <a:noAutofit/>
          </a:bodyPr>
          <a:lstStyle/>
          <a:p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In the FY 2017/18, net revenue of UGX 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14,506.93 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billion was collected posting a momentous growth of UGX 1,736.48 billion (13.65%) compared to the FY 2016/17. </a:t>
            </a:r>
            <a:endParaRPr lang="en-GB" sz="16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ea typeface="Ebrima" pitchFamily="2" charset="0"/>
              <a:cs typeface="Arial" pitchFamily="34" charset="0"/>
            </a:endParaRPr>
          </a:p>
          <a:p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However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, the collections were UGX 606.32 billion below the FY 2017/18 target of UGX 15,062.43 billion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.</a:t>
            </a:r>
          </a:p>
          <a:p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The 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month of June 2018, contributed 12.2% (UGX 1,763.91 billion) to the FY 2017/18 net revenue collections. </a:t>
            </a:r>
            <a:endParaRPr lang="en-GB" sz="16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ea typeface="Ebrima" pitchFamily="2" charset="0"/>
              <a:cs typeface="Arial" pitchFamily="34" charset="0"/>
            </a:endParaRPr>
          </a:p>
          <a:p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This 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Ebrima" pitchFamily="2" charset="0"/>
                <a:cs typeface="Arial" pitchFamily="34" charset="0"/>
              </a:rPr>
              <a:t>was the highest monthly revenue contribution to the annual collections </a:t>
            </a:r>
            <a:endParaRPr lang="en-US" sz="1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ea typeface="Ebrima" pitchFamily="2" charset="0"/>
              <a:cs typeface="Arial" pitchFamily="34" charset="0"/>
            </a:endParaRPr>
          </a:p>
        </p:txBody>
      </p:sp>
      <p:graphicFrame>
        <p:nvGraphicFramePr>
          <p:cNvPr id="3" name="Picture Placeholder 2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329314959"/>
              </p:ext>
            </p:extLst>
          </p:nvPr>
        </p:nvGraphicFramePr>
        <p:xfrm>
          <a:off x="25400" y="-8574"/>
          <a:ext cx="9055100" cy="6907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8100"/>
                <a:gridCol w="1206500"/>
                <a:gridCol w="1435100"/>
                <a:gridCol w="1167035"/>
                <a:gridCol w="1258665"/>
                <a:gridCol w="1409700"/>
              </a:tblGrid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 </a:t>
                      </a:r>
                    </a:p>
                  </a:txBody>
                  <a:tcPr marL="52826" marR="52826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2016/17</a:t>
                      </a:r>
                    </a:p>
                  </a:txBody>
                  <a:tcPr marL="52826" marR="52826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2017/18</a:t>
                      </a:r>
                    </a:p>
                  </a:txBody>
                  <a:tcPr marL="52826" marR="52826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 </a:t>
                      </a:r>
                      <a:r>
                        <a:rPr lang="en-GB" sz="22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Shares</a:t>
                      </a:r>
                      <a:endParaRPr lang="en-GB" sz="22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52826" marR="52826" marT="0" marB="0" anchor="b"/>
                </a:tc>
              </a:tr>
              <a:tr h="546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 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Budget Estimate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Outturn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Budget Estimate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Outturn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% share of tax revenue </a:t>
                      </a:r>
                      <a:r>
                        <a:rPr lang="en-GB" sz="1350" b="1" dirty="0" smtClean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for 2017/18</a:t>
                      </a:r>
                      <a:endParaRPr lang="en-GB" sz="1350" b="1" dirty="0">
                        <a:effectLst/>
                        <a:latin typeface="Calibri" pitchFamily="34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52826" marR="52826" marT="0" marB="0" anchor="b"/>
                </a:tc>
              </a:tr>
              <a:tr h="299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Overall Net Revenues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13,446.79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12,797.26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15,063.87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14,506.93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103.06%</a:t>
                      </a:r>
                    </a:p>
                  </a:txBody>
                  <a:tcPr marL="52826" marR="52826" marT="0" marB="0" anchor="b"/>
                </a:tc>
              </a:tr>
              <a:tr h="407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Net URA tax revenue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12,939.26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12,463.19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14,683.60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14,076.08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100.00%</a:t>
                      </a:r>
                    </a:p>
                  </a:txBody>
                  <a:tcPr marL="52826" marR="52826" marT="0" marB="0" anchor="b"/>
                </a:tc>
              </a:tr>
              <a:tr h="350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PAYE</a:t>
                      </a:r>
                      <a:endParaRPr lang="en-GB" sz="1600" dirty="0">
                        <a:effectLst/>
                        <a:latin typeface="Calibri" pitchFamily="34" charset="0"/>
                        <a:ea typeface="Ebrima" pitchFamily="2" charset="0"/>
                        <a:cs typeface="Arial" pitchFamily="34" charset="0"/>
                      </a:endParaRP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1,940.95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2,114.99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2,360.91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2,396.11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17.02%</a:t>
                      </a:r>
                    </a:p>
                  </a:txBody>
                  <a:tcPr marL="52826" marR="52826" marT="0" marB="0" anchor="b"/>
                </a:tc>
              </a:tr>
              <a:tr h="366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Corporate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Tax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961.29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764.27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   846.41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884.80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6.29%</a:t>
                      </a:r>
                    </a:p>
                  </a:txBody>
                  <a:tcPr marL="52826" marR="52826" marT="0" marB="0" anchor="b"/>
                </a:tc>
              </a:tr>
              <a:tr h="338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Withholding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Tax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823.24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677.93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   860.21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754.29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5.36%</a:t>
                      </a:r>
                    </a:p>
                  </a:txBody>
                  <a:tcPr marL="52826" marR="52826" marT="0" marB="0" anchor="b"/>
                </a:tc>
              </a:tr>
              <a:tr h="339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Excise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duty</a:t>
                      </a:r>
                      <a:endParaRPr lang="en-GB" sz="1600" dirty="0">
                        <a:effectLst/>
                        <a:latin typeface="Calibri" pitchFamily="34" charset="0"/>
                        <a:ea typeface="Ebrima" pitchFamily="2" charset="0"/>
                        <a:cs typeface="Arial" pitchFamily="34" charset="0"/>
                      </a:endParaRP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866.85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819.78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1,052.22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953.91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6.78%</a:t>
                      </a:r>
                    </a:p>
                  </a:txBody>
                  <a:tcPr marL="52826" marR="52826" marT="0" marB="0" anchor="b"/>
                </a:tc>
              </a:tr>
              <a:tr h="364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Value Added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Tax</a:t>
                      </a:r>
                      <a:endParaRPr lang="en-GB" sz="1600" dirty="0">
                        <a:effectLst/>
                        <a:latin typeface="Calibri" pitchFamily="34" charset="0"/>
                        <a:ea typeface="Ebrima" pitchFamily="2" charset="0"/>
                        <a:cs typeface="Arial" pitchFamily="34" charset="0"/>
                      </a:endParaRP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1,952.44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2,022.19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2,611.58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2,234.81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15.88%</a:t>
                      </a:r>
                    </a:p>
                  </a:txBody>
                  <a:tcPr marL="52826" marR="52826" marT="0" marB="0" anchor="b"/>
                </a:tc>
              </a:tr>
              <a:tr h="415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Taxes on International Trade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5,791.96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5,414.56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6,183.82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6,210.84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44.12%</a:t>
                      </a:r>
                    </a:p>
                  </a:txBody>
                  <a:tcPr marL="52826" marR="52826" marT="0" marB="0" anchor="b"/>
                </a:tc>
              </a:tr>
              <a:tr h="342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Tax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Refunds</a:t>
                      </a:r>
                      <a:endParaRPr lang="en-GB" sz="1600" dirty="0">
                        <a:effectLst/>
                        <a:latin typeface="Calibri" pitchFamily="34" charset="0"/>
                        <a:ea typeface="Ebrima" pitchFamily="2" charset="0"/>
                        <a:cs typeface="Arial" pitchFamily="34" charset="0"/>
                      </a:endParaRP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 smtClean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(187.5)</a:t>
                      </a:r>
                      <a:endParaRPr lang="en-GB" sz="1350" b="0" dirty="0">
                        <a:effectLst/>
                        <a:latin typeface="Calibri" pitchFamily="34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(175.32)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 (206.67)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(203.64)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-1.45%</a:t>
                      </a:r>
                    </a:p>
                  </a:txBody>
                  <a:tcPr marL="52826" marR="52826" marT="0" marB="0" anchor="b"/>
                </a:tc>
              </a:tr>
              <a:tr h="393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Motor Vehicle Fees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     (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Traffic Act)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 smtClean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177.52</a:t>
                      </a: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 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80.34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      85.37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98.19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0.70%</a:t>
                      </a:r>
                    </a:p>
                  </a:txBody>
                  <a:tcPr marL="52826" marR="52826" marT="0" marB="0" anchor="b"/>
                </a:tc>
              </a:tr>
              <a:tr h="359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Drivers Permits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 smtClean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55</a:t>
                      </a: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 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33.56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      64.62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37.33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0.27%</a:t>
                      </a:r>
                    </a:p>
                  </a:txBody>
                  <a:tcPr marL="52826" marR="52826" marT="0" marB="0" anchor="b"/>
                </a:tc>
              </a:tr>
              <a:tr h="410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Ebrima" pitchFamily="2" charset="0"/>
                          <a:cs typeface="Arial" pitchFamily="34" charset="0"/>
                        </a:rPr>
                        <a:t>Non-Tax Revenues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 smtClean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330.01</a:t>
                      </a: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 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334.07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           380.26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b="1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         430.85 </a:t>
                      </a:r>
                    </a:p>
                  </a:txBody>
                  <a:tcPr marL="52826" marR="5282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350" dirty="0">
                          <a:effectLst/>
                          <a:latin typeface="Calibri" pitchFamily="34" charset="0"/>
                          <a:ea typeface="Ebrima" pitchFamily="2" charset="0"/>
                          <a:cs typeface="Ebrima" pitchFamily="2" charset="0"/>
                        </a:rPr>
                        <a:t>3.06%</a:t>
                      </a:r>
                    </a:p>
                  </a:txBody>
                  <a:tcPr marL="52826" marR="5282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70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9941052" cy="861568"/>
          </a:xfrm>
        </p:spPr>
        <p:txBody>
          <a:bodyPr>
            <a:normAutofit/>
          </a:bodyPr>
          <a:lstStyle/>
          <a:p>
            <a:r>
              <a:rPr lang="en-US" sz="4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Resource envelope FY 2018/19</a:t>
            </a:r>
            <a:endParaRPr lang="en-US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148" y="1257300"/>
            <a:ext cx="10058400" cy="50927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T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he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resource envelope for FY 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2018/19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amounts to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Shs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32,702.8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billion detailed as follows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:-</a:t>
            </a:r>
          </a:p>
          <a:p>
            <a:pPr marL="355600" indent="-355600">
              <a:buFont typeface="+mj-lt"/>
              <a:buAutoNum type="romanLcPeriod"/>
              <a:tabLst>
                <a:tab pos="355600" algn="l"/>
              </a:tabLst>
            </a:pP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Domestic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r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evenue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amounting to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16,358.8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billion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of which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15,938.8 billion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will be collected by URA as tax revenue and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420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billion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as n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on-tax revenue</a:t>
            </a:r>
          </a:p>
          <a:p>
            <a:pPr marL="355600" indent="-355600">
              <a:buFont typeface="+mj-lt"/>
              <a:buAutoNum type="romanLcPeriod"/>
              <a:tabLst>
                <a:tab pos="355600" algn="l"/>
              </a:tabLst>
            </a:pP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Domestic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borrowing amount to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1,783.4 billion</a:t>
            </a:r>
            <a:endParaRPr lang="en-US" sz="28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355600" indent="-355600">
              <a:buFont typeface="+mj-lt"/>
              <a:buAutoNum type="romanLcPeriod"/>
              <a:tabLst>
                <a:tab pos="355600" algn="l"/>
              </a:tabLst>
            </a:pP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Budget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s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upport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amounting to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289 billion</a:t>
            </a:r>
          </a:p>
          <a:p>
            <a:pPr marL="355600" indent="-355600">
              <a:buFont typeface="+mj-lt"/>
              <a:buAutoNum type="romanLcPeriod"/>
              <a:tabLst>
                <a:tab pos="355600" algn="l"/>
              </a:tabLst>
            </a:pP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External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financing for projects amounting to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Shs.7,734.5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billion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of 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which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Shs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.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6,148.9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billion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is in loans, and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Shs.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1,585.6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billion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is grants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</a:p>
          <a:p>
            <a:pPr marL="355600" indent="-355600">
              <a:buFont typeface="+mj-lt"/>
              <a:buAutoNum type="romanLcPeriod"/>
              <a:tabLst>
                <a:tab pos="355600" algn="l"/>
              </a:tabLst>
            </a:pP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Appropriation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in Aid, collected by Government 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Departments amounting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to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1,063.5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billion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;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and</a:t>
            </a:r>
          </a:p>
          <a:p>
            <a:pPr marL="355600" indent="-355600">
              <a:buFont typeface="+mj-lt"/>
              <a:buAutoNum type="romanLcPeriod"/>
              <a:tabLst>
                <a:tab pos="355600" algn="l"/>
              </a:tabLst>
            </a:pP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Domestic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d</a:t>
            </a:r>
            <a:r>
              <a:rPr lang="en-US" sz="2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ebt re-financing </a:t>
            </a:r>
            <a:r>
              <a:rPr lang="en-US" sz="2800" dirty="0">
                <a:latin typeface="Ebrima" pitchFamily="2" charset="0"/>
                <a:ea typeface="Ebrima" pitchFamily="2" charset="0"/>
                <a:cs typeface="Ebrima" pitchFamily="2" charset="0"/>
              </a:rPr>
              <a:t>will amount to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Shs </a:t>
            </a:r>
            <a:r>
              <a:rPr lang="en-US" sz="2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5,271.5 </a:t>
            </a:r>
            <a:r>
              <a:rPr lang="en-US" sz="2800" b="1" dirty="0">
                <a:latin typeface="Ebrima" pitchFamily="2" charset="0"/>
                <a:ea typeface="Ebrima" pitchFamily="2" charset="0"/>
                <a:cs typeface="Ebrima" pitchFamily="2" charset="0"/>
              </a:rPr>
              <a:t>trillion</a:t>
            </a:r>
            <a:endParaRPr lang="en-US" sz="28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54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66368"/>
          </a:xfrm>
        </p:spPr>
        <p:txBody>
          <a:bodyPr>
            <a:normAutofit/>
          </a:bodyPr>
          <a:lstStyle/>
          <a:p>
            <a:r>
              <a:rPr lang="en-US" altLang="en-US" sz="4400" b="1" dirty="0">
                <a:solidFill>
                  <a:schemeClr val="tx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Domestic Revenue Mobilization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87500"/>
            <a:ext cx="10058400" cy="4584700"/>
          </a:xfrm>
        </p:spPr>
        <p:txBody>
          <a:bodyPr>
            <a:normAutofit/>
          </a:bodyPr>
          <a:lstStyle/>
          <a:p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Government’s main goal is to raise revenue to GDP ratio from current 14% to 16% by the FY 2019/20 as envisaged in the National Development Plan II (NDPII). </a:t>
            </a:r>
          </a:p>
          <a:p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However, the tax to </a:t>
            </a: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GDP ratio remains low compared to the East African region and the Sub Saharan Africa average. </a:t>
            </a:r>
            <a:endParaRPr lang="en-GB" sz="23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Government is developing a Domestic Revenue Mobilization Strategy, which will inform reforms in tax system in the medium term and long term. </a:t>
            </a:r>
            <a:endParaRPr lang="en-GB" sz="23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Thus, the overall revenue target of </a:t>
            </a:r>
            <a:r>
              <a:rPr lang="en-US" sz="2300" b="1" dirty="0" err="1">
                <a:latin typeface="Ebrima" pitchFamily="2" charset="0"/>
                <a:ea typeface="Ebrima" pitchFamily="2" charset="0"/>
                <a:cs typeface="Ebrima" pitchFamily="2" charset="0"/>
              </a:rPr>
              <a:t>Shs</a:t>
            </a:r>
            <a:r>
              <a:rPr lang="en-US" sz="2300" b="1" dirty="0">
                <a:latin typeface="Ebrima" pitchFamily="2" charset="0"/>
                <a:ea typeface="Ebrima" pitchFamily="2" charset="0"/>
                <a:cs typeface="Ebrima" pitchFamily="2" charset="0"/>
              </a:rPr>
              <a:t> 16,358.8</a:t>
            </a: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sz="2300" b="1" dirty="0">
                <a:latin typeface="Ebrima" pitchFamily="2" charset="0"/>
                <a:ea typeface="Ebrima" pitchFamily="2" charset="0"/>
                <a:cs typeface="Ebrima" pitchFamily="2" charset="0"/>
              </a:rPr>
              <a:t>billion</a:t>
            </a: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 for 2018/19, translates into a growth of 7.6% compared to the target of </a:t>
            </a:r>
            <a:r>
              <a:rPr lang="en-US" sz="2300" b="1" dirty="0" err="1">
                <a:latin typeface="Ebrima" pitchFamily="2" charset="0"/>
                <a:ea typeface="Ebrima" pitchFamily="2" charset="0"/>
                <a:cs typeface="Ebrima" pitchFamily="2" charset="0"/>
              </a:rPr>
              <a:t>Shs</a:t>
            </a:r>
            <a:r>
              <a:rPr lang="en-US" sz="2300" b="1" dirty="0">
                <a:latin typeface="Ebrima" pitchFamily="2" charset="0"/>
                <a:ea typeface="Ebrima" pitchFamily="2" charset="0"/>
                <a:cs typeface="Ebrima" pitchFamily="2" charset="0"/>
              </a:rPr>
              <a:t> 15,063 billion</a:t>
            </a: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 for FY 2017/18 and this translates to </a:t>
            </a:r>
            <a:r>
              <a:rPr lang="en-US" sz="2300" b="1" dirty="0">
                <a:latin typeface="Ebrima" pitchFamily="2" charset="0"/>
                <a:ea typeface="Ebrima" pitchFamily="2" charset="0"/>
                <a:cs typeface="Ebrima" pitchFamily="2" charset="0"/>
              </a:rPr>
              <a:t>14.7</a:t>
            </a: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 as a percentage of GDP.</a:t>
            </a:r>
            <a:endParaRPr lang="en-GB" sz="23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1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622300"/>
            <a:ext cx="10058400" cy="876300"/>
          </a:xfrm>
        </p:spPr>
        <p:txBody>
          <a:bodyPr>
            <a:noAutofit/>
          </a:bodyPr>
          <a:lstStyle/>
          <a:p>
            <a:r>
              <a:rPr lang="en-US" altLang="en-US" sz="4200" b="1" dirty="0" smtClean="0">
                <a:solidFill>
                  <a:schemeClr val="tx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Revenue MOBILIZATION .. </a:t>
            </a:r>
            <a:r>
              <a:rPr lang="en-US" sz="4000" b="1" dirty="0">
                <a:latin typeface="Ebrima" pitchFamily="2" charset="0"/>
                <a:ea typeface="Ebrima" pitchFamily="2" charset="0"/>
                <a:cs typeface="Ebrima" pitchFamily="2" charset="0"/>
              </a:rPr>
              <a:t>cont’d</a:t>
            </a:r>
            <a:endParaRPr lang="en-GB" sz="4200" dirty="0">
              <a:solidFill>
                <a:schemeClr val="tx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9848" y="1790700"/>
            <a:ext cx="10058400" cy="4381500"/>
          </a:xfrm>
        </p:spPr>
        <p:txBody>
          <a:bodyPr>
            <a:noAutofit/>
          </a:bodyPr>
          <a:lstStyle/>
          <a:p>
            <a:pPr marL="355600" indent="-355600"/>
            <a:r>
              <a:rPr lang="en-GB" altLang="en-US" sz="2500" dirty="0">
                <a:latin typeface="Ebrima" pitchFamily="2" charset="0"/>
                <a:ea typeface="Ebrima" pitchFamily="2" charset="0"/>
                <a:cs typeface="Ebrima" pitchFamily="2" charset="0"/>
              </a:rPr>
              <a:t>The informal sector accounts for 43.1% of Uganda’s total economy (source: UBOS)</a:t>
            </a:r>
          </a:p>
          <a:p>
            <a:pPr marL="355600" indent="-355600"/>
            <a:r>
              <a:rPr lang="en-GB" altLang="en-US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However</a:t>
            </a:r>
            <a:r>
              <a:rPr lang="en-GB" altLang="en-US" sz="2500" dirty="0">
                <a:latin typeface="Ebrima" pitchFamily="2" charset="0"/>
                <a:ea typeface="Ebrima" pitchFamily="2" charset="0"/>
                <a:cs typeface="Ebrima" pitchFamily="2" charset="0"/>
              </a:rPr>
              <a:t>, Government revenue collections is not yet at par with GDP growth rates. Our tax to GDP ratio is only 14%, and lowest in Sub-Saharan Africa (average: 17%)</a:t>
            </a:r>
          </a:p>
          <a:p>
            <a:pPr marL="355600" indent="-355600"/>
            <a:r>
              <a:rPr lang="en-GB" altLang="en-US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This </a:t>
            </a:r>
            <a:r>
              <a:rPr lang="en-GB" altLang="en-US" sz="2500" dirty="0">
                <a:latin typeface="Ebrima" pitchFamily="2" charset="0"/>
                <a:ea typeface="Ebrima" pitchFamily="2" charset="0"/>
                <a:cs typeface="Ebrima" pitchFamily="2" charset="0"/>
              </a:rPr>
              <a:t>disparity is due to a huge informal sector that continuously escapes regulations, taxation or observation. </a:t>
            </a:r>
          </a:p>
          <a:p>
            <a:pPr marL="355600" indent="-355600"/>
            <a:r>
              <a:rPr lang="en-GB" altLang="en-US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It </a:t>
            </a:r>
            <a:r>
              <a:rPr lang="en-GB" altLang="en-US" sz="2500" dirty="0">
                <a:latin typeface="Ebrima" pitchFamily="2" charset="0"/>
                <a:ea typeface="Ebrima" pitchFamily="2" charset="0"/>
                <a:cs typeface="Ebrima" pitchFamily="2" charset="0"/>
              </a:rPr>
              <a:t>is mostly hidden and the operations are unreported or unknown.</a:t>
            </a:r>
          </a:p>
          <a:p>
            <a:endParaRPr lang="en-GB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457200"/>
            <a:ext cx="10429748" cy="1152144"/>
          </a:xfrm>
        </p:spPr>
        <p:txBody>
          <a:bodyPr>
            <a:normAutofit/>
          </a:bodyPr>
          <a:lstStyle/>
          <a:p>
            <a:r>
              <a:rPr lang="en-US" altLang="en-US" sz="4400" b="1" dirty="0" smtClean="0">
                <a:solidFill>
                  <a:schemeClr val="tx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Revenue Mobilization .. CONt’D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701800"/>
            <a:ext cx="10417048" cy="4470400"/>
          </a:xfrm>
        </p:spPr>
        <p:txBody>
          <a:bodyPr>
            <a:normAutofit/>
          </a:bodyPr>
          <a:lstStyle/>
          <a:p>
            <a:pPr marL="342900" indent="-342900" algn="just">
              <a:defRPr/>
            </a:pP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In order to address the challenges to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domestic revenue mobilization,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the Ministry of Finance is in the final stages of developing a </a:t>
            </a:r>
            <a:r>
              <a:rPr lang="en-GB" sz="2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Domestic Revenue Mobilization Strategy (DRMS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)</a:t>
            </a:r>
            <a:endParaRPr lang="en-GB" sz="24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342900" indent="-342900" algn="just">
              <a:defRPr/>
            </a:pP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A committee has been set up by the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Ministry of Finance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to fast track developing of the DRMS. This committee comprises of MoFPED, URA, the Civil Society and Development Partners</a:t>
            </a:r>
          </a:p>
          <a:p>
            <a:pPr marL="342900" indent="-342900" algn="just">
              <a:defRPr/>
            </a:pP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It is envisaged that through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this strategy,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Government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will be able to identify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weaknesses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in the tax system and untapped potential, followed by designing a comprehensive strategy to overcome these challenges and improve revenue collection</a:t>
            </a:r>
          </a:p>
          <a:p>
            <a:endParaRPr lang="en-GB" sz="24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7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848" y="533400"/>
            <a:ext cx="10058400" cy="1075944"/>
          </a:xfrm>
        </p:spPr>
        <p:txBody>
          <a:bodyPr>
            <a:normAutofit/>
          </a:bodyPr>
          <a:lstStyle/>
          <a:p>
            <a:r>
              <a:rPr lang="en-US" altLang="en-US" sz="4400" b="1" dirty="0" smtClean="0">
                <a:solidFill>
                  <a:schemeClr val="tx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THE Drm </a:t>
            </a:r>
            <a:r>
              <a:rPr lang="en-US" altLang="en-US" sz="4400" b="1" dirty="0">
                <a:solidFill>
                  <a:schemeClr val="tx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strategy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1574800"/>
            <a:ext cx="10315448" cy="4851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GB" sz="22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 </a:t>
            </a:r>
            <a:r>
              <a:rPr lang="en-GB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Objectives </a:t>
            </a: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of the </a:t>
            </a:r>
            <a:r>
              <a:rPr lang="en-GB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DRM Strategy </a:t>
            </a: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will include;</a:t>
            </a:r>
          </a:p>
          <a:p>
            <a:pPr marL="355600" indent="-355600">
              <a:defRPr/>
            </a:pPr>
            <a:r>
              <a:rPr lang="en-GB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Create </a:t>
            </a: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clear and specific tax policies based on sound cost-benefit analysis and research; </a:t>
            </a:r>
          </a:p>
          <a:p>
            <a:pPr marL="355600" indent="-355600">
              <a:defRPr/>
            </a:pP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Improving the capacity of the revenue administration to collect revenue, in terms of staff numbers, training, and financing;</a:t>
            </a:r>
          </a:p>
          <a:p>
            <a:pPr marL="355600" indent="-355600">
              <a:defRPr/>
            </a:pP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Improve citizen perceptions of taxation and strengthen the ties between taxation and service delivery;</a:t>
            </a:r>
          </a:p>
          <a:p>
            <a:pPr marL="355600" indent="-355600">
              <a:defRPr/>
            </a:pP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Improve transparency and accountability with respect to revenue generation and expenditure; and</a:t>
            </a:r>
          </a:p>
          <a:p>
            <a:pPr marL="355600" indent="-355600">
              <a:defRPr/>
            </a:pP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Enhance stakeholder understanding and appreciation for the whole tax system.</a:t>
            </a:r>
          </a:p>
          <a:p>
            <a:endParaRPr lang="en-GB" sz="22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484632"/>
            <a:ext cx="10239248" cy="97586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Tax amendments FOR fy 2018/19</a:t>
            </a:r>
            <a:endParaRPr lang="en-US" sz="44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600"/>
            <a:ext cx="10706100" cy="51181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b="1" i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Income Tax</a:t>
            </a:r>
          </a:p>
          <a:p>
            <a:pPr marL="0" indent="0">
              <a:buNone/>
            </a:pP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T</a:t>
            </a:r>
            <a:r>
              <a:rPr lang="en-US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he </a:t>
            </a: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Income Tax Act </a:t>
            </a:r>
            <a:r>
              <a:rPr lang="en-US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was amended </a:t>
            </a:r>
            <a:r>
              <a:rPr lang="en-US" sz="2300" dirty="0">
                <a:latin typeface="Ebrima" pitchFamily="2" charset="0"/>
                <a:ea typeface="Ebrima" pitchFamily="2" charset="0"/>
                <a:cs typeface="Ebrima" pitchFamily="2" charset="0"/>
              </a:rPr>
              <a:t>as follows</a:t>
            </a:r>
            <a:r>
              <a:rPr lang="en-US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:-</a:t>
            </a:r>
            <a:r>
              <a:rPr lang="en-GB" sz="2300" dirty="0">
                <a:solidFill>
                  <a:srgbClr val="000000"/>
                </a:solidFill>
                <a:latin typeface="Bookman Old Style"/>
                <a:ea typeface="Times New Roman"/>
                <a:cs typeface="Calibri"/>
              </a:rPr>
              <a:t> </a:t>
            </a:r>
            <a:endParaRPr lang="en-GB" sz="2300" dirty="0" smtClean="0">
              <a:solidFill>
                <a:srgbClr val="000000"/>
              </a:solidFill>
              <a:latin typeface="Bookman Old Style"/>
              <a:ea typeface="Times New Roman"/>
              <a:cs typeface="Calibri"/>
            </a:endParaRPr>
          </a:p>
          <a:p>
            <a:pPr marL="355600" indent="-355600"/>
            <a:r>
              <a:rPr lang="en-GB" sz="23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Introduction of </a:t>
            </a:r>
            <a:r>
              <a:rPr lang="en-GB" sz="23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an alternative minimum tax of 0.5% of annual gross income for companies that post losses for 7 consecutive years </a:t>
            </a:r>
            <a:endParaRPr lang="en-GB" sz="2300" dirty="0" smtClean="0">
              <a:solidFill>
                <a:srgbClr val="00000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355600" indent="-355600"/>
            <a:r>
              <a:rPr lang="en-GB" sz="23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Introduction of </a:t>
            </a:r>
            <a:r>
              <a:rPr lang="en-GB" sz="23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10% final withholding tax on commissions by telecommunication companies to mobile money </a:t>
            </a:r>
            <a:r>
              <a:rPr lang="en-GB" sz="23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&amp; airtime </a:t>
            </a:r>
            <a:r>
              <a:rPr lang="en-GB" sz="23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agents as a final </a:t>
            </a:r>
            <a:r>
              <a:rPr lang="en-GB" sz="23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tax</a:t>
            </a:r>
            <a:endParaRPr lang="en-GB" sz="23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355600" indent="-355600"/>
            <a:r>
              <a:rPr lang="en-GB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Reinstatement of </a:t>
            </a: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corporation tax on SACCOs </a:t>
            </a:r>
          </a:p>
          <a:p>
            <a:pPr marL="355600" indent="-355600"/>
            <a:r>
              <a:rPr lang="en-GB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Amending the Income Tax Act </a:t>
            </a: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to apply </a:t>
            </a:r>
            <a:r>
              <a:rPr lang="en-GB" sz="23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withholding tax </a:t>
            </a:r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on all winnings of Gaming, Sports and Pool betting payments</a:t>
            </a:r>
            <a:endParaRPr lang="en-GB" sz="2300" dirty="0" smtClean="0">
              <a:solidFill>
                <a:srgbClr val="00000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355600" indent="-355600"/>
            <a:r>
              <a:rPr lang="en-GB" sz="2300" dirty="0">
                <a:latin typeface="Ebrima" pitchFamily="2" charset="0"/>
                <a:ea typeface="Ebrima" pitchFamily="2" charset="0"/>
                <a:cs typeface="Ebrima" pitchFamily="2" charset="0"/>
              </a:rPr>
              <a:t>Enforcement of withholding tax on persons engaged in agriculture at 1%</a:t>
            </a:r>
          </a:p>
          <a:p>
            <a:endParaRPr lang="en-US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buNone/>
            </a:pPr>
            <a:endParaRPr lang="en-US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7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4632"/>
            <a:ext cx="10213848" cy="95046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TAX Amendments .. cont’d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24000"/>
            <a:ext cx="10058400" cy="4787900"/>
          </a:xfrm>
        </p:spPr>
        <p:txBody>
          <a:bodyPr>
            <a:normAutofit fontScale="92500" lnSpcReduction="10000"/>
          </a:bodyPr>
          <a:lstStyle/>
          <a:p>
            <a:pPr marL="182563" indent="-182563">
              <a:buFont typeface="Wingdings" pitchFamily="2" charset="2"/>
              <a:buChar char="q"/>
            </a:pPr>
            <a:r>
              <a:rPr lang="en-US" sz="2400" b="1" i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r>
              <a:rPr lang="en-US" sz="2600" b="1" i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Excise Duty</a:t>
            </a:r>
          </a:p>
          <a:p>
            <a:pPr marL="0" indent="0">
              <a:spcBef>
                <a:spcPts val="0"/>
              </a:spcBef>
              <a:buNone/>
            </a:pPr>
            <a:endParaRPr lang="en-US" sz="400" b="1" i="1" dirty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266700" indent="-266700"/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Introduction of </a:t>
            </a:r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excise duty on opaque beer (</a:t>
            </a:r>
            <a:r>
              <a:rPr lang="en-GB" sz="2500" dirty="0" err="1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kibuku</a:t>
            </a:r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)</a:t>
            </a:r>
            <a:endParaRPr lang="en-GB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266700" indent="-266700"/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Imposition of </a:t>
            </a:r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excise duty on cooking oil (Shs. 200 per litre) </a:t>
            </a:r>
          </a:p>
          <a:p>
            <a:pPr marL="266700" indent="-266700"/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Imposition of </a:t>
            </a:r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excise duty at 15% on all juices including powders for reconstruction like tang and dilute to taste drinks</a:t>
            </a:r>
          </a:p>
          <a:p>
            <a:pPr marL="266700" indent="-266700"/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Increase </a:t>
            </a:r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in excise </a:t>
            </a:r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duty on diesel and petrol by Shs. 100 per litre </a:t>
            </a:r>
            <a:endParaRPr lang="en-GB" sz="2500" dirty="0" smtClean="0">
              <a:solidFill>
                <a:srgbClr val="00000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266700" indent="-266700"/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Increase in excise </a:t>
            </a:r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duty on mobile money and bank charges from 10% to 15%</a:t>
            </a:r>
            <a:endParaRPr lang="en-GB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266700" indent="-266700"/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Imposition of </a:t>
            </a:r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excise duty of UGX 200,000 on motorcycles at first registration</a:t>
            </a:r>
            <a:endParaRPr lang="en-GB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266700" indent="-266700"/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Levy of 1% on Mobile Money (</a:t>
            </a:r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currently being reviewed by parliament)</a:t>
            </a:r>
            <a:endParaRPr lang="en-GB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266700" indent="-266700"/>
            <a:r>
              <a:rPr lang="en-GB" sz="2500" dirty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Daily levy of UShs. 200 on o</a:t>
            </a:r>
            <a:r>
              <a:rPr lang="en-GB" sz="2500" dirty="0" smtClean="0">
                <a:solidFill>
                  <a:srgbClr val="00000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ver The Top Services (OTT)</a:t>
            </a:r>
            <a:endParaRPr lang="en-GB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65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84632"/>
            <a:ext cx="10417048" cy="77266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TAX Amendments .. cont’d</a:t>
            </a:r>
            <a:endParaRPr lang="en-US" sz="44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1384300"/>
            <a:ext cx="10706100" cy="50165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b="1" i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Value </a:t>
            </a:r>
            <a:r>
              <a:rPr lang="en-US" sz="2400" b="1" i="1" dirty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Added </a:t>
            </a:r>
            <a:r>
              <a:rPr lang="en-US" sz="2400" b="1" i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Tax</a:t>
            </a:r>
          </a:p>
          <a:p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Exclusion of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goods for private use from the scope of the application of the VAT deemed payment 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provisions</a:t>
            </a:r>
            <a:endParaRPr lang="en-US" sz="2400" b="1" i="1" dirty="0" smtClean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Obligation for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Government Ministries, Departments, Agencies and designated persons to  withhold VAT on their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purchases</a:t>
            </a:r>
            <a:endParaRPr lang="en-US" sz="2400" b="1" i="1" dirty="0" smtClean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i="1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en-US" sz="2400" b="1" i="1" dirty="0" smtClean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i="1" dirty="0">
                <a:solidFill>
                  <a:srgbClr val="0070C0"/>
                </a:solidFill>
                <a:latin typeface="Book Antiqua" panose="02040602050305030304" pitchFamily="18" charset="0"/>
                <a:ea typeface="Ebrima" pitchFamily="2" charset="0"/>
                <a:cs typeface="Ebrima" pitchFamily="2" charset="0"/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Non-tax Revenue</a:t>
            </a:r>
            <a:endParaRPr lang="en-US" sz="2400" b="1" i="1" dirty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Increase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of motor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vehicle first registration fees from Shs. 1,200,000 to Shs. 1,300,000</a:t>
            </a:r>
            <a:endParaRPr lang="en-US" sz="2400" b="1" i="1" dirty="0" smtClean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Expansion of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the scope of environmental levy to include goods vehicles over 7 tonnes </a:t>
            </a:r>
            <a:endParaRPr lang="en-US" sz="2400" b="1" i="1" dirty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Review of the age limit of imported motor vehicles to 15 years </a:t>
            </a:r>
            <a:endParaRPr lang="en-US" sz="24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5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254000"/>
            <a:ext cx="10375900" cy="1193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TAX Administration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6200"/>
            <a:ext cx="10896600" cy="4826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Various initiatives have been instigated;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including monitoring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of different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taxpayer segments, expanding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of taxpayer’s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register, monitoring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of filing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ratios,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audit and arrears, among others.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These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are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aimed at encouraging voluntary taxpayer compliance and influencing taxpayer’s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behavior</a:t>
            </a:r>
          </a:p>
          <a:p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Tax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administration has been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enhanced through taxpayer education, strengthening detection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of non-complaint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taxpayers, recovery of tax arrears and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combating smuggling, undervaluation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and under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declaration</a:t>
            </a:r>
          </a:p>
          <a:p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Automation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of online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assessments and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the electronic tracking of transit goods from Mombasa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are already on-going</a:t>
            </a:r>
            <a:endParaRPr lang="en-US" sz="24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Customs data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is being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synchronized with domestic tax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returns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814832"/>
            <a:ext cx="10058400" cy="1356868"/>
          </a:xfrm>
        </p:spPr>
        <p:txBody>
          <a:bodyPr>
            <a:normAutofit/>
          </a:bodyPr>
          <a:lstStyle/>
          <a:p>
            <a:r>
              <a:rPr lang="en-US" altLang="en-US" sz="4800" b="1" dirty="0">
                <a:solidFill>
                  <a:schemeClr val="tx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Outline</a:t>
            </a:r>
            <a:endParaRPr lang="en-US" sz="4800" dirty="0">
              <a:solidFill>
                <a:schemeClr val="tx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0900"/>
            <a:ext cx="10058400" cy="4051300"/>
          </a:xfrm>
        </p:spPr>
        <p:txBody>
          <a:bodyPr>
            <a:normAutofit lnSpcReduction="10000"/>
          </a:bodyPr>
          <a:lstStyle/>
          <a:p>
            <a:pPr marL="361950" indent="-361950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Background</a:t>
            </a:r>
          </a:p>
          <a:p>
            <a:pPr marL="361950" indent="-361950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Objectives of Uganda’s Tax Policy</a:t>
            </a:r>
          </a:p>
          <a:p>
            <a:pPr marL="361950" indent="-361950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Uganda’s Tax Structure</a:t>
            </a:r>
          </a:p>
          <a:p>
            <a:pPr marL="361950" indent="-361950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Revenue Performance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for FY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2016/17</a:t>
            </a:r>
          </a:p>
          <a:p>
            <a:pPr marL="153591" indent="-153591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  Domestic Revenue Mobilization</a:t>
            </a:r>
          </a:p>
          <a:p>
            <a:pPr marL="153591" indent="-153591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  Tax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Amendments for FY 2018/19</a:t>
            </a:r>
            <a:endParaRPr lang="en-US" sz="24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153591" indent="-153591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  Obligations by LGs</a:t>
            </a:r>
          </a:p>
          <a:p>
            <a:pPr marL="153591" indent="-153591">
              <a:lnSpc>
                <a:spcPct val="12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 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Conclusion</a:t>
            </a:r>
            <a:endParaRPr lang="en-US" sz="24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177800"/>
            <a:ext cx="10163048" cy="1079500"/>
          </a:xfrm>
        </p:spPr>
        <p:txBody>
          <a:bodyPr>
            <a:normAutofit/>
          </a:bodyPr>
          <a:lstStyle/>
          <a:p>
            <a:r>
              <a:rPr lang="en-GB" altLang="en-US" sz="4400" b="1" dirty="0" smtClean="0">
                <a:solidFill>
                  <a:schemeClr val="tx1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Obligations BY LGS</a:t>
            </a:r>
            <a:endParaRPr lang="en-GB" sz="4400" dirty="0">
              <a:solidFill>
                <a:schemeClr val="tx1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1308100"/>
            <a:ext cx="10629900" cy="5181600"/>
          </a:xfrm>
        </p:spPr>
        <p:txBody>
          <a:bodyPr>
            <a:normAutofit fontScale="92500" lnSpcReduction="20000"/>
          </a:bodyPr>
          <a:lstStyle/>
          <a:p>
            <a:pPr marL="355600" indent="-355600"/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Local Governments should comply with the tax laws (Sec 116, Sec 119 &amp; 124 of ITA) and URA procedures with respect to remitting the applicable taxes.</a:t>
            </a:r>
          </a:p>
          <a:p>
            <a:pPr marL="355600" indent="-355600"/>
            <a:r>
              <a:rPr lang="en-GB" altLang="en-US" sz="26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Once </a:t>
            </a:r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taxes are withheld, LGs should promptly remit them to URA in line with the legal requirements</a:t>
            </a:r>
          </a:p>
          <a:p>
            <a:pPr marL="355600" indent="-355600"/>
            <a:r>
              <a:rPr lang="en-GB" altLang="en-US" sz="26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LGs </a:t>
            </a:r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are also reminded of the obligation to budget for taxes under work plans and procurement plans in a timely manner to affect revenue performance.</a:t>
            </a:r>
          </a:p>
          <a:p>
            <a:pPr marL="355600" indent="-355600" fontAlgn="auto">
              <a:buFont typeface="Arial" pitchFamily="34" charset="0"/>
              <a:buNone/>
              <a:defRPr/>
            </a:pPr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Taxes should be budgeted for and remitted as follows:- </a:t>
            </a:r>
            <a:endParaRPr lang="en-GB" altLang="en-US" sz="26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fontAlgn="auto">
              <a:spcBef>
                <a:spcPts val="0"/>
              </a:spcBef>
              <a:buFont typeface="Arial" pitchFamily="34" charset="0"/>
              <a:buNone/>
              <a:defRPr/>
            </a:pPr>
            <a:endParaRPr lang="en-GB" altLang="en-US" sz="4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625475" lvl="1" indent="-3063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26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Value </a:t>
            </a:r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Added Tax (VAT) should have first call on the resources and must be adequately budgeted for, except for items exempted under the VAT Act. </a:t>
            </a:r>
          </a:p>
          <a:p>
            <a:pPr marL="625475" lvl="1" indent="-3063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PAYE withheld from employees must be remitted to URA promptly as stipulated under the law. </a:t>
            </a:r>
          </a:p>
          <a:p>
            <a:pPr marL="625475" lvl="1" indent="-3063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Import duty must be paid on procurement of imports by LGs; and</a:t>
            </a:r>
          </a:p>
          <a:p>
            <a:pPr marL="625475" lvl="1" indent="-3063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altLang="en-US" sz="2600" dirty="0">
                <a:latin typeface="Ebrima" pitchFamily="2" charset="0"/>
                <a:ea typeface="Ebrima" pitchFamily="2" charset="0"/>
                <a:cs typeface="Ebrima" pitchFamily="2" charset="0"/>
              </a:rPr>
              <a:t>Withholding tax should be remitted as soon as withheld at source.</a:t>
            </a:r>
          </a:p>
          <a:p>
            <a:endParaRPr lang="en-GB" sz="24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79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217932"/>
            <a:ext cx="10290048" cy="106476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conclusion</a:t>
            </a:r>
            <a:endParaRPr lang="en-US" sz="44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447800"/>
            <a:ext cx="10467848" cy="444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The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Ministry attaches great importance on the Local Government budget consultations, in view of enhancing domestic revenue mobilization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6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As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key stakeholders, LGs are encouraged to support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the Central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Government in ensuring tax compliance as well as value for money in public expenditure management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US" sz="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Particularly, LGs should remit the necessary taxes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on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time to URA including; PAYE, VAT and withholding tax. </a:t>
            </a:r>
          </a:p>
          <a:p>
            <a:pPr>
              <a:spcBef>
                <a:spcPts val="0"/>
              </a:spcBef>
            </a:pPr>
            <a:endParaRPr lang="en-GB" sz="2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The guidance in BECs and BCCs must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also be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complied with.</a:t>
            </a:r>
          </a:p>
        </p:txBody>
      </p:sp>
    </p:spTree>
    <p:extLst>
      <p:ext uri="{BB962C8B-B14F-4D97-AF65-F5344CB8AC3E}">
        <p14:creationId xmlns:p14="http://schemas.microsoft.com/office/powerpoint/2010/main" val="247300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948" y="2197100"/>
            <a:ext cx="9725152" cy="1549400"/>
          </a:xfrm>
        </p:spPr>
        <p:txBody>
          <a:bodyPr/>
          <a:lstStyle/>
          <a:p>
            <a:pPr algn="ctr"/>
            <a:r>
              <a:rPr lang="en-GB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Thank you!</a:t>
            </a:r>
            <a:endParaRPr lang="en-GB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3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243332"/>
            <a:ext cx="10544048" cy="1369568"/>
          </a:xfrm>
        </p:spPr>
        <p:txBody>
          <a:bodyPr/>
          <a:lstStyle/>
          <a:p>
            <a:r>
              <a:rPr lang="en-US" sz="4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background</a:t>
            </a:r>
            <a:endParaRPr lang="en-US" sz="48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5" y="1612900"/>
            <a:ext cx="11307650" cy="4978758"/>
          </a:xfrm>
        </p:spPr>
        <p:txBody>
          <a:bodyPr>
            <a:noAutofit/>
          </a:bodyPr>
          <a:lstStyle/>
          <a:p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The mandate to tax is derived from Section 152 of the Constitution, ‘No tax shall be imposed except with the authority of an act of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Parliament</a:t>
            </a:r>
            <a:endParaRPr lang="en-GB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Section 153 of the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Constitution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also provides that all such revenues shall be deposited in the consolidated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fund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 </a:t>
            </a:r>
            <a:endParaRPr lang="en-US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Section 8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of the PFM Act 2015 provides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that the Minister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shall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present to Parliament tax and revenue bills, which give government power to collect money from taxes, fees and other charges in pursuit of the fiscal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objectives</a:t>
            </a:r>
          </a:p>
          <a:p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T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ax policy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design is derived from the wider development and fiscal policy objectives as stipulated in the National Development Plan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II</a:t>
            </a:r>
          </a:p>
          <a:p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The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policy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is accordingly developed and enacted into various tax laws for implementation by Uganda Revenue Authority</a:t>
            </a:r>
            <a:endParaRPr lang="en-US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85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9016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Objectives of tax policy</a:t>
            </a:r>
            <a:endParaRPr lang="en-US" sz="44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714500"/>
            <a:ext cx="10512552" cy="4457700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20000"/>
              </a:lnSpc>
            </a:pPr>
            <a:r>
              <a:rPr lang="en-GB" sz="3200" dirty="0">
                <a:latin typeface="Ebrima" pitchFamily="2" charset="0"/>
                <a:ea typeface="Ebrima" pitchFamily="2" charset="0"/>
                <a:cs typeface="Ebrima" pitchFamily="2" charset="0"/>
              </a:rPr>
              <a:t>Generation of adequate revenue to finance the Budget</a:t>
            </a:r>
            <a:endParaRPr lang="en-US" sz="3200" dirty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355600" indent="-355600">
              <a:lnSpc>
                <a:spcPct val="120000"/>
              </a:lnSpc>
            </a:pPr>
            <a:r>
              <a:rPr lang="en-GB" sz="3200" dirty="0">
                <a:latin typeface="Ebrima" pitchFamily="2" charset="0"/>
                <a:ea typeface="Ebrima" pitchFamily="2" charset="0"/>
                <a:cs typeface="Ebrima" pitchFamily="2" charset="0"/>
              </a:rPr>
              <a:t>Promotion of </a:t>
            </a:r>
            <a:r>
              <a:rPr lang="en-GB" sz="32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investment </a:t>
            </a:r>
            <a:r>
              <a:rPr lang="en-GB" sz="3200" dirty="0">
                <a:latin typeface="Ebrima" pitchFamily="2" charset="0"/>
                <a:ea typeface="Ebrima" pitchFamily="2" charset="0"/>
                <a:cs typeface="Ebrima" pitchFamily="2" charset="0"/>
              </a:rPr>
              <a:t>and e</a:t>
            </a:r>
            <a:r>
              <a:rPr lang="en-GB" sz="32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xports</a:t>
            </a:r>
          </a:p>
          <a:p>
            <a:pPr marL="355600" indent="-355600">
              <a:lnSpc>
                <a:spcPct val="120000"/>
              </a:lnSpc>
            </a:pPr>
            <a:r>
              <a:rPr lang="en-GB" sz="3200" dirty="0">
                <a:latin typeface="Ebrima" pitchFamily="2" charset="0"/>
                <a:ea typeface="Ebrima" pitchFamily="2" charset="0"/>
                <a:cs typeface="Ebrima" pitchFamily="2" charset="0"/>
              </a:rPr>
              <a:t>Redistribution of </a:t>
            </a:r>
            <a:r>
              <a:rPr lang="en-GB" sz="32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Income</a:t>
            </a:r>
          </a:p>
          <a:p>
            <a:pPr marL="355600" indent="-355600">
              <a:lnSpc>
                <a:spcPct val="120000"/>
              </a:lnSpc>
            </a:pPr>
            <a:r>
              <a:rPr lang="en-GB" sz="3200" dirty="0">
                <a:latin typeface="Ebrima" pitchFamily="2" charset="0"/>
                <a:ea typeface="Ebrima" pitchFamily="2" charset="0"/>
                <a:cs typeface="Ebrima" pitchFamily="2" charset="0"/>
              </a:rPr>
              <a:t>Compliance to </a:t>
            </a:r>
            <a:r>
              <a:rPr lang="en-GB" sz="32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regional </a:t>
            </a:r>
            <a:r>
              <a:rPr lang="en-GB" sz="3200" dirty="0">
                <a:latin typeface="Ebrima" pitchFamily="2" charset="0"/>
                <a:ea typeface="Ebrima" pitchFamily="2" charset="0"/>
                <a:cs typeface="Ebrima" pitchFamily="2" charset="0"/>
              </a:rPr>
              <a:t>and international obligations  </a:t>
            </a:r>
            <a:endParaRPr lang="en-GB" sz="32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355600" indent="-355600">
              <a:lnSpc>
                <a:spcPct val="120000"/>
              </a:lnSpc>
            </a:pPr>
            <a:r>
              <a:rPr lang="en-GB" sz="32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Non-discrimination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96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2986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THE TAX STRUCTURE</a:t>
            </a:r>
            <a:endParaRPr lang="en-US" sz="44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36700"/>
            <a:ext cx="10058400" cy="4635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TAXES ON INCOME</a:t>
            </a:r>
            <a:endParaRPr lang="en-GB" sz="2400" dirty="0" smtClean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514350" indent="-514350">
              <a:buFont typeface="+mj-lt"/>
              <a:buAutoNum type="romanLcPeriod"/>
            </a:pPr>
            <a:r>
              <a:rPr lang="en-GB" sz="2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Individual income</a:t>
            </a:r>
          </a:p>
          <a:p>
            <a:pPr marL="0" indent="0">
              <a:buNone/>
            </a:pP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Individual income includes employment income which is subjected to Pay As You Earn (PAYE)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(at 30%), dividends and interest (subjected to WHT at rates ranging from 10% to 40%) per ITA, Cap 340</a:t>
            </a:r>
          </a:p>
          <a:p>
            <a:pPr marL="514350" indent="-514350">
              <a:buFont typeface="+mj-lt"/>
              <a:buAutoNum type="romanLcPeriod"/>
            </a:pPr>
            <a:r>
              <a:rPr lang="en-GB" sz="2400" b="1" dirty="0">
                <a:latin typeface="Ebrima" pitchFamily="2" charset="0"/>
                <a:ea typeface="Ebrima" pitchFamily="2" charset="0"/>
                <a:cs typeface="Ebrima" pitchFamily="2" charset="0"/>
              </a:rPr>
              <a:t>Business </a:t>
            </a:r>
            <a:r>
              <a:rPr lang="en-GB" sz="24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income</a:t>
            </a:r>
          </a:p>
          <a:p>
            <a:pPr marL="0" indent="0">
              <a:buNone/>
            </a:pP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This includes </a:t>
            </a: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corporation tax (at a rate of 30%), rental income (20%), property taxes and other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taxes provided for in the ITA, Cap 340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VALUE ADDED TAX (</a:t>
            </a:r>
            <a:r>
              <a:rPr lang="en-GB" sz="2400" b="1" dirty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VAT</a:t>
            </a:r>
            <a:r>
              <a:rPr lang="en-GB" sz="2400" b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)</a:t>
            </a:r>
          </a:p>
          <a:p>
            <a:pPr marL="0" indent="0">
              <a:buNone/>
            </a:pPr>
            <a:r>
              <a:rPr lang="en-GB" sz="2400" dirty="0">
                <a:latin typeface="Ebrima" pitchFamily="2" charset="0"/>
                <a:ea typeface="Ebrima" pitchFamily="2" charset="0"/>
                <a:cs typeface="Ebrima" pitchFamily="2" charset="0"/>
              </a:rPr>
              <a:t>VAT is a broad based tax which is charged on the consumption of goods and services </a:t>
            </a:r>
            <a:r>
              <a:rPr lang="en-GB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both locally produced and imported</a:t>
            </a:r>
          </a:p>
          <a:p>
            <a:pPr marL="0" indent="0">
              <a:buNone/>
            </a:pPr>
            <a:endParaRPr lang="en-US" sz="24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02868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TAX Structure….Cont’d</a:t>
            </a:r>
            <a:endParaRPr lang="en-US" sz="48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676400"/>
            <a:ext cx="10058400" cy="48133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Uganda applies VAT at a standard rate of 18% on the supply of all goods and services. </a:t>
            </a:r>
            <a:endParaRPr lang="en-GB" sz="25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Although, we charge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0% VAT on exports and a few other supplies defined in the law. </a:t>
            </a:r>
            <a:endParaRPr lang="en-GB" sz="25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The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VAT Act also provides for some exempt supplies as defined in the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VAT Act, Cap 349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EXCISE DUTY</a:t>
            </a:r>
          </a:p>
          <a:p>
            <a:pPr marL="514350" indent="-514350">
              <a:buFont typeface="+mj-lt"/>
              <a:buAutoNum type="romanLcPeriod"/>
            </a:pP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Imposed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under the Excise duty Act, 2014, with rates ranging from 5% to 100%.  Excise is imposed on the manufacture, sale or use of certain types of goods and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products such as beer, cigarettes, fuel, telecommunication services etc.</a:t>
            </a:r>
            <a:endParaRPr lang="en-US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74268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Structure….cont’d</a:t>
            </a:r>
            <a:endParaRPr lang="en-US" sz="48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62100"/>
            <a:ext cx="10058400" cy="4864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500" b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INTERNATIONAL TRADE TAXES </a:t>
            </a:r>
          </a:p>
          <a:p>
            <a:pPr marL="514350" indent="-514350">
              <a:buFont typeface="+mj-lt"/>
              <a:buAutoNum type="romanLcPeriod"/>
            </a:pP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International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trade taxes (customs duties) are administered under the Protocol establishing the East African Community Customs Union (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EACCU)</a:t>
            </a:r>
          </a:p>
          <a:p>
            <a:pPr marL="514350" indent="-514350">
              <a:buFont typeface="+mj-lt"/>
              <a:buAutoNum type="romanLcPeriod"/>
            </a:pP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It’s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main futures are the East African Community Customs Management Act (EACCMA), the Common External Tariff (CET) and the Rules of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Origin</a:t>
            </a:r>
          </a:p>
          <a:p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The CET comprises of four (4) main duty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band on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imports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from outside 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the EAC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region - 0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% for raw materials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; 10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% for intermediate goods;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and 25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% for finished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goods</a:t>
            </a:r>
          </a:p>
          <a:p>
            <a:pPr lvl="0"/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35</a:t>
            </a:r>
            <a:r>
              <a:rPr lang="en-GB" sz="2500" dirty="0">
                <a:latin typeface="Ebrima" pitchFamily="2" charset="0"/>
                <a:ea typeface="Ebrima" pitchFamily="2" charset="0"/>
                <a:cs typeface="Ebrima" pitchFamily="2" charset="0"/>
              </a:rPr>
              <a:t>% and 100% for sensitive </a:t>
            </a:r>
            <a:r>
              <a:rPr lang="en-GB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items (deemed critical for the livelihood of the people)</a:t>
            </a:r>
            <a:endParaRPr lang="en-US" sz="25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850900"/>
            <a:ext cx="10058400" cy="850900"/>
          </a:xfrm>
        </p:spPr>
        <p:txBody>
          <a:bodyPr>
            <a:normAutofit fontScale="90000"/>
          </a:bodyPr>
          <a:lstStyle/>
          <a:p>
            <a:r>
              <a:rPr lang="en-GB" sz="4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Tax structure…cont’d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689100"/>
            <a:ext cx="10058400" cy="4483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 NON TAX REVENUE (</a:t>
            </a:r>
            <a:r>
              <a:rPr lang="en-US" sz="2500" b="1" dirty="0">
                <a:solidFill>
                  <a:srgbClr val="0070C0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NTR) </a:t>
            </a:r>
            <a:endParaRPr lang="en-US" sz="2500" b="1" dirty="0" smtClean="0">
              <a:solidFill>
                <a:srgbClr val="0070C0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marL="177800" indent="0">
              <a:buNone/>
            </a:pPr>
            <a:r>
              <a:rPr lang="en-US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This is mainly </a:t>
            </a:r>
            <a:r>
              <a:rPr lang="en-US" sz="2500" dirty="0">
                <a:latin typeface="Ebrima" pitchFamily="2" charset="0"/>
                <a:ea typeface="Ebrima" pitchFamily="2" charset="0"/>
                <a:cs typeface="Ebrima" pitchFamily="2" charset="0"/>
              </a:rPr>
              <a:t>fees, levies and other payments for Government </a:t>
            </a:r>
            <a:r>
              <a:rPr lang="en-US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services i.e. passport fees, penalties, court fees etc. </a:t>
            </a:r>
          </a:p>
          <a:p>
            <a:r>
              <a:rPr lang="en-US" sz="25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It </a:t>
            </a:r>
            <a:r>
              <a:rPr lang="en-US" sz="2500" dirty="0">
                <a:latin typeface="Ebrima" pitchFamily="2" charset="0"/>
                <a:ea typeface="Ebrima" pitchFamily="2" charset="0"/>
                <a:cs typeface="Ebrima" pitchFamily="2" charset="0"/>
              </a:rPr>
              <a:t>is important to note that Government’s policy is to increase NTR collections and its contribution to the budget by raising NTR GDP ratio by 0.2 percentage points every year</a:t>
            </a:r>
          </a:p>
        </p:txBody>
      </p:sp>
    </p:spTree>
    <p:extLst>
      <p:ext uri="{BB962C8B-B14F-4D97-AF65-F5344CB8AC3E}">
        <p14:creationId xmlns:p14="http://schemas.microsoft.com/office/powerpoint/2010/main" val="280940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93700"/>
            <a:ext cx="10058400" cy="9398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 Revenue performance FY 2016/17</a:t>
            </a:r>
            <a:endParaRPr lang="en-US" sz="4800" b="1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20800"/>
            <a:ext cx="10058400" cy="4851400"/>
          </a:xfrm>
        </p:spPr>
        <p:txBody>
          <a:bodyPr/>
          <a:lstStyle/>
          <a:p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The objective of Government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is to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raise domestic revenues by 0.5 percentage points of Gross Domestic Product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annually</a:t>
            </a:r>
          </a:p>
          <a:p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T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his is based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on policy measures and improved tax administration, in addition to set macroeconomic assumptions. </a:t>
            </a:r>
            <a:endParaRPr lang="en-US" sz="2400" dirty="0" smtClean="0"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However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, it should be noted that the assumptions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are sometimes not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achieved and this therefore affected the revenue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performance. The table below illustrates the assumptions made for </a:t>
            </a:r>
            <a:r>
              <a:rPr lang="en-US" sz="2400" dirty="0">
                <a:latin typeface="Ebrima" pitchFamily="2" charset="0"/>
                <a:ea typeface="Ebrima" pitchFamily="2" charset="0"/>
                <a:cs typeface="Ebrima" pitchFamily="2" charset="0"/>
              </a:rPr>
              <a:t>FY </a:t>
            </a:r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2016/17.</a:t>
            </a:r>
          </a:p>
          <a:p>
            <a:r>
              <a:rPr lang="en-US" sz="24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Table 1: Macroeconomic Assumptions provided for 2016/17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025881"/>
              </p:ext>
            </p:extLst>
          </p:nvPr>
        </p:nvGraphicFramePr>
        <p:xfrm>
          <a:off x="1244600" y="4610099"/>
          <a:ext cx="9372601" cy="1887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7372"/>
                <a:gridCol w="2036695"/>
                <a:gridCol w="1699185"/>
                <a:gridCol w="1359349"/>
              </a:tblGrid>
              <a:tr h="280818">
                <a:tc rowSpan="2">
                  <a:txBody>
                    <a:bodyPr/>
                    <a:lstStyle/>
                    <a:p>
                      <a:pPr algn="l"/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2015/16</a:t>
                      </a:r>
                      <a:endParaRPr lang="en-US" sz="1800" b="1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2016/17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35" marR="67235" marT="0" marB="0"/>
                </a:tc>
              </a:tr>
              <a:tr h="259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Outturn</a:t>
                      </a:r>
                      <a:endParaRPr lang="en-US" sz="1400" b="1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Projection </a:t>
                      </a:r>
                      <a:endParaRPr lang="en-US" sz="1400" b="1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Outturn</a:t>
                      </a:r>
                      <a:endParaRPr lang="en-US" sz="1400" b="1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</a:tr>
              <a:tr h="2624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Exchange rate (UGX per US Dollar)</a:t>
                      </a: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3,476.6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3,474.8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3,524.1</a:t>
                      </a:r>
                    </a:p>
                  </a:txBody>
                  <a:tcPr marL="67235" marR="67235" marT="0" marB="0"/>
                </a:tc>
              </a:tr>
              <a:tr h="2624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Inflation (Headline) (%)</a:t>
                      </a: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6.6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5.5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5.7</a:t>
                      </a:r>
                    </a:p>
                  </a:txBody>
                  <a:tcPr marL="67235" marR="67235" marT="0" marB="0"/>
                </a:tc>
              </a:tr>
              <a:tr h="2624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Change in non-fuel imports value (US$) (%)</a:t>
                      </a: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-7.6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9</a:t>
                      </a: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.1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7.1</a:t>
                      </a:r>
                    </a:p>
                  </a:txBody>
                  <a:tcPr marL="67235" marR="67235" marT="0" marB="0"/>
                </a:tc>
              </a:tr>
              <a:tr h="2624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Real GDP (MP) growth (%)</a:t>
                      </a: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4.7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5.0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3.9</a:t>
                      </a:r>
                    </a:p>
                  </a:txBody>
                  <a:tcPr marL="67235" marR="67235" marT="0" marB="0"/>
                </a:tc>
              </a:tr>
              <a:tr h="2624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Growth in Private Sector credit (%)</a:t>
                      </a: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14.7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16.6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brima" pitchFamily="2" charset="0"/>
                          <a:ea typeface="Ebrima" pitchFamily="2" charset="0"/>
                          <a:cs typeface="Ebrima" pitchFamily="2" charset="0"/>
                        </a:rPr>
                        <a:t>15.3</a:t>
                      </a:r>
                      <a:endParaRPr lang="en-US" sz="1400" dirty="0">
                        <a:effectLst/>
                        <a:latin typeface="Ebrima" pitchFamily="2" charset="0"/>
                        <a:ea typeface="Ebrima" pitchFamily="2" charset="0"/>
                        <a:cs typeface="Ebrima" pitchFamily="2" charset="0"/>
                      </a:endParaRPr>
                    </a:p>
                  </a:txBody>
                  <a:tcPr marL="67235" marR="672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88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534</TotalTime>
  <Words>2012</Words>
  <Application>Microsoft Office PowerPoint</Application>
  <PresentationFormat>Widescreen</PresentationFormat>
  <Paragraphs>249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Book Antiqua</vt:lpstr>
      <vt:lpstr>Bookman Old Style</vt:lpstr>
      <vt:lpstr>Calibri</vt:lpstr>
      <vt:lpstr>Ebrima</vt:lpstr>
      <vt:lpstr>Rockwell</vt:lpstr>
      <vt:lpstr>Rockwell Condensed</vt:lpstr>
      <vt:lpstr>Times New Roman</vt:lpstr>
      <vt:lpstr>Wingdings</vt:lpstr>
      <vt:lpstr>Wingdings 2</vt:lpstr>
      <vt:lpstr>Wood Type</vt:lpstr>
      <vt:lpstr>REVENUE MOBILIZATION, CHALLENGES and tax POLICY measures</vt:lpstr>
      <vt:lpstr>Outline</vt:lpstr>
      <vt:lpstr>background</vt:lpstr>
      <vt:lpstr>Objectives of tax policy</vt:lpstr>
      <vt:lpstr>THE TAX STRUCTURE</vt:lpstr>
      <vt:lpstr>TAX Structure….Cont’d</vt:lpstr>
      <vt:lpstr>Structure….cont’d</vt:lpstr>
      <vt:lpstr> Tax structure…cont’d </vt:lpstr>
      <vt:lpstr> Revenue performance FY 2016/17</vt:lpstr>
      <vt:lpstr> Performance</vt:lpstr>
      <vt:lpstr>Resource envelope FY 2018/19</vt:lpstr>
      <vt:lpstr>Domestic Revenue Mobilization</vt:lpstr>
      <vt:lpstr>Revenue MOBILIZATION .. cont’d</vt:lpstr>
      <vt:lpstr> Revenue Mobilization .. CONt’D</vt:lpstr>
      <vt:lpstr>THE Drm strategy</vt:lpstr>
      <vt:lpstr>Tax amendments FOR fy 2018/19</vt:lpstr>
      <vt:lpstr> TAX Amendments .. cont’d</vt:lpstr>
      <vt:lpstr> TAX Amendments .. cont’d</vt:lpstr>
      <vt:lpstr>TAX Administration INITIATIVES</vt:lpstr>
      <vt:lpstr>Obligations BY LGS</vt:lpstr>
      <vt:lpstr>conclusion</vt:lpstr>
      <vt:lpstr>Thank you!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REVENUE MOBILIZATION AND CHALLENGES</dc:title>
  <dc:creator>pc</dc:creator>
  <cp:lastModifiedBy>Esther Ayebare</cp:lastModifiedBy>
  <cp:revision>108</cp:revision>
  <dcterms:created xsi:type="dcterms:W3CDTF">2017-09-12T03:50:06Z</dcterms:created>
  <dcterms:modified xsi:type="dcterms:W3CDTF">2018-09-14T13:33:55Z</dcterms:modified>
</cp:coreProperties>
</file>