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66" d="100"/>
          <a:sy n="66" d="100"/>
        </p:scale>
        <p:origin x="-1116" y="-28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66EC68-68E1-4A95-A93C-A72A6236031A}" type="datetimeFigureOut">
              <a:rPr lang="en-US" smtClean="0"/>
              <a:pPr/>
              <a:t>10/14/2013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7D66AE-2D0A-42FC-B6AA-B0EDD4D132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3C71C-F01A-4A6C-A0A9-85F941001B3A}" type="datetime1">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142956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E8FEB-5340-464F-934B-FF66CF574AD5}" type="datetime1">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61101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317B42-AEA0-49EF-A29F-EF2536387811}" type="datetime1">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77492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2C87B1-2B2C-4721-8821-55FDE5CA1CE0}" type="datetime1">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3697709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843A96-183D-47F6-AF2D-49474C1A38B7}" type="datetime1">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36256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698164-D3C3-4007-8DE0-49656AFF7C0A}" type="datetime1">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296210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5725B3-3194-46AA-BE1E-FEB9C4568B8A}" type="datetime1">
              <a:rPr lang="en-US" smtClean="0"/>
              <a:pPr/>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123205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61C7BF-3684-4FF7-AFAC-05422F0A0B64}" type="datetime1">
              <a:rPr lang="en-US" smtClean="0"/>
              <a:pPr/>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156154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9B053-E307-4BA1-ADC5-CEA796AFA9C6}" type="datetime1">
              <a:rPr lang="en-US" smtClean="0"/>
              <a:pPr/>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29821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15986-302B-4EBD-BAC0-0CFD3A4C7A18}" type="datetime1">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37804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BD05B-1705-4653-BD82-48FF464A81DA}" type="datetime1">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3800968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B482D-DAF6-4158-A511-5B9E6288341D}" type="datetime1">
              <a:rPr lang="en-US" smtClean="0"/>
              <a:pPr/>
              <a:t>10/14/2013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9C5C-A865-4A9A-94B9-09D218859300}" type="slidenum">
              <a:rPr lang="en-US" smtClean="0"/>
              <a:pPr/>
              <a:t>‹#›</a:t>
            </a:fld>
            <a:endParaRPr lang="en-US"/>
          </a:p>
        </p:txBody>
      </p:sp>
    </p:spTree>
    <p:extLst>
      <p:ext uri="{BB962C8B-B14F-4D97-AF65-F5344CB8AC3E}">
        <p14:creationId xmlns="" xmlns:p14="http://schemas.microsoft.com/office/powerpoint/2010/main" val="204547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057400"/>
            <a:ext cx="7467600" cy="860425"/>
          </a:xfrm>
        </p:spPr>
        <p:txBody>
          <a:bodyPr>
            <a:normAutofit fontScale="90000"/>
          </a:bodyPr>
          <a:lstStyle/>
          <a:p>
            <a:r>
              <a:rPr lang="en-US" sz="1100" dirty="0" smtClean="0"/>
              <a:t/>
            </a:r>
            <a:br>
              <a:rPr lang="en-US" sz="1100" dirty="0" smtClean="0"/>
            </a:br>
            <a:r>
              <a:rPr lang="en-US" sz="1100" dirty="0" smtClean="0"/>
              <a:t/>
            </a:r>
            <a:br>
              <a:rPr lang="en-US" sz="1100" dirty="0" smtClean="0"/>
            </a:br>
            <a:r>
              <a:rPr lang="en-US" sz="1100" dirty="0" smtClean="0"/>
              <a:t>THE REPUBLIC OF UGANDA</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Ministry of Agriculture, Animal Industry and Fisheries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0" y="3581400"/>
            <a:ext cx="6400800" cy="1905000"/>
          </a:xfrm>
        </p:spPr>
        <p:txBody>
          <a:bodyPr>
            <a:normAutofit fontScale="77500" lnSpcReduction="20000"/>
          </a:bodyPr>
          <a:lstStyle/>
          <a:p>
            <a:pPr lvl="0">
              <a:defRPr/>
            </a:pPr>
            <a:r>
              <a:rPr lang="en-US" sz="3400" b="1" dirty="0">
                <a:solidFill>
                  <a:prstClr val="black"/>
                </a:solidFill>
                <a:latin typeface="Times New Roman" pitchFamily="18" charset="0"/>
                <a:cs typeface="Times New Roman" pitchFamily="18" charset="0"/>
              </a:rPr>
              <a:t>Local Government </a:t>
            </a:r>
            <a:r>
              <a:rPr lang="en-US" sz="3400" b="1" dirty="0" smtClean="0">
                <a:solidFill>
                  <a:prstClr val="black"/>
                </a:solidFill>
                <a:latin typeface="Times New Roman" pitchFamily="18" charset="0"/>
                <a:cs typeface="Times New Roman" pitchFamily="18" charset="0"/>
              </a:rPr>
              <a:t>Budget </a:t>
            </a:r>
            <a:r>
              <a:rPr lang="en-US" sz="3400" b="1" dirty="0">
                <a:solidFill>
                  <a:prstClr val="black"/>
                </a:solidFill>
                <a:latin typeface="Times New Roman" pitchFamily="18" charset="0"/>
                <a:cs typeface="Times New Roman" pitchFamily="18" charset="0"/>
              </a:rPr>
              <a:t>F</a:t>
            </a:r>
            <a:r>
              <a:rPr lang="en-US" sz="3400" b="1" dirty="0" smtClean="0">
                <a:solidFill>
                  <a:prstClr val="black"/>
                </a:solidFill>
                <a:latin typeface="Times New Roman" pitchFamily="18" charset="0"/>
                <a:cs typeface="Times New Roman" pitchFamily="18" charset="0"/>
              </a:rPr>
              <a:t>ramework </a:t>
            </a:r>
            <a:r>
              <a:rPr lang="en-US" sz="3400" b="1" dirty="0">
                <a:solidFill>
                  <a:prstClr val="black"/>
                </a:solidFill>
                <a:latin typeface="Times New Roman" pitchFamily="18" charset="0"/>
                <a:cs typeface="Times New Roman" pitchFamily="18" charset="0"/>
              </a:rPr>
              <a:t>P</a:t>
            </a:r>
            <a:r>
              <a:rPr lang="en-US" sz="3400" b="1" dirty="0" smtClean="0">
                <a:solidFill>
                  <a:prstClr val="black"/>
                </a:solidFill>
                <a:latin typeface="Times New Roman" pitchFamily="18" charset="0"/>
                <a:cs typeface="Times New Roman" pitchFamily="18" charset="0"/>
              </a:rPr>
              <a:t>aper FY2014/15  Preparation Workshops</a:t>
            </a:r>
            <a:endParaRPr lang="en-US" sz="3400" b="1" dirty="0">
              <a:solidFill>
                <a:prstClr val="black"/>
              </a:solidFill>
              <a:latin typeface="Times New Roman" pitchFamily="18" charset="0"/>
              <a:cs typeface="Times New Roman" pitchFamily="18" charset="0"/>
            </a:endParaRPr>
          </a:p>
          <a:p>
            <a:pPr eaLnBrk="0" fontAlgn="base" hangingPunct="0">
              <a:spcAft>
                <a:spcPct val="0"/>
              </a:spcAft>
              <a:defRPr/>
            </a:pPr>
            <a:r>
              <a:rPr lang="en-GB" sz="2100" b="1" i="1" dirty="0">
                <a:solidFill>
                  <a:prstClr val="black"/>
                </a:solidFill>
                <a:latin typeface="Times New Roman" pitchFamily="18" charset="0"/>
                <a:cs typeface="Times New Roman" pitchFamily="18" charset="0"/>
              </a:rPr>
              <a:t>‘‘Implementation of the Commodity Approach, Promotion of Research/Advisory Interface (ATAAS) and Framework Implementation Plans </a:t>
            </a:r>
            <a:r>
              <a:rPr lang="en-GB" sz="2100" b="1" i="1" dirty="0" smtClean="0">
                <a:solidFill>
                  <a:prstClr val="black"/>
                </a:solidFill>
                <a:latin typeface="Times New Roman" pitchFamily="18" charset="0"/>
                <a:cs typeface="Times New Roman" pitchFamily="18" charset="0"/>
              </a:rPr>
              <a:t>for Non-</a:t>
            </a:r>
            <a:r>
              <a:rPr lang="en-GB" sz="2100" b="1" i="1" dirty="0" err="1" smtClean="0">
                <a:solidFill>
                  <a:prstClr val="black"/>
                </a:solidFill>
                <a:latin typeface="Times New Roman" pitchFamily="18" charset="0"/>
                <a:cs typeface="Times New Roman" pitchFamily="18" charset="0"/>
              </a:rPr>
              <a:t>ATAAS</a:t>
            </a:r>
            <a:r>
              <a:rPr lang="en-GB" sz="2100" b="1" i="1" dirty="0" smtClean="0">
                <a:solidFill>
                  <a:prstClr val="black"/>
                </a:solidFill>
                <a:latin typeface="Times New Roman" pitchFamily="18" charset="0"/>
                <a:cs typeface="Times New Roman" pitchFamily="18" charset="0"/>
              </a:rPr>
              <a:t>’’ </a:t>
            </a:r>
            <a:endParaRPr lang="en-US" sz="2100" dirty="0" smtClean="0">
              <a:solidFill>
                <a:prstClr val="black"/>
              </a:solidFill>
              <a:latin typeface="Times New Roman" pitchFamily="18" charset="0"/>
              <a:cs typeface="Times New Roman" pitchFamily="18" charset="0"/>
            </a:endParaRPr>
          </a:p>
          <a:p>
            <a:pPr lvl="0" eaLnBrk="0" fontAlgn="base" hangingPunct="0">
              <a:spcAft>
                <a:spcPct val="0"/>
              </a:spcAft>
              <a:defRPr/>
            </a:pPr>
            <a:r>
              <a:rPr lang="en-GB" sz="2100" b="1" i="1" dirty="0" smtClean="0">
                <a:solidFill>
                  <a:prstClr val="black"/>
                </a:solidFill>
                <a:latin typeface="Times New Roman" pitchFamily="18" charset="0"/>
                <a:cs typeface="Times New Roman" pitchFamily="18" charset="0"/>
              </a:rPr>
              <a:t> </a:t>
            </a:r>
            <a:r>
              <a:rPr lang="en-GB" sz="3000" dirty="0">
                <a:solidFill>
                  <a:prstClr val="black"/>
                </a:solidFill>
                <a:latin typeface="Times New Roman" pitchFamily="18" charset="0"/>
                <a:cs typeface="Times New Roman" pitchFamily="18" charset="0"/>
              </a:rPr>
              <a:t> </a:t>
            </a:r>
            <a:endParaRPr lang="en-US" sz="3000" dirty="0">
              <a:solidFill>
                <a:prstClr val="black"/>
              </a:solidFill>
              <a:latin typeface="Times New Roman" pitchFamily="18" charset="0"/>
              <a:cs typeface="Times New Roman" pitchFamily="18" charset="0"/>
            </a:endParaRPr>
          </a:p>
          <a:p>
            <a:pPr lvl="0">
              <a:defRPr/>
            </a:pPr>
            <a:endParaRPr lang="en-US" sz="3000" dirty="0">
              <a:solidFill>
                <a:prstClr val="black">
                  <a:tint val="75000"/>
                </a:prstClr>
              </a:solidFill>
              <a:latin typeface="Times New Roman" pitchFamily="18" charset="0"/>
              <a:cs typeface="Times New Roman" pitchFamily="18" charset="0"/>
            </a:endParaRPr>
          </a:p>
          <a:p>
            <a:endParaRPr lang="en-US" dirty="0"/>
          </a:p>
        </p:txBody>
      </p:sp>
      <p:pic>
        <p:nvPicPr>
          <p:cNvPr id="1026" name="Picture 4"/>
          <p:cNvPicPr>
            <a:picLocks noChangeAspect="1" noChangeArrowheads="1"/>
          </p:cNvPicPr>
          <p:nvPr/>
        </p:nvPicPr>
        <p:blipFill>
          <a:blip r:embed="rId2"/>
          <a:srcRect/>
          <a:stretch>
            <a:fillRect/>
          </a:stretch>
        </p:blipFill>
        <p:spPr bwMode="auto">
          <a:xfrm>
            <a:off x="4267200" y="457200"/>
            <a:ext cx="1257300" cy="1143000"/>
          </a:xfrm>
          <a:prstGeom prst="rect">
            <a:avLst/>
          </a:prstGeom>
          <a:solidFill>
            <a:srgbClr val="969696"/>
          </a:solidFill>
          <a:ln w="9525">
            <a:noFill/>
            <a:miter lim="800000"/>
            <a:headEnd/>
            <a:tailEnd/>
          </a:ln>
        </p:spPr>
      </p:pic>
    </p:spTree>
    <p:extLst>
      <p:ext uri="{BB962C8B-B14F-4D97-AF65-F5344CB8AC3E}">
        <p14:creationId xmlns="" xmlns:p14="http://schemas.microsoft.com/office/powerpoint/2010/main" val="4246537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457200"/>
          </a:xfrm>
        </p:spPr>
        <p:txBody>
          <a:bodyPr>
            <a:normAutofit fontScale="90000"/>
          </a:bodyPr>
          <a:lstStyle/>
          <a:p>
            <a:r>
              <a:rPr lang="en-US" sz="3300" b="1" dirty="0">
                <a:latin typeface="Times New Roman" pitchFamily="18" charset="0"/>
                <a:cs typeface="Times New Roman" pitchFamily="18" charset="0"/>
              </a:rPr>
              <a:t>HIGHLIGHTS </a:t>
            </a:r>
            <a:r>
              <a:rPr lang="en-US" sz="3300" b="1" dirty="0" smtClean="0">
                <a:latin typeface="Times New Roman" pitchFamily="18" charset="0"/>
                <a:cs typeface="Times New Roman" pitchFamily="18" charset="0"/>
              </a:rPr>
              <a:t>CONTINUED</a:t>
            </a:r>
            <a:r>
              <a:rPr lang="en-US" dirty="0" smtClean="0"/>
              <a:t>…</a:t>
            </a:r>
            <a:endParaRPr lang="en-US" dirty="0"/>
          </a:p>
        </p:txBody>
      </p:sp>
      <p:sp>
        <p:nvSpPr>
          <p:cNvPr id="3" name="Content Placeholder 2"/>
          <p:cNvSpPr>
            <a:spLocks noGrp="1"/>
          </p:cNvSpPr>
          <p:nvPr>
            <p:ph idx="1"/>
          </p:nvPr>
        </p:nvSpPr>
        <p:spPr>
          <a:xfrm>
            <a:off x="533400" y="838200"/>
            <a:ext cx="8153400" cy="5943600"/>
          </a:xfrm>
        </p:spPr>
        <p:txBody>
          <a:bodyPr>
            <a:noAutofit/>
          </a:bodyPr>
          <a:lstStyle/>
          <a:p>
            <a:pPr marL="457200" indent="-457200">
              <a:buAutoNum type="alphaUcParenR" startAt="5"/>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inadequacy of the grant (PMG) provided to Districts to carry out all development work. </a:t>
            </a:r>
            <a:r>
              <a:rPr lang="en-US" sz="2000" dirty="0" smtClean="0">
                <a:latin typeface="Times New Roman" pitchFamily="18" charset="0"/>
                <a:cs typeface="Times New Roman" pitchFamily="18" charset="0"/>
              </a:rPr>
              <a:t>i.e. </a:t>
            </a:r>
            <a:r>
              <a:rPr lang="en-US" sz="2000" dirty="0">
                <a:latin typeface="Times New Roman" pitchFamily="18" charset="0"/>
                <a:cs typeface="Times New Roman" pitchFamily="18" charset="0"/>
              </a:rPr>
              <a:t>for Disease control and capital investment especially Disease Diagnostic mini-laboratories</a:t>
            </a:r>
            <a:r>
              <a:rPr lang="en-US" sz="2000" dirty="0" smtClean="0">
                <a:latin typeface="Times New Roman" pitchFamily="18" charset="0"/>
                <a:cs typeface="Times New Roman" pitchFamily="18" charset="0"/>
              </a:rPr>
              <a:t>.</a:t>
            </a:r>
          </a:p>
          <a:p>
            <a:r>
              <a:rPr lang="en-US" sz="2000" u="sng" dirty="0">
                <a:latin typeface="Times New Roman" pitchFamily="18" charset="0"/>
                <a:cs typeface="Times New Roman" pitchFamily="18" charset="0"/>
              </a:rPr>
              <a:t>Agreed</a:t>
            </a:r>
            <a:endParaRPr lang="en-US" sz="2000" dirty="0">
              <a:latin typeface="Times New Roman" pitchFamily="18" charset="0"/>
              <a:cs typeface="Times New Roman" pitchFamily="18" charset="0"/>
            </a:endParaRPr>
          </a:p>
          <a:p>
            <a:pPr lvl="0"/>
            <a:r>
              <a:rPr lang="en-US" sz="2000" dirty="0">
                <a:latin typeface="Times New Roman" pitchFamily="18" charset="0"/>
                <a:cs typeface="Times New Roman" pitchFamily="18" charset="0"/>
              </a:rPr>
              <a:t>The MAAIF should lobby for an increase on the allocation especially considering the high cost of materials for infrastructural development </a:t>
            </a:r>
          </a:p>
          <a:p>
            <a:pPr lvl="0"/>
            <a:r>
              <a:rPr lang="en-US" sz="2000" dirty="0">
                <a:latin typeface="Times New Roman" pitchFamily="18" charset="0"/>
                <a:cs typeface="Times New Roman" pitchFamily="18" charset="0"/>
              </a:rPr>
              <a:t>MAAIF should provide transport (vehicles and motor bicycles) to all LGs to allow for effective field monitoring and supervision </a:t>
            </a:r>
          </a:p>
          <a:p>
            <a:pPr lvl="0"/>
            <a:r>
              <a:rPr lang="en-US" sz="2000" dirty="0">
                <a:latin typeface="Times New Roman" pitchFamily="18" charset="0"/>
                <a:cs typeface="Times New Roman" pitchFamily="18" charset="0"/>
              </a:rPr>
              <a:t>Funding should be increased to facilitate the construction of Disease Control </a:t>
            </a:r>
            <a:r>
              <a:rPr lang="en-US" sz="2000" dirty="0" smtClean="0">
                <a:latin typeface="Times New Roman" pitchFamily="18" charset="0"/>
                <a:cs typeface="Times New Roman" pitchFamily="18" charset="0"/>
              </a:rPr>
              <a:t>Infrastructures</a:t>
            </a:r>
            <a:endParaRPr lang="en-US" sz="2000" dirty="0">
              <a:latin typeface="Times New Roman" pitchFamily="18" charset="0"/>
              <a:cs typeface="Times New Roman" pitchFamily="18" charset="0"/>
            </a:endParaRPr>
          </a:p>
          <a:p>
            <a:pPr lvl="0"/>
            <a:r>
              <a:rPr lang="en-US" sz="2000" b="1" dirty="0">
                <a:latin typeface="Times New Roman" pitchFamily="18" charset="0"/>
                <a:cs typeface="Times New Roman" pitchFamily="18" charset="0"/>
              </a:rPr>
              <a:t>MAAIF will present the need for additional funding of the PMG during the FY 2014/15 budget negotiations and in the issues paper to the MFPED</a:t>
            </a:r>
            <a:r>
              <a:rPr lang="en-US" sz="2000" b="1"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lvl="0"/>
            <a:r>
              <a:rPr lang="en-US" sz="1800" b="1" dirty="0">
                <a:latin typeface="Times New Roman" pitchFamily="18" charset="0"/>
                <a:cs typeface="Times New Roman" pitchFamily="18" charset="0"/>
              </a:rPr>
              <a:t>MAAIF notes however that provision of a vehicle for every district would require over UGX: 14 billion; which is even higher than the current PMG annual MTEF of 10.04 billion. Therefore, this can only be attained by MAAIF obtaining a conditional budget increment under its </a:t>
            </a:r>
            <a:r>
              <a:rPr lang="en-US" sz="1800" b="1" dirty="0" err="1">
                <a:latin typeface="Times New Roman" pitchFamily="18" charset="0"/>
                <a:cs typeface="Times New Roman" pitchFamily="18" charset="0"/>
              </a:rPr>
              <a:t>GoU</a:t>
            </a:r>
            <a:r>
              <a:rPr lang="en-US" sz="1800" b="1" dirty="0">
                <a:latin typeface="Times New Roman" pitchFamily="18" charset="0"/>
                <a:cs typeface="Times New Roman" pitchFamily="18" charset="0"/>
              </a:rPr>
              <a:t> Domestic Development Budget. MAAIF will pursue the issue with the MFPED</a:t>
            </a:r>
            <a:r>
              <a:rPr lang="en-US" sz="2000" b="1"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10</a:t>
            </a:fld>
            <a:endParaRPr lang="en-US"/>
          </a:p>
        </p:txBody>
      </p:sp>
    </p:spTree>
    <p:extLst>
      <p:ext uri="{BB962C8B-B14F-4D97-AF65-F5344CB8AC3E}">
        <p14:creationId xmlns="" xmlns:p14="http://schemas.microsoft.com/office/powerpoint/2010/main" val="249078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411162"/>
          </a:xfrm>
        </p:spPr>
        <p:txBody>
          <a:bodyPr>
            <a:normAutofit fontScale="90000"/>
          </a:bodyPr>
          <a:lstStyle/>
          <a:p>
            <a:r>
              <a:rPr lang="en-US" sz="3500" b="1" dirty="0">
                <a:latin typeface="Times New Roman" pitchFamily="18" charset="0"/>
                <a:cs typeface="Times New Roman" pitchFamily="18" charset="0"/>
              </a:rPr>
              <a:t>HIGHLIGHTS </a:t>
            </a:r>
            <a:r>
              <a:rPr lang="en-US" sz="3500" b="1" dirty="0" smtClean="0">
                <a:latin typeface="Times New Roman" pitchFamily="18" charset="0"/>
                <a:cs typeface="Times New Roman" pitchFamily="18" charset="0"/>
              </a:rPr>
              <a:t>CONTINUED</a:t>
            </a:r>
            <a:endParaRPr lang="en-US" sz="3500" dirty="0"/>
          </a:p>
        </p:txBody>
      </p:sp>
      <p:sp>
        <p:nvSpPr>
          <p:cNvPr id="3" name="Content Placeholder 2"/>
          <p:cNvSpPr>
            <a:spLocks noGrp="1"/>
          </p:cNvSpPr>
          <p:nvPr>
            <p:ph idx="1"/>
          </p:nvPr>
        </p:nvSpPr>
        <p:spPr>
          <a:xfrm>
            <a:off x="381000" y="838200"/>
            <a:ext cx="8305800" cy="5287963"/>
          </a:xfrm>
        </p:spPr>
        <p:txBody>
          <a:bodyPr>
            <a:normAutofit fontScale="25000" lnSpcReduction="20000"/>
          </a:bodyPr>
          <a:lstStyle/>
          <a:p>
            <a:pPr marL="0" indent="0">
              <a:buNone/>
            </a:pPr>
            <a:r>
              <a:rPr lang="en-US" sz="8000" dirty="0" smtClean="0">
                <a:latin typeface="Times New Roman" pitchFamily="18" charset="0"/>
                <a:cs typeface="Times New Roman" pitchFamily="18" charset="0"/>
              </a:rPr>
              <a:t>F)	Restructuring </a:t>
            </a:r>
            <a:r>
              <a:rPr lang="en-US" sz="8000" dirty="0">
                <a:latin typeface="Times New Roman" pitchFamily="18" charset="0"/>
                <a:cs typeface="Times New Roman" pitchFamily="18" charset="0"/>
              </a:rPr>
              <a:t>of the Production Department: Non approval of production structure has continued to create a vacuum in the LGs thereby rendering poor service delivery. The situation is worse at the Sub County level. In addition, the Current structure does not capture some important and relevant functions e.g. Laboratory Technologists or lab technicians for district with laboratories; Food Technologists especially if LGs are to promote value addition; Artificial inseminators which encourage improved breeding and Agri-business which is currently an issue but without a specialist. </a:t>
            </a:r>
          </a:p>
          <a:p>
            <a:r>
              <a:rPr lang="en-US" sz="8000" u="sng" dirty="0">
                <a:latin typeface="Times New Roman" pitchFamily="18" charset="0"/>
                <a:cs typeface="Times New Roman" pitchFamily="18" charset="0"/>
              </a:rPr>
              <a:t>Agreed</a:t>
            </a:r>
            <a:endParaRPr lang="en-US" sz="8000" dirty="0">
              <a:latin typeface="Times New Roman" pitchFamily="18" charset="0"/>
              <a:cs typeface="Times New Roman" pitchFamily="18" charset="0"/>
            </a:endParaRPr>
          </a:p>
          <a:p>
            <a:pPr lvl="0"/>
            <a:r>
              <a:rPr lang="en-US" sz="8000" dirty="0">
                <a:latin typeface="Times New Roman" pitchFamily="18" charset="0"/>
                <a:cs typeface="Times New Roman" pitchFamily="18" charset="0"/>
              </a:rPr>
              <a:t>MAAIF and other relevant institutions should expedite the approval of the new production single spine structure at all levels of local governance by December 2013, otherwise the funds to support the structure will not be provided for in the 2014/2015 budget.</a:t>
            </a:r>
          </a:p>
          <a:p>
            <a:pPr lvl="0"/>
            <a:r>
              <a:rPr lang="en-US" sz="8000" dirty="0">
                <a:latin typeface="Times New Roman" pitchFamily="18" charset="0"/>
                <a:cs typeface="Times New Roman" pitchFamily="18" charset="0"/>
              </a:rPr>
              <a:t>MAAIF should share information on current staffing levels under production and NAADs for planning and budgeting purposes. </a:t>
            </a:r>
          </a:p>
          <a:p>
            <a:pPr lvl="0"/>
            <a:r>
              <a:rPr lang="en-US" sz="8000" b="1" dirty="0">
                <a:latin typeface="Times New Roman" pitchFamily="18" charset="0"/>
                <a:cs typeface="Times New Roman" pitchFamily="18" charset="0"/>
              </a:rPr>
              <a:t>Ministry will continue to follow up on the matter with the cabinet sub-committee, as the Committee is yet to pronounce itself on this matter; while noting the current Government decision to review the extension services into a single spine extension system.</a:t>
            </a:r>
            <a:endParaRPr lang="en-US" sz="8000" dirty="0">
              <a:latin typeface="Times New Roman" pitchFamily="18" charset="0"/>
              <a:cs typeface="Times New Roman" pitchFamily="18" charset="0"/>
            </a:endParaRPr>
          </a:p>
          <a:p>
            <a:pPr marL="0" indent="0">
              <a:buNone/>
            </a:pPr>
            <a:endParaRPr lang="en-US" sz="8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11</a:t>
            </a:fld>
            <a:endParaRPr lang="en-US"/>
          </a:p>
        </p:txBody>
      </p:sp>
    </p:spTree>
    <p:extLst>
      <p:ext uri="{BB962C8B-B14F-4D97-AF65-F5344CB8AC3E}">
        <p14:creationId xmlns="" xmlns:p14="http://schemas.microsoft.com/office/powerpoint/2010/main" val="3412142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487362"/>
          </a:xfrm>
        </p:spPr>
        <p:txBody>
          <a:bodyPr>
            <a:normAutofit fontScale="90000"/>
          </a:bodyPr>
          <a:lstStyle/>
          <a:p>
            <a:r>
              <a:rPr lang="en-US" sz="3500" b="1" dirty="0" smtClean="0">
                <a:latin typeface="Times New Roman" pitchFamily="18" charset="0"/>
                <a:cs typeface="Times New Roman" pitchFamily="18" charset="0"/>
              </a:rPr>
              <a:t>HIGHLIGHTS CONTINUED</a:t>
            </a:r>
            <a:endParaRPr lang="en-US" sz="3500" dirty="0"/>
          </a:p>
        </p:txBody>
      </p:sp>
      <p:sp>
        <p:nvSpPr>
          <p:cNvPr id="3" name="Content Placeholder 2"/>
          <p:cNvSpPr>
            <a:spLocks noGrp="1"/>
          </p:cNvSpPr>
          <p:nvPr>
            <p:ph idx="1"/>
          </p:nvPr>
        </p:nvSpPr>
        <p:spPr>
          <a:xfrm>
            <a:off x="76200" y="914400"/>
            <a:ext cx="8610600" cy="8001000"/>
          </a:xfrm>
        </p:spPr>
        <p:txBody>
          <a:bodyPr>
            <a:noAutofit/>
          </a:bodyPr>
          <a:lstStyle/>
          <a:p>
            <a:pPr marL="0" indent="0">
              <a:buNone/>
            </a:pPr>
            <a:r>
              <a:rPr lang="en-US" sz="2000" dirty="0">
                <a:latin typeface="Times New Roman" pitchFamily="18" charset="0"/>
                <a:cs typeface="Times New Roman" pitchFamily="18" charset="0"/>
              </a:rPr>
              <a:t>G)	The coming up with an Urban Agriculture Policy is a matter, that has been on table for too long. </a:t>
            </a:r>
          </a:p>
          <a:p>
            <a:pPr marL="0" indent="0">
              <a:buNone/>
            </a:pPr>
            <a:r>
              <a:rPr lang="en-US" sz="2000" u="sng" dirty="0">
                <a:latin typeface="Times New Roman" pitchFamily="18" charset="0"/>
                <a:cs typeface="Times New Roman" pitchFamily="18" charset="0"/>
              </a:rPr>
              <a:t>Agreed</a:t>
            </a:r>
            <a:endParaRPr lang="en-US" sz="2000" dirty="0">
              <a:latin typeface="Times New Roman" pitchFamily="18" charset="0"/>
              <a:cs typeface="Times New Roman" pitchFamily="18" charset="0"/>
            </a:endParaRPr>
          </a:p>
          <a:p>
            <a:pPr lvl="0"/>
            <a:r>
              <a:rPr lang="en-US" sz="2000" dirty="0">
                <a:latin typeface="Times New Roman" pitchFamily="18" charset="0"/>
                <a:cs typeface="Times New Roman" pitchFamily="18" charset="0"/>
              </a:rPr>
              <a:t>The Ministry should expedite the process of finalizing and sharing the draft policy with relevant stakeholders by December 2013</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lvl="0"/>
            <a:r>
              <a:rPr lang="en-US" sz="2000" b="1" dirty="0">
                <a:latin typeface="Times New Roman" pitchFamily="18" charset="0"/>
                <a:cs typeface="Times New Roman" pitchFamily="18" charset="0"/>
              </a:rPr>
              <a:t>MAAIF is expediting the finalization of the Draft Urban Policy and will soon be presented to MAAIF Top Management for review</a:t>
            </a:r>
            <a:r>
              <a:rPr lang="en-US" sz="2000" b="1" dirty="0" smtClean="0">
                <a:latin typeface="Times New Roman" pitchFamily="18" charset="0"/>
                <a:cs typeface="Times New Roman" pitchFamily="18" charset="0"/>
              </a:rPr>
              <a:t>.</a:t>
            </a:r>
          </a:p>
          <a:p>
            <a:pPr lvl="0">
              <a:buNone/>
            </a:pPr>
            <a:endParaRPr lang="en-US" sz="2000" dirty="0">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H). National Agricultural Advisory Services Grant NAADS (NAADS Grant) in the FY 2013/14 there was an exclusion of a budget line for community mobilization under the </a:t>
            </a:r>
            <a:r>
              <a:rPr lang="en-US" sz="2000" dirty="0" err="1">
                <a:latin typeface="Times New Roman" pitchFamily="18" charset="0"/>
                <a:cs typeface="Times New Roman" pitchFamily="18" charset="0"/>
              </a:rPr>
              <a:t>programme</a:t>
            </a:r>
            <a:r>
              <a:rPr lang="en-US" sz="2000" dirty="0">
                <a:latin typeface="Times New Roman" pitchFamily="18" charset="0"/>
                <a:cs typeface="Times New Roman" pitchFamily="18" charset="0"/>
              </a:rPr>
              <a:t>; and the allocation of operational funds to Lower Local Governments does not consider the size of the Lower Local Governments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Therefore; the continuous changes in the NAADS guidelines have caused operational </a:t>
            </a:r>
            <a:r>
              <a:rPr lang="en-US" sz="2000" dirty="0" smtClean="0">
                <a:latin typeface="Times New Roman" pitchFamily="18" charset="0"/>
                <a:cs typeface="Times New Roman" pitchFamily="18" charset="0"/>
              </a:rPr>
              <a:t>challenges.</a:t>
            </a:r>
          </a:p>
          <a:p>
            <a:pPr marL="0" indent="0">
              <a:buNone/>
            </a:pPr>
            <a:r>
              <a:rPr lang="en-US" sz="2000" u="sng" dirty="0" smtClean="0">
                <a:latin typeface="Times New Roman" pitchFamily="18" charset="0"/>
                <a:cs typeface="Times New Roman" pitchFamily="18" charset="0"/>
              </a:rPr>
              <a:t>Agreed </a:t>
            </a:r>
            <a:endParaRPr lang="en-US" sz="2000" dirty="0">
              <a:latin typeface="Times New Roman" pitchFamily="18" charset="0"/>
              <a:cs typeface="Times New Roman" pitchFamily="18" charset="0"/>
            </a:endParaRPr>
          </a:p>
          <a:p>
            <a:pPr lvl="0"/>
            <a:r>
              <a:rPr lang="en-US" sz="2000" dirty="0">
                <a:latin typeface="Times New Roman" pitchFamily="18" charset="0"/>
                <a:cs typeface="Times New Roman" pitchFamily="18" charset="0"/>
              </a:rPr>
              <a:t>MAAIF should ensure stability of the NAADS guidelines and the users of such guidelines should be consulted in case guidelines are to be reviewed. </a:t>
            </a:r>
          </a:p>
          <a:p>
            <a:r>
              <a:rPr lang="en-US" sz="2000" dirty="0">
                <a:latin typeface="Times New Roman" pitchFamily="18" charset="0"/>
                <a:cs typeface="Times New Roman" pitchFamily="18" charset="0"/>
              </a:rPr>
              <a:t> </a:t>
            </a:r>
          </a:p>
          <a:p>
            <a:pPr lvl="0"/>
            <a:r>
              <a:rPr lang="en-US" sz="2000" dirty="0">
                <a:latin typeface="Times New Roman" pitchFamily="18" charset="0"/>
                <a:cs typeface="Times New Roman" pitchFamily="18" charset="0"/>
              </a:rPr>
              <a:t>The technology inputs be quality assured by subject matter specialists before they are procured.</a:t>
            </a:r>
          </a:p>
          <a:p>
            <a:pPr lvl="0"/>
            <a:r>
              <a:rPr lang="en-US" sz="2000" b="1" dirty="0">
                <a:latin typeface="Times New Roman" pitchFamily="18" charset="0"/>
                <a:cs typeface="Times New Roman" pitchFamily="18" charset="0"/>
              </a:rPr>
              <a:t>MAAIF will pursue the refining of the NAADS guidelines to match with the annual work plans (OBT outputs) with quarterly funds release advises from the NAADS Secretariat. This will ensure harmonization of the quarterly financial and progress reports from districts/sub counties with the release advises.</a:t>
            </a: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12</a:t>
            </a:fld>
            <a:endParaRPr lang="en-US"/>
          </a:p>
        </p:txBody>
      </p:sp>
    </p:spTree>
    <p:extLst>
      <p:ext uri="{BB962C8B-B14F-4D97-AF65-F5344CB8AC3E}">
        <p14:creationId xmlns="" xmlns:p14="http://schemas.microsoft.com/office/powerpoint/2010/main" val="1454441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792162"/>
          </a:xfrm>
        </p:spPr>
        <p:txBody>
          <a:bodyPr>
            <a:normAutofit/>
          </a:bodyPr>
          <a:lstStyle/>
          <a:p>
            <a:r>
              <a:rPr lang="en-US" sz="3500" b="1" dirty="0">
                <a:latin typeface="Times New Roman" pitchFamily="18" charset="0"/>
                <a:cs typeface="Times New Roman" pitchFamily="18" charset="0"/>
              </a:rPr>
              <a:t>HIGHLIGHTS </a:t>
            </a:r>
            <a:r>
              <a:rPr lang="en-US" sz="3500" b="1" dirty="0" smtClean="0">
                <a:latin typeface="Times New Roman" pitchFamily="18" charset="0"/>
                <a:cs typeface="Times New Roman" pitchFamily="18" charset="0"/>
              </a:rPr>
              <a:t>CONTINUED</a:t>
            </a:r>
            <a:endParaRPr lang="en-US" sz="3500" dirty="0"/>
          </a:p>
        </p:txBody>
      </p:sp>
      <p:sp>
        <p:nvSpPr>
          <p:cNvPr id="3" name="Content Placeholder 2"/>
          <p:cNvSpPr>
            <a:spLocks noGrp="1"/>
          </p:cNvSpPr>
          <p:nvPr>
            <p:ph idx="1"/>
          </p:nvPr>
        </p:nvSpPr>
        <p:spPr>
          <a:xfrm>
            <a:off x="457200" y="990600"/>
            <a:ext cx="8229600" cy="5135563"/>
          </a:xfrm>
        </p:spPr>
        <p:txBody>
          <a:bodyPr>
            <a:normAutofit/>
          </a:bodyPr>
          <a:lstStyle/>
          <a:p>
            <a:r>
              <a:rPr lang="en-US" sz="2000" dirty="0">
                <a:latin typeface="Times New Roman" pitchFamily="18" charset="0"/>
                <a:cs typeface="Times New Roman" pitchFamily="18" charset="0"/>
              </a:rPr>
              <a:t>I). Fisheries activities in LGs: Local Governments have continued to express concern over the fact that since MAAIF took over the licensing of boats mandate from the Local Governments, it has been impossible for Local Governments to raise revenue from this area and yet in accordance with the Local Governments Act Cap 243, boat </a:t>
            </a:r>
            <a:r>
              <a:rPr lang="en-US" sz="2000" dirty="0" smtClean="0">
                <a:latin typeface="Times New Roman" pitchFamily="18" charset="0"/>
                <a:cs typeface="Times New Roman" pitchFamily="18" charset="0"/>
              </a:rPr>
              <a:t>license </a:t>
            </a:r>
            <a:r>
              <a:rPr lang="en-US" sz="2000" dirty="0">
                <a:latin typeface="Times New Roman" pitchFamily="18" charset="0"/>
                <a:cs typeface="Times New Roman" pitchFamily="18" charset="0"/>
              </a:rPr>
              <a:t>is one of the listed sources of local revenue for Local Government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On the other hand the Ministry maintained that the regulatory function is vested in MAAIF under the Fish Act Cap 197, and accordingly it recentralized the issuance of license and collection of fees therefore from</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lvl="0"/>
            <a:r>
              <a:rPr lang="en-US" sz="2000" b="1" dirty="0">
                <a:latin typeface="Times New Roman" pitchFamily="18" charset="0"/>
                <a:cs typeface="Times New Roman" pitchFamily="18" charset="0"/>
              </a:rPr>
              <a:t>The Local Government Finance Commission/MAAIF are to refer this matter to the Solicitor General for legal interpretation and provide the necessary feedback to concerned parties.</a:t>
            </a: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13</a:t>
            </a:fld>
            <a:endParaRPr lang="en-US"/>
          </a:p>
        </p:txBody>
      </p:sp>
    </p:spTree>
    <p:extLst>
      <p:ext uri="{BB962C8B-B14F-4D97-AF65-F5344CB8AC3E}">
        <p14:creationId xmlns="" xmlns:p14="http://schemas.microsoft.com/office/powerpoint/2010/main" val="1092849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639762"/>
          </a:xfrm>
        </p:spPr>
        <p:txBody>
          <a:bodyPr>
            <a:noAutofit/>
          </a:bodyPr>
          <a:lstStyle/>
          <a:p>
            <a:r>
              <a:rPr lang="en-US" sz="3000" b="1" dirty="0" smtClean="0">
                <a:latin typeface="Times New Roman" pitchFamily="18" charset="0"/>
                <a:cs typeface="Times New Roman" pitchFamily="18" charset="0"/>
              </a:rPr>
              <a:t>OBLIGATIONS </a:t>
            </a:r>
            <a:r>
              <a:rPr lang="en-US" sz="3000" b="1" dirty="0">
                <a:latin typeface="Times New Roman" pitchFamily="18" charset="0"/>
                <a:cs typeface="Times New Roman" pitchFamily="18" charset="0"/>
              </a:rPr>
              <a:t>OF THE LOCAL GOVERNMENTS </a:t>
            </a:r>
            <a:r>
              <a:rPr lang="en-US" sz="3000" b="1" dirty="0" smtClean="0">
                <a:latin typeface="Times New Roman" pitchFamily="18" charset="0"/>
                <a:cs typeface="Times New Roman" pitchFamily="18" charset="0"/>
              </a:rPr>
              <a:t> (for noting)</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143000"/>
            <a:ext cx="8153400" cy="4983163"/>
          </a:xfrm>
        </p:spPr>
        <p:txBody>
          <a:bodyPr>
            <a:normAutofit fontScale="85000" lnSpcReduction="20000"/>
          </a:bodyPr>
          <a:lstStyle/>
          <a:p>
            <a:pPr lvl="0"/>
            <a:r>
              <a:rPr lang="en-US" dirty="0">
                <a:latin typeface="Times New Roman" pitchFamily="18" charset="0"/>
                <a:cs typeface="Times New Roman" pitchFamily="18" charset="0"/>
              </a:rPr>
              <a:t>The UNAT through their Constituent organizations shall disseminate to their members the agreements and highlight the obligations of the local governments.  </a:t>
            </a:r>
          </a:p>
          <a:p>
            <a:pPr lvl="0"/>
            <a:r>
              <a:rPr lang="en-US" dirty="0">
                <a:latin typeface="Times New Roman" pitchFamily="18" charset="0"/>
                <a:cs typeface="Times New Roman" pitchFamily="18" charset="0"/>
              </a:rPr>
              <a:t>Implement their </a:t>
            </a:r>
            <a:r>
              <a:rPr lang="en-US" dirty="0" err="1">
                <a:latin typeface="Times New Roman" pitchFamily="18" charset="0"/>
                <a:cs typeface="Times New Roman" pitchFamily="18" charset="0"/>
              </a:rPr>
              <a:t>programmes</a:t>
            </a:r>
            <a:r>
              <a:rPr lang="en-US" dirty="0">
                <a:latin typeface="Times New Roman" pitchFamily="18" charset="0"/>
                <a:cs typeface="Times New Roman" pitchFamily="18" charset="0"/>
              </a:rPr>
              <a:t> based on the guidelines issued by the MAAIF.</a:t>
            </a:r>
          </a:p>
          <a:p>
            <a:pPr lvl="0"/>
            <a:r>
              <a:rPr lang="en-US" dirty="0">
                <a:latin typeface="Times New Roman" pitchFamily="18" charset="0"/>
                <a:cs typeface="Times New Roman" pitchFamily="18" charset="0"/>
              </a:rPr>
              <a:t>Ensure timely response to issues raised by the Agricultural Ministry.</a:t>
            </a:r>
          </a:p>
          <a:p>
            <a:pPr lvl="0"/>
            <a:r>
              <a:rPr lang="en-US" dirty="0">
                <a:latin typeface="Times New Roman" pitchFamily="18" charset="0"/>
                <a:cs typeface="Times New Roman" pitchFamily="18" charset="0"/>
              </a:rPr>
              <a:t>Provide timely and accurate data on their plans, achievements and status of Agriculture, Animal Industry and Fisheries activities. </a:t>
            </a:r>
          </a:p>
          <a:p>
            <a:pPr lvl="0"/>
            <a:r>
              <a:rPr lang="en-US" dirty="0">
                <a:latin typeface="Times New Roman" pitchFamily="18" charset="0"/>
                <a:cs typeface="Times New Roman" pitchFamily="18" charset="0"/>
              </a:rPr>
              <a:t>Share the agreed positions with the Parliamentary Committee on Local Government and Public Service and the Office of the Prime Minister.</a:t>
            </a:r>
            <a:r>
              <a:rPr lang="en-GB" dirty="0">
                <a:latin typeface="Times New Roman" pitchFamily="18" charset="0"/>
                <a:cs typeface="Times New Roman" pitchFamily="18" charset="0"/>
              </a:rPr>
              <a:t>  </a:t>
            </a:r>
            <a:r>
              <a:rPr lang="en-US" dirty="0">
                <a:latin typeface="Times New Roman" pitchFamily="18" charset="0"/>
                <a:cs typeface="Times New Roman" pitchFamily="18" charset="0"/>
              </a:rPr>
              <a:t>	 </a:t>
            </a:r>
          </a:p>
          <a:p>
            <a:pPr marL="0" indent="0">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14</a:t>
            </a:fld>
            <a:endParaRPr lang="en-US"/>
          </a:p>
        </p:txBody>
      </p:sp>
    </p:spTree>
    <p:extLst>
      <p:ext uri="{BB962C8B-B14F-4D97-AF65-F5344CB8AC3E}">
        <p14:creationId xmlns="" xmlns:p14="http://schemas.microsoft.com/office/powerpoint/2010/main" val="1633948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563562"/>
          </a:xfrm>
        </p:spPr>
        <p:txBody>
          <a:bodyPr>
            <a:noAutofit/>
          </a:bodyPr>
          <a:lstStyle/>
          <a:p>
            <a:r>
              <a:rPr lang="en-US" sz="3500" b="1" dirty="0">
                <a:latin typeface="Times New Roman" pitchFamily="18" charset="0"/>
                <a:cs typeface="Times New Roman" pitchFamily="18" charset="0"/>
              </a:rPr>
              <a:t>Mid-term Review (April 2014)</a:t>
            </a:r>
            <a:r>
              <a:rPr lang="en-US" sz="3500" dirty="0">
                <a:latin typeface="Times New Roman" pitchFamily="18" charset="0"/>
                <a:cs typeface="Times New Roman" pitchFamily="18" charset="0"/>
              </a:rPr>
              <a:t/>
            </a:r>
            <a:br>
              <a:rPr lang="en-US" sz="3500" dirty="0">
                <a:latin typeface="Times New Roman" pitchFamily="18" charset="0"/>
                <a:cs typeface="Times New Roman" pitchFamily="18" charset="0"/>
              </a:rPr>
            </a:b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685800"/>
            <a:ext cx="8153400" cy="5791200"/>
          </a:xfrm>
        </p:spPr>
        <p:txBody>
          <a:bodyPr>
            <a:normAutofit fontScale="62500" lnSpcReduction="20000"/>
          </a:bodyPr>
          <a:lstStyle/>
          <a:p>
            <a:pPr marL="0" lvl="0" indent="0">
              <a:buNone/>
            </a:pPr>
            <a:r>
              <a:rPr lang="en-US" dirty="0" smtClean="0">
                <a:latin typeface="Times New Roman" pitchFamily="18" charset="0"/>
                <a:cs typeface="Times New Roman" pitchFamily="18" charset="0"/>
              </a:rPr>
              <a:t>A) There </a:t>
            </a:r>
            <a:r>
              <a:rPr lang="en-US" dirty="0">
                <a:latin typeface="Times New Roman" pitchFamily="18" charset="0"/>
                <a:cs typeface="Times New Roman" pitchFamily="18" charset="0"/>
              </a:rPr>
              <a:t>shall be a Joint Technical Committee (JTC) comprising of six (6) members drawn in the following ratio </a:t>
            </a:r>
          </a:p>
          <a:p>
            <a:pPr lvl="0"/>
            <a:r>
              <a:rPr lang="en-US" dirty="0">
                <a:latin typeface="Times New Roman" pitchFamily="18" charset="0"/>
                <a:cs typeface="Times New Roman" pitchFamily="18" charset="0"/>
              </a:rPr>
              <a:t>Local Governments Finance Commission: 1</a:t>
            </a:r>
          </a:p>
          <a:p>
            <a:pPr lvl="0"/>
            <a:r>
              <a:rPr lang="en-US" dirty="0">
                <a:latin typeface="Times New Roman" pitchFamily="18" charset="0"/>
                <a:cs typeface="Times New Roman" pitchFamily="18" charset="0"/>
              </a:rPr>
              <a:t>Uganda Local Governments Association:  1</a:t>
            </a:r>
          </a:p>
          <a:p>
            <a:pPr lvl="0"/>
            <a:r>
              <a:rPr lang="en-US" dirty="0">
                <a:latin typeface="Times New Roman" pitchFamily="18" charset="0"/>
                <a:cs typeface="Times New Roman" pitchFamily="18" charset="0"/>
              </a:rPr>
              <a:t>Urban Authorities Association of Uganda :1</a:t>
            </a:r>
          </a:p>
          <a:p>
            <a:pPr lvl="0"/>
            <a:r>
              <a:rPr lang="en-US" dirty="0">
                <a:latin typeface="Times New Roman" pitchFamily="18" charset="0"/>
                <a:cs typeface="Times New Roman" pitchFamily="18" charset="0"/>
              </a:rPr>
              <a:t>Sector Ministries: 2 from sector</a:t>
            </a:r>
          </a:p>
          <a:p>
            <a:pPr lvl="0"/>
            <a:r>
              <a:rPr lang="en-US" dirty="0">
                <a:latin typeface="Times New Roman" pitchFamily="18" charset="0"/>
                <a:cs typeface="Times New Roman" pitchFamily="18" charset="0"/>
              </a:rPr>
              <a:t>Office of the Prime Minister: </a:t>
            </a:r>
            <a:r>
              <a:rPr lang="en-US" dirty="0" smtClean="0">
                <a:latin typeface="Times New Roman" pitchFamily="18" charset="0"/>
                <a:cs typeface="Times New Roman" pitchFamily="18" charset="0"/>
              </a:rPr>
              <a:t>1</a:t>
            </a:r>
          </a:p>
          <a:p>
            <a:pPr marL="0" lvl="0" indent="0">
              <a:buNone/>
            </a:pP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(2)	It is agreed that the following shall be ex-officio members to the Committee for purposes of providing technical guidance.</a:t>
            </a:r>
          </a:p>
          <a:p>
            <a:pPr lvl="0"/>
            <a:r>
              <a:rPr lang="en-US" dirty="0">
                <a:latin typeface="Times New Roman" pitchFamily="18" charset="0"/>
                <a:cs typeface="Times New Roman" pitchFamily="18" charset="0"/>
              </a:rPr>
              <a:t>Ministry of Finance : 1 </a:t>
            </a:r>
          </a:p>
          <a:p>
            <a:pPr lvl="0"/>
            <a:r>
              <a:rPr lang="en-US" dirty="0">
                <a:latin typeface="Times New Roman" pitchFamily="18" charset="0"/>
                <a:cs typeface="Times New Roman" pitchFamily="18" charset="0"/>
              </a:rPr>
              <a:t>Ministry of Local Government:  1</a:t>
            </a:r>
          </a:p>
          <a:p>
            <a:pPr lvl="0"/>
            <a:r>
              <a:rPr lang="en-US" dirty="0">
                <a:latin typeface="Times New Roman" pitchFamily="18" charset="0"/>
                <a:cs typeface="Times New Roman" pitchFamily="18" charset="0"/>
              </a:rPr>
              <a:t>Ministry of Public Service: 1</a:t>
            </a:r>
          </a:p>
          <a:p>
            <a:pPr lvl="0"/>
            <a:r>
              <a:rPr lang="en-US" dirty="0">
                <a:latin typeface="Times New Roman" pitchFamily="18" charset="0"/>
                <a:cs typeface="Times New Roman" pitchFamily="18" charset="0"/>
              </a:rPr>
              <a:t>National Planning Authority: </a:t>
            </a:r>
            <a:r>
              <a:rPr lang="en-US" dirty="0" smtClean="0">
                <a:latin typeface="Times New Roman" pitchFamily="18" charset="0"/>
                <a:cs typeface="Times New Roman" pitchFamily="18" charset="0"/>
              </a:rPr>
              <a:t>1</a:t>
            </a:r>
          </a:p>
          <a:p>
            <a:pPr marL="0" lvl="0" indent="0">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(3)	It is further agreed that Local Government Finance Commission shall be the organizer and Chair of the </a:t>
            </a:r>
            <a:r>
              <a:rPr lang="en-US" dirty="0" err="1" smtClean="0">
                <a:latin typeface="Times New Roman" pitchFamily="18" charset="0"/>
                <a:cs typeface="Times New Roman" pitchFamily="18" charset="0"/>
              </a:rPr>
              <a:t>JTC</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(4). It is agreed that the following shall be the terms of reference (</a:t>
            </a:r>
            <a:r>
              <a:rPr lang="en-US" dirty="0" err="1" smtClean="0">
                <a:latin typeface="Times New Roman" pitchFamily="18" charset="0"/>
                <a:cs typeface="Times New Roman" pitchFamily="18" charset="0"/>
              </a:rPr>
              <a:t>TORs</a:t>
            </a:r>
            <a:r>
              <a:rPr lang="en-US" dirty="0" smtClean="0">
                <a:latin typeface="Times New Roman" pitchFamily="18" charset="0"/>
                <a:cs typeface="Times New Roman" pitchFamily="18" charset="0"/>
              </a:rPr>
              <a:t>) for the Joint Technical Committee.</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15</a:t>
            </a:fld>
            <a:endParaRPr lang="en-US"/>
          </a:p>
        </p:txBody>
      </p:sp>
    </p:spTree>
    <p:extLst>
      <p:ext uri="{BB962C8B-B14F-4D97-AF65-F5344CB8AC3E}">
        <p14:creationId xmlns="" xmlns:p14="http://schemas.microsoft.com/office/powerpoint/2010/main" val="1030239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563562"/>
          </a:xfrm>
        </p:spPr>
        <p:txBody>
          <a:bodyPr>
            <a:normAutofit fontScale="90000"/>
          </a:bodyPr>
          <a:lstStyle/>
          <a:p>
            <a:r>
              <a:rPr lang="en-US" sz="3500" b="1" dirty="0">
                <a:latin typeface="Times New Roman" pitchFamily="18" charset="0"/>
                <a:cs typeface="Times New Roman" pitchFamily="18" charset="0"/>
              </a:rPr>
              <a:t>Mid-term Review (April 2014)</a:t>
            </a:r>
            <a:endParaRPr lang="en-US" sz="3500"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lvl="0"/>
            <a:r>
              <a:rPr lang="en-US" sz="2600" dirty="0" smtClean="0">
                <a:latin typeface="Times New Roman" pitchFamily="18" charset="0"/>
                <a:cs typeface="Times New Roman" pitchFamily="18" charset="0"/>
              </a:rPr>
              <a:t>Oversee </a:t>
            </a:r>
            <a:r>
              <a:rPr lang="en-US" sz="2600" dirty="0">
                <a:latin typeface="Times New Roman" pitchFamily="18" charset="0"/>
                <a:cs typeface="Times New Roman" pitchFamily="18" charset="0"/>
              </a:rPr>
              <a:t>implementation of the agreements and monitor the progress of either party.</a:t>
            </a:r>
          </a:p>
          <a:p>
            <a:pPr lvl="0"/>
            <a:r>
              <a:rPr lang="en-US" sz="2600" dirty="0">
                <a:latin typeface="Times New Roman" pitchFamily="18" charset="0"/>
                <a:cs typeface="Times New Roman" pitchFamily="18" charset="0"/>
              </a:rPr>
              <a:t>Ensure that the Agreements are disseminated to all stakeholders.</a:t>
            </a:r>
          </a:p>
          <a:p>
            <a:pPr lvl="0"/>
            <a:r>
              <a:rPr lang="en-US" sz="2600" dirty="0">
                <a:latin typeface="Times New Roman" pitchFamily="18" charset="0"/>
                <a:cs typeface="Times New Roman" pitchFamily="18" charset="0"/>
              </a:rPr>
              <a:t>Conduct a midterm review of the implementation process so as to obtain feedback and disseminate it to the parties.</a:t>
            </a:r>
          </a:p>
          <a:p>
            <a:pPr lvl="0"/>
            <a:r>
              <a:rPr lang="en-US" sz="2600" dirty="0">
                <a:latin typeface="Times New Roman" pitchFamily="18" charset="0"/>
                <a:cs typeface="Times New Roman" pitchFamily="18" charset="0"/>
              </a:rPr>
              <a:t>Identify the non complying parties and make recommendations to </a:t>
            </a:r>
            <a:r>
              <a:rPr lang="en-US" sz="2600" dirty="0" err="1">
                <a:latin typeface="Times New Roman" pitchFamily="18" charset="0"/>
                <a:cs typeface="Times New Roman" pitchFamily="18" charset="0"/>
              </a:rPr>
              <a:t>MoFPED</a:t>
            </a:r>
            <a:r>
              <a:rPr lang="en-US" sz="2600" dirty="0">
                <a:latin typeface="Times New Roman" pitchFamily="18" charset="0"/>
                <a:cs typeface="Times New Roman" pitchFamily="18" charset="0"/>
              </a:rPr>
              <a:t>, and Office of the Prime Minister for appropriate sanction</a:t>
            </a:r>
          </a:p>
          <a:p>
            <a:pPr lvl="0"/>
            <a:r>
              <a:rPr lang="en-US" sz="2600" dirty="0">
                <a:latin typeface="Times New Roman" pitchFamily="18" charset="0"/>
                <a:cs typeface="Times New Roman" pitchFamily="18" charset="0"/>
              </a:rPr>
              <a:t>Handle any other upcoming issues.</a:t>
            </a:r>
          </a:p>
          <a:p>
            <a:pPr lvl="0"/>
            <a:r>
              <a:rPr lang="en-US" sz="2600" dirty="0">
                <a:latin typeface="Times New Roman" pitchFamily="18" charset="0"/>
                <a:cs typeface="Times New Roman" pitchFamily="18" charset="0"/>
              </a:rPr>
              <a:t>The Joint Technical Committee shall report to the respective Policy Organs of their Institutions.</a:t>
            </a:r>
          </a:p>
          <a:p>
            <a:pPr lvl="0"/>
            <a:r>
              <a:rPr lang="en-US" sz="2600" dirty="0">
                <a:latin typeface="Times New Roman" pitchFamily="18" charset="0"/>
                <a:cs typeface="Times New Roman" pitchFamily="18" charset="0"/>
              </a:rPr>
              <a:t>Any other activity that may be agreed upon by the parties.</a:t>
            </a:r>
          </a:p>
          <a:p>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16</a:t>
            </a:fld>
            <a:endParaRPr lang="en-US"/>
          </a:p>
        </p:txBody>
      </p:sp>
    </p:spTree>
    <p:extLst>
      <p:ext uri="{BB962C8B-B14F-4D97-AF65-F5344CB8AC3E}">
        <p14:creationId xmlns="" xmlns:p14="http://schemas.microsoft.com/office/powerpoint/2010/main" val="3196819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228600"/>
          </a:xfrm>
        </p:spPr>
        <p:txBody>
          <a:bodyPr>
            <a:noAutofit/>
          </a:bodyPr>
          <a:lstStyle/>
          <a:p>
            <a:r>
              <a:rPr lang="en-US" sz="2000" b="1" dirty="0">
                <a:latin typeface="Times New Roman" pitchFamily="18" charset="0"/>
                <a:cs typeface="Times New Roman" pitchFamily="18" charset="0"/>
              </a:rPr>
              <a:t>RESPONSE TO THE QUESTIONS RAISED IN LGBFP 2011/12 </a:t>
            </a:r>
            <a:r>
              <a:rPr lang="en-US" sz="2500" b="1" dirty="0">
                <a:latin typeface="Times New Roman" pitchFamily="18" charset="0"/>
                <a:cs typeface="Times New Roman" pitchFamily="18" charset="0"/>
              </a:rPr>
              <a:t>(</a:t>
            </a:r>
            <a:r>
              <a:rPr lang="en-US" sz="1500" b="1" i="1" dirty="0">
                <a:latin typeface="Times New Roman" pitchFamily="18" charset="0"/>
                <a:cs typeface="Times New Roman" pitchFamily="18" charset="0"/>
              </a:rPr>
              <a:t>NOTE THAT THERE WERE NO BUDGET WORKSHOPS IN THE PREPARATION OF THE BUDGET FOR FY 2012/13</a:t>
            </a:r>
            <a:r>
              <a:rPr lang="en-US" sz="2500" b="1" dirty="0">
                <a:latin typeface="Times New Roman" pitchFamily="18" charset="0"/>
                <a:cs typeface="Times New Roman" pitchFamily="18" charset="0"/>
              </a:rPr>
              <a:t>)</a:t>
            </a:r>
            <a:r>
              <a:rPr lang="en-US" sz="2500" dirty="0">
                <a:latin typeface="Times New Roman" pitchFamily="18" charset="0"/>
                <a:cs typeface="Times New Roman" pitchFamily="18" charset="0"/>
              </a:rPr>
              <a:t/>
            </a:r>
            <a:br>
              <a:rPr lang="en-US" sz="2500" dirty="0">
                <a:latin typeface="Times New Roman" pitchFamily="18" charset="0"/>
                <a:cs typeface="Times New Roman" pitchFamily="18" charset="0"/>
              </a:rPr>
            </a:br>
            <a:endParaRPr lang="en-US" sz="25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915400" cy="5943600"/>
          </a:xfrm>
        </p:spPr>
        <p:txBody>
          <a:bodyPr>
            <a:noAutofit/>
          </a:bodyPr>
          <a:lstStyle/>
          <a:p>
            <a:pPr marL="0" lvl="0" indent="0">
              <a:buNone/>
            </a:pPr>
            <a:r>
              <a:rPr lang="en-GB" sz="2000" dirty="0" smtClean="0">
                <a:latin typeface="Times New Roman" pitchFamily="18" charset="0"/>
                <a:cs typeface="Times New Roman" pitchFamily="18" charset="0"/>
              </a:rPr>
              <a:t>1)</a:t>
            </a:r>
            <a:r>
              <a:rPr lang="en-GB" sz="2000" dirty="0" smtClean="0"/>
              <a:t>	</a:t>
            </a:r>
            <a:r>
              <a:rPr lang="en-GB" sz="2000" dirty="0" smtClean="0">
                <a:latin typeface="Times New Roman" pitchFamily="18" charset="0"/>
                <a:cs typeface="Times New Roman" pitchFamily="18" charset="0"/>
              </a:rPr>
              <a:t>During </a:t>
            </a:r>
            <a:r>
              <a:rPr lang="en-GB" sz="2000" dirty="0">
                <a:latin typeface="Times New Roman" pitchFamily="18" charset="0"/>
                <a:cs typeface="Times New Roman" pitchFamily="18" charset="0"/>
              </a:rPr>
              <a:t>the FY 2011/12, the salary of extension staff was budgeted for under the LG’s. However, there was concern that numbers provided by MAAIF do not correspond with the exact number of </a:t>
            </a:r>
            <a:r>
              <a:rPr lang="en-GB" sz="2000" dirty="0" smtClean="0">
                <a:latin typeface="Times New Roman" pitchFamily="18" charset="0"/>
                <a:cs typeface="Times New Roman" pitchFamily="18" charset="0"/>
              </a:rPr>
              <a:t>agric</a:t>
            </a:r>
            <a:r>
              <a:rPr lang="en-GB" sz="2000" dirty="0">
                <a:latin typeface="Times New Roman" pitchFamily="18" charset="0"/>
                <a:cs typeface="Times New Roman" pitchFamily="18" charset="0"/>
              </a:rPr>
              <a:t>.</a:t>
            </a: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extension workers in some LG’s. </a:t>
            </a:r>
            <a:endParaRPr lang="en-US" sz="2000" dirty="0">
              <a:latin typeface="Times New Roman" pitchFamily="18" charset="0"/>
              <a:cs typeface="Times New Roman" pitchFamily="18" charset="0"/>
            </a:endParaRPr>
          </a:p>
          <a:p>
            <a:r>
              <a:rPr lang="en-GB" sz="2000" b="1" dirty="0">
                <a:latin typeface="Times New Roman" pitchFamily="18" charset="0"/>
                <a:cs typeface="Times New Roman" pitchFamily="18" charset="0"/>
              </a:rPr>
              <a:t>Response</a:t>
            </a:r>
            <a:endParaRPr lang="en-US" sz="2000" dirty="0">
              <a:latin typeface="Times New Roman" pitchFamily="18" charset="0"/>
              <a:cs typeface="Times New Roman" pitchFamily="18" charset="0"/>
            </a:endParaRPr>
          </a:p>
          <a:p>
            <a:r>
              <a:rPr lang="en-GB" sz="2000" dirty="0">
                <a:latin typeface="Times New Roman" pitchFamily="18" charset="0"/>
                <a:cs typeface="Times New Roman" pitchFamily="18" charset="0"/>
              </a:rPr>
              <a:t>There are Extension staff that crossed to NAADS. MAAIF is working with LGs to harmonise staffing under LGs </a:t>
            </a:r>
            <a:endParaRPr lang="en-US" sz="2000" dirty="0">
              <a:latin typeface="Times New Roman" pitchFamily="18" charset="0"/>
              <a:cs typeface="Times New Roman" pitchFamily="18" charset="0"/>
            </a:endParaRPr>
          </a:p>
          <a:p>
            <a:pPr marL="0" lvl="0" indent="0">
              <a:buNone/>
            </a:pPr>
            <a:r>
              <a:rPr lang="en-GB" sz="2000" dirty="0" smtClean="0">
                <a:latin typeface="Times New Roman" pitchFamily="18" charset="0"/>
                <a:cs typeface="Times New Roman" pitchFamily="18" charset="0"/>
              </a:rPr>
              <a:t>2)	On </a:t>
            </a:r>
            <a:r>
              <a:rPr lang="en-GB" sz="2000" dirty="0">
                <a:latin typeface="Times New Roman" pitchFamily="18" charset="0"/>
                <a:cs typeface="Times New Roman" pitchFamily="18" charset="0"/>
              </a:rPr>
              <a:t>the banana wilt which is affecting a number of local governments, there was a concern that sector policy issues paper by MAAIF is silent on the strategies to be undertaken in FY 2012/13 to address this problem. It was proposed that part of the funding to banana programme under Ministry of Finance be used to address this problem. </a:t>
            </a:r>
            <a:endParaRPr lang="en-US" sz="2000" dirty="0">
              <a:latin typeface="Times New Roman" pitchFamily="18" charset="0"/>
              <a:cs typeface="Times New Roman" pitchFamily="18" charset="0"/>
            </a:endParaRPr>
          </a:p>
          <a:p>
            <a:r>
              <a:rPr lang="en-GB" sz="2000" b="1" dirty="0" smtClean="0">
                <a:latin typeface="Times New Roman" pitchFamily="18" charset="0"/>
                <a:cs typeface="Times New Roman" pitchFamily="18" charset="0"/>
              </a:rPr>
              <a:t>Response</a:t>
            </a:r>
            <a:endParaRPr lang="en-US" sz="2000" dirty="0">
              <a:latin typeface="Times New Roman" pitchFamily="18" charset="0"/>
              <a:cs typeface="Times New Roman" pitchFamily="18" charset="0"/>
            </a:endParaRPr>
          </a:p>
          <a:p>
            <a:pPr marL="0" indent="0">
              <a:buNone/>
            </a:pPr>
            <a:r>
              <a:rPr lang="en-GB" sz="2000" dirty="0" smtClean="0">
                <a:latin typeface="Times New Roman" pitchFamily="18" charset="0"/>
                <a:cs typeface="Times New Roman" pitchFamily="18" charset="0"/>
              </a:rPr>
              <a:t>Current </a:t>
            </a:r>
            <a:r>
              <a:rPr lang="en-GB" sz="2000" dirty="0">
                <a:latin typeface="Times New Roman" pitchFamily="18" charset="0"/>
                <a:cs typeface="Times New Roman" pitchFamily="18" charset="0"/>
              </a:rPr>
              <a:t>efforts by World Bank, through ATAAS, have indicated that they will avail some funds per year to support the efforts to control BBW.  Activities have been </a:t>
            </a:r>
            <a:r>
              <a:rPr lang="en-GB" sz="2000" dirty="0" smtClean="0">
                <a:latin typeface="Times New Roman" pitchFamily="18" charset="0"/>
                <a:cs typeface="Times New Roman" pitchFamily="18" charset="0"/>
              </a:rPr>
              <a:t>on-going </a:t>
            </a:r>
            <a:r>
              <a:rPr lang="en-GB" sz="2000" dirty="0">
                <a:latin typeface="Times New Roman" pitchFamily="18" charset="0"/>
                <a:cs typeface="Times New Roman" pitchFamily="18" charset="0"/>
              </a:rPr>
              <a:t>in the entire FY 2012/13. MAAIF drafted an integrated work plan for BBW control, bringing on board the department of crop protection, NARO, NAADS, and LG. The World Bank through the ATAAS did partly finance the BBW control activities in FY 2012/13; and the activities are continuing in FY 2013/14..</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17</a:t>
            </a:fld>
            <a:endParaRPr lang="en-US"/>
          </a:p>
        </p:txBody>
      </p:sp>
    </p:spTree>
    <p:extLst>
      <p:ext uri="{BB962C8B-B14F-4D97-AF65-F5344CB8AC3E}">
        <p14:creationId xmlns="" xmlns:p14="http://schemas.microsoft.com/office/powerpoint/2010/main" val="1599945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a:latin typeface="Times New Roman" pitchFamily="18" charset="0"/>
                <a:cs typeface="Times New Roman" pitchFamily="18" charset="0"/>
              </a:rPr>
              <a:t>RESPONSE TO THE QUESTIONS RAISED IN LGBFP 2011/12</a:t>
            </a:r>
            <a:endParaRPr lang="en-US" sz="3000" dirty="0"/>
          </a:p>
        </p:txBody>
      </p:sp>
      <p:sp>
        <p:nvSpPr>
          <p:cNvPr id="3" name="Content Placeholder 2"/>
          <p:cNvSpPr>
            <a:spLocks noGrp="1"/>
          </p:cNvSpPr>
          <p:nvPr>
            <p:ph idx="1"/>
          </p:nvPr>
        </p:nvSpPr>
        <p:spPr/>
        <p:txBody>
          <a:bodyPr>
            <a:normAutofit/>
          </a:bodyPr>
          <a:lstStyle/>
          <a:p>
            <a:pPr lvl="0"/>
            <a:r>
              <a:rPr lang="en-GB" sz="2000" dirty="0">
                <a:latin typeface="Times New Roman" pitchFamily="18" charset="0"/>
                <a:cs typeface="Times New Roman" pitchFamily="18" charset="0"/>
              </a:rPr>
              <a:t>It was observed that the guidelines for Production and Marketing grant (PMG) allocates 55% of the grant to Development activities and 45% to recurrent. This leaves little funds for recurrent given the overall allocation under PMG. It was recommended that the Ministry should consider increasing the recurrent component. </a:t>
            </a:r>
            <a:endParaRPr lang="en-US"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Response </a:t>
            </a:r>
            <a:endParaRPr lang="en-US" sz="2000" dirty="0">
              <a:latin typeface="Times New Roman" pitchFamily="18" charset="0"/>
              <a:cs typeface="Times New Roman" pitchFamily="18" charset="0"/>
            </a:endParaRPr>
          </a:p>
          <a:p>
            <a:r>
              <a:rPr lang="en-GB" sz="2000" dirty="0">
                <a:latin typeface="Times New Roman" pitchFamily="18" charset="0"/>
                <a:cs typeface="Times New Roman" pitchFamily="18" charset="0"/>
              </a:rPr>
              <a:t>The Capital Development activities are expected to show the physical development on ground over recurrent </a:t>
            </a:r>
            <a:r>
              <a:rPr lang="en-GB" sz="2000" dirty="0" smtClean="0">
                <a:latin typeface="Times New Roman" pitchFamily="18" charset="0"/>
                <a:cs typeface="Times New Roman" pitchFamily="18" charset="0"/>
              </a:rPr>
              <a:t>therefore</a:t>
            </a:r>
          </a:p>
          <a:p>
            <a:endParaRPr lang="en-GB"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18</a:t>
            </a:fld>
            <a:endParaRPr lang="en-US"/>
          </a:p>
        </p:txBody>
      </p:sp>
    </p:spTree>
    <p:extLst>
      <p:ext uri="{BB962C8B-B14F-4D97-AF65-F5344CB8AC3E}">
        <p14:creationId xmlns="" xmlns:p14="http://schemas.microsoft.com/office/powerpoint/2010/main" val="2352077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92162"/>
          </a:xfrm>
        </p:spPr>
        <p:txBody>
          <a:bodyPr>
            <a:normAutofit fontScale="90000"/>
          </a:bodyPr>
          <a:lstStyle/>
          <a:p>
            <a:r>
              <a:rPr lang="en-US" sz="3300" b="1" dirty="0" smtClean="0">
                <a:latin typeface="Times New Roman" pitchFamily="18" charset="0"/>
                <a:cs typeface="Times New Roman" pitchFamily="18" charset="0"/>
              </a:rPr>
              <a:t>FORMULA  ALLOCATION </a:t>
            </a:r>
            <a:r>
              <a:rPr lang="en-US" sz="3300" b="1" dirty="0">
                <a:latin typeface="Times New Roman" pitchFamily="18" charset="0"/>
                <a:cs typeface="Times New Roman" pitchFamily="18" charset="0"/>
              </a:rPr>
              <a:t>AND PARAMETERS FOR THE FY </a:t>
            </a:r>
            <a:r>
              <a:rPr lang="en-US" sz="3300" b="1" dirty="0" smtClean="0">
                <a:latin typeface="Times New Roman" pitchFamily="18" charset="0"/>
                <a:cs typeface="Times New Roman" pitchFamily="18" charset="0"/>
              </a:rPr>
              <a:t>2014/15 (PMG)</a:t>
            </a:r>
            <a:r>
              <a:rPr lang="en-US" dirty="0"/>
              <a:t/>
            </a:r>
            <a:br>
              <a:rPr lang="en-US" dirty="0"/>
            </a:br>
            <a:endParaRPr lang="en-US" dirty="0"/>
          </a:p>
        </p:txBody>
      </p:sp>
      <p:sp>
        <p:nvSpPr>
          <p:cNvPr id="3" name="Content Placeholder 2"/>
          <p:cNvSpPr>
            <a:spLocks noGrp="1"/>
          </p:cNvSpPr>
          <p:nvPr>
            <p:ph idx="1"/>
          </p:nvPr>
        </p:nvSpPr>
        <p:spPr>
          <a:xfrm>
            <a:off x="228600" y="914400"/>
            <a:ext cx="8915400" cy="6858000"/>
          </a:xfrm>
        </p:spPr>
        <p:txBody>
          <a:bodyPr>
            <a:noAutofit/>
          </a:bodyPr>
          <a:lstStyle/>
          <a:p>
            <a:pPr marL="0" indent="0">
              <a:buNone/>
            </a:pPr>
            <a:r>
              <a:rPr lang="en-US" sz="2000" b="1" dirty="0" smtClean="0">
                <a:latin typeface="Times New Roman" pitchFamily="18" charset="0"/>
                <a:cs typeface="Times New Roman" pitchFamily="18" charset="0"/>
              </a:rPr>
              <a:t>Parameters (PMG)</a:t>
            </a:r>
          </a:p>
          <a:p>
            <a:r>
              <a:rPr lang="en-US" sz="2000" dirty="0" smtClean="0">
                <a:latin typeface="Times New Roman" pitchFamily="18" charset="0"/>
                <a:cs typeface="Times New Roman" pitchFamily="18" charset="0"/>
              </a:rPr>
              <a:t>Population</a:t>
            </a:r>
            <a:r>
              <a:rPr lang="en-US" sz="2000" dirty="0">
                <a:latin typeface="Times New Roman" pitchFamily="18" charset="0"/>
                <a:cs typeface="Times New Roman" pitchFamily="18" charset="0"/>
              </a:rPr>
              <a:t>:					60%</a:t>
            </a:r>
          </a:p>
          <a:p>
            <a:r>
              <a:rPr lang="en-US" sz="2000" dirty="0">
                <a:latin typeface="Times New Roman" pitchFamily="18" charset="0"/>
                <a:cs typeface="Times New Roman" pitchFamily="18" charset="0"/>
              </a:rPr>
              <a:t>Area:						20%</a:t>
            </a:r>
          </a:p>
          <a:p>
            <a:r>
              <a:rPr lang="en-US" sz="2000" dirty="0">
                <a:latin typeface="Times New Roman" pitchFamily="18" charset="0"/>
                <a:cs typeface="Times New Roman" pitchFamily="18" charset="0"/>
              </a:rPr>
              <a:t>Poverty index:				20</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Total IPF Allocation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10.04 </a:t>
            </a:r>
            <a:r>
              <a:rPr lang="en-US" sz="2000" dirty="0" err="1">
                <a:latin typeface="Times New Roman" pitchFamily="18" charset="0"/>
                <a:cs typeface="Times New Roman" pitchFamily="18" charset="0"/>
              </a:rPr>
              <a:t>bn</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Population allocation			</a:t>
            </a:r>
            <a:r>
              <a:rPr lang="en-US" sz="2000" dirty="0" smtClean="0">
                <a:latin typeface="Times New Roman" pitchFamily="18" charset="0"/>
                <a:cs typeface="Times New Roman" pitchFamily="18" charset="0"/>
              </a:rPr>
              <a:t>	6.02 </a:t>
            </a:r>
            <a:r>
              <a:rPr lang="en-US" sz="2000" dirty="0" err="1">
                <a:latin typeface="Times New Roman" pitchFamily="18" charset="0"/>
                <a:cs typeface="Times New Roman" pitchFamily="18" charset="0"/>
              </a:rPr>
              <a:t>bn</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Area allocation				2.0074606 </a:t>
            </a:r>
            <a:r>
              <a:rPr lang="en-US" sz="2000" dirty="0" err="1">
                <a:latin typeface="Times New Roman" pitchFamily="18" charset="0"/>
                <a:cs typeface="Times New Roman" pitchFamily="18" charset="0"/>
              </a:rPr>
              <a:t>bn</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Poverty allocation				2.0074606 </a:t>
            </a:r>
            <a:r>
              <a:rPr lang="en-US" sz="2000" dirty="0" err="1">
                <a:latin typeface="Times New Roman" pitchFamily="18" charset="0"/>
                <a:cs typeface="Times New Roman" pitchFamily="18" charset="0"/>
              </a:rPr>
              <a:t>bn</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Total </a:t>
            </a:r>
            <a:r>
              <a:rPr lang="en-US" sz="2000" dirty="0" err="1">
                <a:latin typeface="Times New Roman" pitchFamily="18" charset="0"/>
                <a:cs typeface="Times New Roman" pitchFamily="18" charset="0"/>
              </a:rPr>
              <a:t>Popn</a:t>
            </a:r>
            <a:r>
              <a:rPr lang="en-US" sz="2000" dirty="0">
                <a:latin typeface="Times New Roman" pitchFamily="18" charset="0"/>
                <a:cs typeface="Times New Roman" pitchFamily="18" charset="0"/>
              </a:rPr>
              <a:t>:					31,558,826</a:t>
            </a:r>
          </a:p>
          <a:p>
            <a:r>
              <a:rPr lang="en-US" sz="2000" dirty="0">
                <a:latin typeface="Times New Roman" pitchFamily="18" charset="0"/>
                <a:cs typeface="Times New Roman" pitchFamily="18" charset="0"/>
              </a:rPr>
              <a:t>Total land area				241,446.67 </a:t>
            </a:r>
          </a:p>
          <a:p>
            <a:r>
              <a:rPr lang="en-US" sz="2000" dirty="0">
                <a:latin typeface="Times New Roman" pitchFamily="18" charset="0"/>
                <a:cs typeface="Times New Roman" pitchFamily="18" charset="0"/>
              </a:rPr>
              <a:t>Total no of people under poverty	</a:t>
            </a:r>
            <a:r>
              <a:rPr lang="en-US" sz="2000" dirty="0" smtClean="0">
                <a:latin typeface="Times New Roman" pitchFamily="18" charset="0"/>
                <a:cs typeface="Times New Roman" pitchFamily="18" charset="0"/>
              </a:rPr>
              <a:t>	12,591,818</a:t>
            </a:r>
            <a:endParaRPr lang="en-US" sz="20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pPr marL="0" indent="0">
              <a:buNone/>
            </a:pPr>
            <a:endParaRPr lang="en-US" sz="2000" dirty="0"/>
          </a:p>
        </p:txBody>
      </p:sp>
      <p:sp>
        <p:nvSpPr>
          <p:cNvPr id="4" name="Slide Number Placeholder 3"/>
          <p:cNvSpPr>
            <a:spLocks noGrp="1"/>
          </p:cNvSpPr>
          <p:nvPr>
            <p:ph type="sldNum" sz="quarter" idx="12"/>
          </p:nvPr>
        </p:nvSpPr>
        <p:spPr/>
        <p:txBody>
          <a:bodyPr/>
          <a:lstStyle/>
          <a:p>
            <a:fld id="{52039C5C-A865-4A9A-94B9-09D218859300}" type="slidenum">
              <a:rPr lang="en-US" smtClean="0"/>
              <a:pPr/>
              <a:t>19</a:t>
            </a:fld>
            <a:endParaRPr lang="en-US"/>
          </a:p>
        </p:txBody>
      </p:sp>
    </p:spTree>
    <p:extLst>
      <p:ext uri="{BB962C8B-B14F-4D97-AF65-F5344CB8AC3E}">
        <p14:creationId xmlns="" xmlns:p14="http://schemas.microsoft.com/office/powerpoint/2010/main" val="2299838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CONTENT OF THE PRESENTATION</a:t>
            </a:r>
            <a:endParaRPr lang="en-US" b="1" dirty="0"/>
          </a:p>
        </p:txBody>
      </p:sp>
      <p:sp>
        <p:nvSpPr>
          <p:cNvPr id="3" name="Content Placeholder 2"/>
          <p:cNvSpPr>
            <a:spLocks noGrp="1"/>
          </p:cNvSpPr>
          <p:nvPr>
            <p:ph idx="1"/>
          </p:nvPr>
        </p:nvSpPr>
        <p:spPr/>
        <p:txBody>
          <a:bodyPr>
            <a:normAutofit fontScale="92500" lnSpcReduction="20000"/>
          </a:bodyPr>
          <a:lstStyle/>
          <a:p>
            <a:pPr marL="514350" indent="-514350">
              <a:buFont typeface="Arial" charset="0"/>
              <a:buAutoNum type="arabicPeriod"/>
            </a:pPr>
            <a:r>
              <a:rPr lang="en-US" dirty="0" smtClean="0">
                <a:latin typeface="Times New Roman" pitchFamily="18" charset="0"/>
                <a:cs typeface="Times New Roman" pitchFamily="18" charset="0"/>
              </a:rPr>
              <a:t>Introduction</a:t>
            </a:r>
          </a:p>
          <a:p>
            <a:pPr marL="514350" lvl="0" indent="-514350">
              <a:buFont typeface="Arial" charset="0"/>
              <a:buAutoNum type="arabicPeriod"/>
            </a:pPr>
            <a:r>
              <a:rPr lang="en-US" dirty="0">
                <a:latin typeface="Times New Roman" pitchFamily="18" charset="0"/>
                <a:cs typeface="Times New Roman" pitchFamily="18" charset="0"/>
              </a:rPr>
              <a:t>Highlights of the Agriculture Sector Conditional Grant utilization agreement for financial year 2014 – 2015 between </a:t>
            </a:r>
            <a:r>
              <a:rPr lang="en-US" dirty="0" smtClean="0">
                <a:latin typeface="Times New Roman" pitchFamily="18" charset="0"/>
                <a:cs typeface="Times New Roman" pitchFamily="18" charset="0"/>
              </a:rPr>
              <a:t>MAAIF </a:t>
            </a:r>
            <a:r>
              <a:rPr lang="en-US" dirty="0">
                <a:latin typeface="Times New Roman" pitchFamily="18" charset="0"/>
                <a:cs typeface="Times New Roman" pitchFamily="18" charset="0"/>
              </a:rPr>
              <a:t>and local governments</a:t>
            </a:r>
          </a:p>
          <a:p>
            <a:pPr marL="514350" lvl="0" indent="-514350">
              <a:buFont typeface="Arial" charset="0"/>
              <a:buAutoNum type="arabicPeriod"/>
            </a:pPr>
            <a:r>
              <a:rPr lang="en-US" dirty="0">
                <a:latin typeface="Times New Roman" pitchFamily="18" charset="0"/>
                <a:cs typeface="Times New Roman" pitchFamily="18" charset="0"/>
              </a:rPr>
              <a:t>R</a:t>
            </a:r>
            <a:r>
              <a:rPr lang="x-none">
                <a:latin typeface="Times New Roman" pitchFamily="18" charset="0"/>
                <a:cs typeface="Times New Roman" pitchFamily="18" charset="0"/>
              </a:rPr>
              <a:t>esponse to the questions raised in LGBFP 2011/12 (note that there were no budget workshops in the preparation of the budget for FY 2012/13</a:t>
            </a:r>
            <a:r>
              <a:rPr lang="x-none"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514350" indent="-514350">
              <a:buFont typeface="Arial" charset="0"/>
              <a:buAutoNum type="arabicPeriod"/>
            </a:pPr>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ormula </a:t>
            </a:r>
            <a:r>
              <a:rPr lang="en-US" dirty="0">
                <a:latin typeface="Times New Roman" pitchFamily="18" charset="0"/>
                <a:cs typeface="Times New Roman" pitchFamily="18" charset="0"/>
              </a:rPr>
              <a:t>allocation and parameters for the FY </a:t>
            </a:r>
            <a:r>
              <a:rPr lang="en-US" dirty="0" smtClean="0">
                <a:latin typeface="Times New Roman" pitchFamily="18" charset="0"/>
                <a:cs typeface="Times New Roman" pitchFamily="18" charset="0"/>
              </a:rPr>
              <a:t>2014/15</a:t>
            </a:r>
          </a:p>
          <a:p>
            <a:pPr marL="0" indent="0">
              <a:buNone/>
            </a:pPr>
            <a:endParaRPr lang="en-US" dirty="0"/>
          </a:p>
        </p:txBody>
      </p:sp>
      <p:sp>
        <p:nvSpPr>
          <p:cNvPr id="4" name="Slide Number Placeholder 3"/>
          <p:cNvSpPr>
            <a:spLocks noGrp="1"/>
          </p:cNvSpPr>
          <p:nvPr>
            <p:ph type="sldNum" sz="quarter" idx="12"/>
          </p:nvPr>
        </p:nvSpPr>
        <p:spPr/>
        <p:txBody>
          <a:bodyPr/>
          <a:lstStyle/>
          <a:p>
            <a:fld id="{52039C5C-A865-4A9A-94B9-09D218859300}" type="slidenum">
              <a:rPr lang="en-US" smtClean="0"/>
              <a:pPr/>
              <a:t>2</a:t>
            </a:fld>
            <a:endParaRPr lang="en-US"/>
          </a:p>
        </p:txBody>
      </p:sp>
    </p:spTree>
    <p:extLst>
      <p:ext uri="{BB962C8B-B14F-4D97-AF65-F5344CB8AC3E}">
        <p14:creationId xmlns="" xmlns:p14="http://schemas.microsoft.com/office/powerpoint/2010/main" val="3844295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PMG FORMULA/PARAMETERS CONT’D</a:t>
            </a:r>
            <a:endParaRPr lang="en-US" b="1"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Times New Roman" pitchFamily="18" charset="0"/>
                <a:cs typeface="Times New Roman" pitchFamily="18" charset="0"/>
              </a:rPr>
              <a:t>Note:  </a:t>
            </a:r>
            <a:r>
              <a:rPr lang="en-US" dirty="0" smtClean="0">
                <a:latin typeface="Times New Roman" pitchFamily="18" charset="0"/>
                <a:cs typeface="Times New Roman" pitchFamily="18" charset="0"/>
              </a:rPr>
              <a:t>The formula is a total of the allocations of the following: population, area and poverty. To find the allocations, you have to first calculate the population index, area index and poverty index</a:t>
            </a:r>
          </a:p>
          <a:p>
            <a:r>
              <a:rPr lang="en-US" dirty="0" smtClean="0">
                <a:latin typeface="Times New Roman" pitchFamily="18" charset="0"/>
                <a:cs typeface="Times New Roman" pitchFamily="18" charset="0"/>
              </a:rPr>
              <a:t>The Population index formula is the area population divided by the total population.</a:t>
            </a:r>
          </a:p>
          <a:p>
            <a:r>
              <a:rPr lang="en-US" dirty="0" smtClean="0">
                <a:latin typeface="Times New Roman" pitchFamily="18" charset="0"/>
                <a:cs typeface="Times New Roman" pitchFamily="18" charset="0"/>
              </a:rPr>
              <a:t>The Area index formula is Area covered divided by the total area.</a:t>
            </a:r>
          </a:p>
          <a:p>
            <a:r>
              <a:rPr lang="en-US" dirty="0" smtClean="0">
                <a:latin typeface="Times New Roman" pitchFamily="18" charset="0"/>
                <a:cs typeface="Times New Roman" pitchFamily="18" charset="0"/>
              </a:rPr>
              <a:t>The poverty index formula is the number of people in the area under poverty divided by the total people under poverty. </a:t>
            </a:r>
          </a:p>
          <a:p>
            <a:r>
              <a:rPr lang="en-US" dirty="0" smtClean="0">
                <a:latin typeface="Times New Roman" pitchFamily="18" charset="0"/>
                <a:cs typeface="Times New Roman" pitchFamily="18" charset="0"/>
              </a:rPr>
              <a:t>To find the number of people in the area under poverty, multiple the poverty head count by the </a:t>
            </a:r>
            <a:r>
              <a:rPr lang="en-US" dirty="0" err="1" smtClean="0">
                <a:latin typeface="Times New Roman" pitchFamily="18" charset="0"/>
                <a:cs typeface="Times New Roman" pitchFamily="18" charset="0"/>
              </a:rPr>
              <a:t>popn</a:t>
            </a:r>
            <a:r>
              <a:rPr lang="en-US" dirty="0" smtClean="0">
                <a:latin typeface="Times New Roman" pitchFamily="18" charset="0"/>
                <a:cs typeface="Times New Roman" pitchFamily="18" charset="0"/>
              </a:rPr>
              <a:t> divided by 100.</a:t>
            </a:r>
            <a:endParaRPr lang="en-US" dirty="0"/>
          </a:p>
        </p:txBody>
      </p:sp>
      <p:sp>
        <p:nvSpPr>
          <p:cNvPr id="4" name="Slide Number Placeholder 3"/>
          <p:cNvSpPr>
            <a:spLocks noGrp="1"/>
          </p:cNvSpPr>
          <p:nvPr>
            <p:ph type="sldNum" sz="quarter" idx="12"/>
          </p:nvPr>
        </p:nvSpPr>
        <p:spPr/>
        <p:txBody>
          <a:bodyPr/>
          <a:lstStyle/>
          <a:p>
            <a:fld id="{52039C5C-A865-4A9A-94B9-09D218859300}"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715962"/>
          </a:xfrm>
        </p:spPr>
        <p:txBody>
          <a:bodyPr>
            <a:noAutofit/>
          </a:bodyPr>
          <a:lstStyle/>
          <a:p>
            <a:r>
              <a:rPr lang="en-US" sz="2500" b="1" dirty="0" smtClean="0">
                <a:latin typeface="Times New Roman" pitchFamily="18" charset="0"/>
                <a:cs typeface="Times New Roman" pitchFamily="18" charset="0"/>
              </a:rPr>
              <a:t>FORMULA </a:t>
            </a:r>
            <a:r>
              <a:rPr lang="en-US" sz="2500" b="1" dirty="0">
                <a:latin typeface="Times New Roman" pitchFamily="18" charset="0"/>
                <a:cs typeface="Times New Roman" pitchFamily="18" charset="0"/>
              </a:rPr>
              <a:t>ALLOCATION AND PARAMETERS FOR THE FY </a:t>
            </a:r>
            <a:r>
              <a:rPr lang="en-US" sz="2500" b="1" dirty="0" smtClean="0">
                <a:latin typeface="Times New Roman" pitchFamily="18" charset="0"/>
                <a:cs typeface="Times New Roman" pitchFamily="18" charset="0"/>
              </a:rPr>
              <a:t>2014/15 (NAADS)</a:t>
            </a:r>
            <a:r>
              <a:rPr lang="en-US" sz="2500" dirty="0"/>
              <a:t/>
            </a:r>
            <a:br>
              <a:rPr lang="en-US" sz="2500" dirty="0"/>
            </a:br>
            <a:endParaRPr lang="en-US" sz="2500" dirty="0"/>
          </a:p>
        </p:txBody>
      </p:sp>
      <p:sp>
        <p:nvSpPr>
          <p:cNvPr id="3" name="Content Placeholder 2"/>
          <p:cNvSpPr>
            <a:spLocks noGrp="1"/>
          </p:cNvSpPr>
          <p:nvPr>
            <p:ph idx="1"/>
          </p:nvPr>
        </p:nvSpPr>
        <p:spPr>
          <a:xfrm>
            <a:off x="381000" y="838200"/>
            <a:ext cx="8305800" cy="5287963"/>
          </a:xfrm>
        </p:spPr>
        <p:txBody>
          <a:bodyPr>
            <a:normAutofit/>
          </a:bodyPr>
          <a:lstStyle/>
          <a:p>
            <a:r>
              <a:rPr lang="en-US" sz="2400" dirty="0">
                <a:latin typeface="Times New Roman" pitchFamily="18" charset="0"/>
                <a:cs typeface="Times New Roman" pitchFamily="18" charset="0"/>
              </a:rPr>
              <a:t>Allocations for operational funds are as per District with the following parameters; Area (25%), Poverty (20%) and Population 55%. The districts then allocate an average to lower local Governments. The size of lower local Governments is not considered due to inadequate statistics on the land area and poverty index for some LLGs. However, an effort has been made to collect statistics on the parameters for a number of LLGs from UBOS but the data is still insufficient to warrant utilization of the formula.</a:t>
            </a:r>
          </a:p>
          <a:p>
            <a:r>
              <a:rPr lang="en-US" sz="2400" dirty="0">
                <a:latin typeface="Times New Roman" pitchFamily="18" charset="0"/>
                <a:cs typeface="Times New Roman" pitchFamily="18" charset="0"/>
              </a:rPr>
              <a:t>The implementation of the priority commodities under the commodity approach is currently allocated 70% of the technology uptake Grant while other district priority commodities take an average of 30%.</a:t>
            </a:r>
          </a:p>
          <a:p>
            <a:endParaRPr lang="en-US" dirty="0"/>
          </a:p>
        </p:txBody>
      </p:sp>
      <p:sp>
        <p:nvSpPr>
          <p:cNvPr id="4" name="Slide Number Placeholder 3"/>
          <p:cNvSpPr>
            <a:spLocks noGrp="1"/>
          </p:cNvSpPr>
          <p:nvPr>
            <p:ph type="sldNum" sz="quarter" idx="12"/>
          </p:nvPr>
        </p:nvSpPr>
        <p:spPr/>
        <p:txBody>
          <a:bodyPr/>
          <a:lstStyle/>
          <a:p>
            <a:fld id="{52039C5C-A865-4A9A-94B9-09D218859300}" type="slidenum">
              <a:rPr lang="en-US" smtClean="0"/>
              <a:pPr/>
              <a:t>21</a:t>
            </a:fld>
            <a:endParaRPr lang="en-US"/>
          </a:p>
        </p:txBody>
      </p:sp>
    </p:spTree>
    <p:extLst>
      <p:ext uri="{BB962C8B-B14F-4D97-AF65-F5344CB8AC3E}">
        <p14:creationId xmlns="" xmlns:p14="http://schemas.microsoft.com/office/powerpoint/2010/main" val="1227686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MAAIF implements 2 Sectoral Conditional  Grants at the LG level i.e. Production and Marketing Grant and NAADS Grant.</a:t>
            </a:r>
          </a:p>
          <a:p>
            <a:pPr>
              <a:buNone/>
            </a:pP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MAAIF is responsible for guiding the planning and implementation of PMG while NAADS Secretariat is responsible for the NAADS Development Grant; with guidance from MAAIF.</a:t>
            </a:r>
          </a:p>
        </p:txBody>
      </p:sp>
      <p:sp>
        <p:nvSpPr>
          <p:cNvPr id="4" name="Slide Number Placeholder 3"/>
          <p:cNvSpPr>
            <a:spLocks noGrp="1"/>
          </p:cNvSpPr>
          <p:nvPr>
            <p:ph type="sldNum" sz="quarter" idx="12"/>
          </p:nvPr>
        </p:nvSpPr>
        <p:spPr/>
        <p:txBody>
          <a:bodyPr/>
          <a:lstStyle/>
          <a:p>
            <a:fld id="{52039C5C-A865-4A9A-94B9-09D218859300}" type="slidenum">
              <a:rPr lang="en-US" smtClean="0"/>
              <a:pPr/>
              <a:t>3</a:t>
            </a:fld>
            <a:endParaRPr lang="en-US"/>
          </a:p>
        </p:txBody>
      </p:sp>
    </p:spTree>
    <p:extLst>
      <p:ext uri="{BB962C8B-B14F-4D97-AF65-F5344CB8AC3E}">
        <p14:creationId xmlns="" xmlns:p14="http://schemas.microsoft.com/office/powerpoint/2010/main" val="1880123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The Commodity Approach Strategy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In 2011, Government took a decision to come up with a short term, affordable, and practical approach to address the supply side constraints of food security, household income and exports by implementing the commodity based approach.</a:t>
            </a:r>
          </a:p>
          <a:p>
            <a:r>
              <a:rPr lang="en-US" dirty="0" smtClean="0">
                <a:latin typeface="Times New Roman" pitchFamily="18" charset="0"/>
                <a:cs typeface="Times New Roman" pitchFamily="18" charset="0"/>
              </a:rPr>
              <a:t>There were 11 priority commodities that were selected under the DSIP and agreed upon by Cabinet; both food security and market oriented</a:t>
            </a:r>
          </a:p>
          <a:p>
            <a:r>
              <a:rPr lang="en-US" dirty="0" smtClean="0">
                <a:latin typeface="Times New Roman" pitchFamily="18" charset="0"/>
                <a:cs typeface="Times New Roman" pitchFamily="18" charset="0"/>
              </a:rPr>
              <a:t>Food security (</a:t>
            </a:r>
            <a:r>
              <a:rPr lang="en-US" sz="2000" dirty="0" smtClean="0">
                <a:latin typeface="Times New Roman" pitchFamily="18" charset="0"/>
                <a:cs typeface="Times New Roman" pitchFamily="18" charset="0"/>
              </a:rPr>
              <a:t>maize, beans, rice, bananas, cassava, dairy cattle, meat, and fish</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Market oriented </a:t>
            </a:r>
            <a:r>
              <a:rPr lang="en-US" sz="16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maize, beans, cassava, rice, coffee, tea, fish, Market fruits i.e. pineapples, citrus and apples) and vegetables</a:t>
            </a:r>
          </a:p>
          <a:p>
            <a:r>
              <a:rPr lang="en-US" sz="2300" b="1" i="1" dirty="0">
                <a:latin typeface="Times New Roman" pitchFamily="18" charset="0"/>
                <a:cs typeface="Times New Roman" pitchFamily="18" charset="0"/>
              </a:rPr>
              <a:t>NB: This does not mean that other commodities will be ignored by Government. Its just that the above were identified as strategic and will be given more emphasis at National level. Other wise individual districts and sub counties will continue to promote selected enterprises under the NAADS Program.</a:t>
            </a:r>
          </a:p>
          <a:p>
            <a:endParaRPr lang="en-US" dirty="0"/>
          </a:p>
        </p:txBody>
      </p:sp>
      <p:sp>
        <p:nvSpPr>
          <p:cNvPr id="4" name="Slide Number Placeholder 3"/>
          <p:cNvSpPr>
            <a:spLocks noGrp="1"/>
          </p:cNvSpPr>
          <p:nvPr>
            <p:ph type="sldNum" sz="quarter" idx="12"/>
          </p:nvPr>
        </p:nvSpPr>
        <p:spPr/>
        <p:txBody>
          <a:bodyPr/>
          <a:lstStyle/>
          <a:p>
            <a:fld id="{52039C5C-A865-4A9A-94B9-09D218859300}" type="slidenum">
              <a:rPr lang="en-US" smtClean="0"/>
              <a:pPr/>
              <a:t>4</a:t>
            </a:fld>
            <a:endParaRPr lang="en-US"/>
          </a:p>
        </p:txBody>
      </p:sp>
    </p:spTree>
    <p:extLst>
      <p:ext uri="{BB962C8B-B14F-4D97-AF65-F5344CB8AC3E}">
        <p14:creationId xmlns="" xmlns:p14="http://schemas.microsoft.com/office/powerpoint/2010/main" val="4036206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b="1" dirty="0" smtClean="0">
                <a:latin typeface="Times New Roman" pitchFamily="18" charset="0"/>
                <a:cs typeface="Times New Roman" pitchFamily="18" charset="0"/>
              </a:rPr>
              <a:t>SINGLE </a:t>
            </a:r>
            <a:r>
              <a:rPr lang="en-US" sz="3800" b="1" dirty="0" smtClean="0">
                <a:latin typeface="Times New Roman" pitchFamily="18" charset="0"/>
                <a:cs typeface="Times New Roman" pitchFamily="18" charset="0"/>
              </a:rPr>
              <a:t>SPINE </a:t>
            </a:r>
            <a:r>
              <a:rPr lang="en-US" sz="3800" b="1" dirty="0" smtClean="0">
                <a:latin typeface="Times New Roman" pitchFamily="18" charset="0"/>
                <a:cs typeface="Times New Roman" pitchFamily="18" charset="0"/>
              </a:rPr>
              <a:t>EXTENSION SYSTEM ADOPTION &amp; IMPLEMENTATION</a:t>
            </a:r>
            <a:endParaRPr lang="en-US" sz="3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Government </a:t>
            </a:r>
            <a:r>
              <a:rPr lang="en-US" dirty="0" smtClean="0">
                <a:latin typeface="Times New Roman" pitchFamily="18" charset="0"/>
                <a:cs typeface="Times New Roman" pitchFamily="18" charset="0"/>
              </a:rPr>
              <a:t>took a decision to  adopt </a:t>
            </a:r>
            <a:r>
              <a:rPr lang="en-US" dirty="0">
                <a:latin typeface="Times New Roman" pitchFamily="18" charset="0"/>
                <a:cs typeface="Times New Roman" pitchFamily="18" charset="0"/>
              </a:rPr>
              <a:t>a </a:t>
            </a:r>
            <a:r>
              <a:rPr lang="en-US">
                <a:latin typeface="Times New Roman" pitchFamily="18" charset="0"/>
                <a:cs typeface="Times New Roman" pitchFamily="18" charset="0"/>
              </a:rPr>
              <a:t>single </a:t>
            </a:r>
            <a:r>
              <a:rPr lang="en-US" smtClean="0">
                <a:latin typeface="Times New Roman" pitchFamily="18" charset="0"/>
                <a:cs typeface="Times New Roman" pitchFamily="18" charset="0"/>
              </a:rPr>
              <a:t>spine </a:t>
            </a:r>
            <a:r>
              <a:rPr lang="en-US" dirty="0">
                <a:latin typeface="Times New Roman" pitchFamily="18" charset="0"/>
                <a:cs typeface="Times New Roman" pitchFamily="18" charset="0"/>
              </a:rPr>
              <a:t>extension system to merge traditional extensional services with NAADS extension system. Implementation of this will be gradual because of contractual issues with the current NAADS staff. </a:t>
            </a:r>
          </a:p>
          <a:p>
            <a:pPr marL="0" indent="0">
              <a:buNone/>
            </a:pPr>
            <a:endParaRPr lang="en-US" dirty="0"/>
          </a:p>
        </p:txBody>
      </p:sp>
      <p:sp>
        <p:nvSpPr>
          <p:cNvPr id="4" name="Slide Number Placeholder 3"/>
          <p:cNvSpPr>
            <a:spLocks noGrp="1"/>
          </p:cNvSpPr>
          <p:nvPr>
            <p:ph type="sldNum" sz="quarter" idx="12"/>
          </p:nvPr>
        </p:nvSpPr>
        <p:spPr/>
        <p:txBody>
          <a:bodyPr/>
          <a:lstStyle/>
          <a:p>
            <a:fld id="{52039C5C-A865-4A9A-94B9-09D218859300}" type="slidenum">
              <a:rPr lang="en-US" smtClean="0"/>
              <a:pPr/>
              <a:t>5</a:t>
            </a:fld>
            <a:endParaRPr lang="en-US"/>
          </a:p>
        </p:txBody>
      </p:sp>
    </p:spTree>
    <p:extLst>
      <p:ext uri="{BB962C8B-B14F-4D97-AF65-F5344CB8AC3E}">
        <p14:creationId xmlns="" xmlns:p14="http://schemas.microsoft.com/office/powerpoint/2010/main" val="4261773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b="1" dirty="0" smtClean="0">
                <a:latin typeface="Times New Roman" pitchFamily="18" charset="0"/>
                <a:cs typeface="Times New Roman" pitchFamily="18" charset="0"/>
              </a:rPr>
              <a:t> </a:t>
            </a:r>
            <a:r>
              <a:rPr lang="en-US" sz="3900" b="1" dirty="0">
                <a:latin typeface="Times New Roman" pitchFamily="18" charset="0"/>
                <a:cs typeface="Times New Roman" pitchFamily="18" charset="0"/>
              </a:rPr>
              <a:t>NAADS CONCERNS AT LOCAL GOVERNMENT LEVEL</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sz="2000" b="1" dirty="0" smtClean="0">
                <a:latin typeface="Times New Roman" pitchFamily="18" charset="0"/>
                <a:cs typeface="Times New Roman" pitchFamily="18" charset="0"/>
              </a:rPr>
              <a:t>a) The </a:t>
            </a:r>
            <a:r>
              <a:rPr lang="en-US" sz="2000" b="1" dirty="0">
                <a:latin typeface="Times New Roman" pitchFamily="18" charset="0"/>
                <a:cs typeface="Times New Roman" pitchFamily="18" charset="0"/>
              </a:rPr>
              <a:t>continuous changes in the NAADS guidelines have caused operational challenges.</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MAAIF/NAADS will endeavor to ensure stability of the NAADS guidelines and that users of such guidelines are consulted in case guidelines are to be reviewed. However, changes may come as and when the ATAAS Project Implementation Manual (PIM) is reviewed during project implementation. </a:t>
            </a:r>
            <a:r>
              <a:rPr lang="en-US" sz="2000" dirty="0" err="1">
                <a:latin typeface="Times New Roman" pitchFamily="18" charset="0"/>
                <a:cs typeface="Times New Roman" pitchFamily="18" charset="0"/>
              </a:rPr>
              <a:t>e.g</a:t>
            </a:r>
            <a:r>
              <a:rPr lang="en-US" sz="2000" dirty="0">
                <a:latin typeface="Times New Roman" pitchFamily="18" charset="0"/>
                <a:cs typeface="Times New Roman" pitchFamily="18" charset="0"/>
              </a:rPr>
              <a:t> Mid Term Review in January 2014.</a:t>
            </a:r>
          </a:p>
          <a:p>
            <a:pPr marL="0" lvl="0" indent="0">
              <a:buNone/>
            </a:pPr>
            <a:r>
              <a:rPr lang="en-US" sz="2000" dirty="0" smtClean="0">
                <a:latin typeface="Times New Roman" pitchFamily="18" charset="0"/>
                <a:cs typeface="Times New Roman" pitchFamily="18" charset="0"/>
              </a:rPr>
              <a:t>b) </a:t>
            </a:r>
            <a:r>
              <a:rPr lang="en-US" sz="2000" b="1" dirty="0">
                <a:latin typeface="Times New Roman" pitchFamily="18" charset="0"/>
                <a:cs typeface="Times New Roman" pitchFamily="18" charset="0"/>
              </a:rPr>
              <a:t>Budget line for Community Mobilization under the NAADS </a:t>
            </a:r>
            <a:r>
              <a:rPr lang="en-US" sz="2000" b="1" dirty="0" err="1">
                <a:latin typeface="Times New Roman" pitchFamily="18" charset="0"/>
                <a:cs typeface="Times New Roman" pitchFamily="18" charset="0"/>
              </a:rPr>
              <a:t>programme</a:t>
            </a:r>
            <a:r>
              <a:rPr lang="en-US" sz="2000" b="1" dirty="0" smtClean="0">
                <a:latin typeface="Times New Roman" pitchFamily="18" charset="0"/>
                <a:cs typeface="Times New Roman" pitchFamily="18" charset="0"/>
              </a:rPr>
              <a:t>.</a:t>
            </a:r>
          </a:p>
          <a:p>
            <a:r>
              <a:rPr lang="en-US" sz="2000" dirty="0">
                <a:latin typeface="Times New Roman" pitchFamily="18" charset="0"/>
                <a:cs typeface="Times New Roman" pitchFamily="18" charset="0"/>
              </a:rPr>
              <a:t>Community mobilization facilitation has been provided for under the operational expenses for District Community Development Officer (DCDO) and Commercial Officer (DCO) at District level and Community/Assistant Development Officers (CDOs/ACDOs) and Agricultural Advisory Service providers (AASPs) at Sub-County level.  </a:t>
            </a:r>
          </a:p>
          <a:p>
            <a:pPr marL="0" lvl="0" indent="0">
              <a:buNone/>
            </a:pPr>
            <a:r>
              <a:rPr lang="en-US" sz="2200" b="1" dirty="0" smtClean="0">
                <a:latin typeface="Times New Roman" pitchFamily="18" charset="0"/>
                <a:cs typeface="Times New Roman" pitchFamily="18" charset="0"/>
              </a:rPr>
              <a:t>c) The </a:t>
            </a:r>
            <a:r>
              <a:rPr lang="en-US" sz="2200" b="1" dirty="0">
                <a:latin typeface="Times New Roman" pitchFamily="18" charset="0"/>
                <a:cs typeface="Times New Roman" pitchFamily="18" charset="0"/>
              </a:rPr>
              <a:t>need for NAADS to emphasize technology transfer to enhance adoption of high quality inputs </a:t>
            </a: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MAAIF/NAADS will ensure technology inputs transferred be quality assured by Subject Matter Specialists (SMS) before they are procured. </a:t>
            </a:r>
          </a:p>
          <a:p>
            <a:endParaRPr lang="en-US" sz="2000"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6</a:t>
            </a:fld>
            <a:endParaRPr lang="en-US"/>
          </a:p>
        </p:txBody>
      </p:sp>
    </p:spTree>
    <p:extLst>
      <p:ext uri="{BB962C8B-B14F-4D97-AF65-F5344CB8AC3E}">
        <p14:creationId xmlns="" xmlns:p14="http://schemas.microsoft.com/office/powerpoint/2010/main" val="4109622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Times New Roman" pitchFamily="18" charset="0"/>
                <a:cs typeface="Times New Roman" pitchFamily="18" charset="0"/>
              </a:rPr>
              <a:t>NAADS </a:t>
            </a:r>
            <a:r>
              <a:rPr lang="en-US" sz="4000" b="1" dirty="0" smtClean="0">
                <a:latin typeface="Times New Roman" pitchFamily="18" charset="0"/>
                <a:cs typeface="Times New Roman" pitchFamily="18" charset="0"/>
              </a:rPr>
              <a:t>CONCERNS CONTINUED</a:t>
            </a:r>
            <a:r>
              <a:rPr lang="en-US" b="1" dirty="0" smtClean="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p:txBody>
          <a:bodyPr>
            <a:normAutofit/>
          </a:bodyPr>
          <a:lstStyle/>
          <a:p>
            <a:pPr marL="0" lvl="0" indent="0">
              <a:buNone/>
            </a:pPr>
            <a:r>
              <a:rPr lang="en-US" sz="2000" b="1" dirty="0" smtClean="0">
                <a:latin typeface="Times New Roman" pitchFamily="18" charset="0"/>
                <a:cs typeface="Times New Roman" pitchFamily="18" charset="0"/>
              </a:rPr>
              <a:t>d) OBT </a:t>
            </a:r>
            <a:r>
              <a:rPr lang="en-US" sz="2000" b="1" dirty="0">
                <a:latin typeface="Times New Roman" pitchFamily="18" charset="0"/>
                <a:cs typeface="Times New Roman" pitchFamily="18" charset="0"/>
              </a:rPr>
              <a:t>Versus Reporting Formats under NAADS</a:t>
            </a:r>
            <a:endParaRPr lang="en-US" sz="2000" dirty="0">
              <a:latin typeface="Times New Roman" pitchFamily="18" charset="0"/>
              <a:cs typeface="Times New Roman" pitchFamily="18" charset="0"/>
            </a:endParaRPr>
          </a:p>
          <a:p>
            <a:r>
              <a:rPr lang="en-US" sz="2200" dirty="0">
                <a:latin typeface="Times New Roman" pitchFamily="18" charset="0"/>
                <a:cs typeface="Times New Roman" pitchFamily="18" charset="0"/>
              </a:rPr>
              <a:t>Refining of the NAADS guidelines to match with the annual work plans (OBT outputs) with quarterly funds release advises. This will ensure harmonization of the quarterly financial and progress reports from districts/sub counties with the release advises. To work closely with the Office of the Prime Minister and </a:t>
            </a:r>
            <a:r>
              <a:rPr lang="en-US" sz="2200" dirty="0" err="1">
                <a:latin typeface="Times New Roman" pitchFamily="18" charset="0"/>
                <a:cs typeface="Times New Roman" pitchFamily="18" charset="0"/>
              </a:rPr>
              <a:t>MoFPED</a:t>
            </a:r>
            <a:r>
              <a:rPr lang="en-US" sz="2200" dirty="0">
                <a:latin typeface="Times New Roman" pitchFamily="18" charset="0"/>
                <a:cs typeface="Times New Roman" pitchFamily="18" charset="0"/>
              </a:rPr>
              <a:t> regarding the alignment of Key performance Indicators in the ATAAS Project Implementation manual and the OBT </a:t>
            </a:r>
            <a:r>
              <a:rPr lang="en-US" sz="2200" dirty="0" smtClean="0">
                <a:latin typeface="Times New Roman" pitchFamily="18" charset="0"/>
                <a:cs typeface="Times New Roman" pitchFamily="18" charset="0"/>
              </a:rPr>
              <a:t>.</a:t>
            </a:r>
            <a:endParaRPr lang="en-US" dirty="0" smtClean="0"/>
          </a:p>
          <a:p>
            <a:pPr marL="0" indent="0">
              <a:buNone/>
            </a:pPr>
            <a:endParaRPr lang="en-US" sz="2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7</a:t>
            </a:fld>
            <a:endParaRPr lang="en-US"/>
          </a:p>
        </p:txBody>
      </p:sp>
    </p:spTree>
    <p:extLst>
      <p:ext uri="{BB962C8B-B14F-4D97-AF65-F5344CB8AC3E}">
        <p14:creationId xmlns="" xmlns:p14="http://schemas.microsoft.com/office/powerpoint/2010/main" val="1704012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077200" cy="655638"/>
          </a:xfrm>
        </p:spPr>
        <p:txBody>
          <a:bodyPr>
            <a:normAutofit fontScale="90000"/>
          </a:bodyPr>
          <a:lstStyle/>
          <a:p>
            <a:r>
              <a:rPr lang="en-US" sz="2800" b="1" dirty="0" smtClean="0">
                <a:latin typeface="Times New Roman" pitchFamily="18" charset="0"/>
                <a:cs typeface="Times New Roman" pitchFamily="18" charset="0"/>
              </a:rPr>
              <a:t>HIGHLIGHTS </a:t>
            </a:r>
            <a:r>
              <a:rPr lang="en-US" sz="2800" b="1" dirty="0">
                <a:latin typeface="Times New Roman" pitchFamily="18" charset="0"/>
                <a:cs typeface="Times New Roman" pitchFamily="18" charset="0"/>
              </a:rPr>
              <a:t>OF THE AGRICULTURE SECTOR CONDITIONAL GRANT UTILIZATION AGREEMENT FOR FINANCIAL YEAR 2014 – 2015 BETWEEN MINISTRY OF AGRICULTURE, ANIMAL INDUSTRY AND FISHERIES AND LOCAL GOVERNMENTS</a:t>
            </a:r>
            <a:r>
              <a:rPr lang="en-US" sz="2200" dirty="0"/>
              <a:t/>
            </a:r>
            <a:br>
              <a:rPr lang="en-US" sz="2200" dirty="0"/>
            </a:br>
            <a:endParaRPr lang="en-US" sz="2200" dirty="0"/>
          </a:p>
        </p:txBody>
      </p:sp>
      <p:sp>
        <p:nvSpPr>
          <p:cNvPr id="3" name="Content Placeholder 2"/>
          <p:cNvSpPr>
            <a:spLocks noGrp="1"/>
          </p:cNvSpPr>
          <p:nvPr>
            <p:ph idx="1"/>
          </p:nvPr>
        </p:nvSpPr>
        <p:spPr>
          <a:xfrm>
            <a:off x="609600" y="2514600"/>
            <a:ext cx="8153400" cy="4776334"/>
          </a:xfrm>
        </p:spPr>
        <p:txBody>
          <a:bodyPr>
            <a:normAutofit fontScale="92500"/>
          </a:bodyPr>
          <a:lstStyle/>
          <a:p>
            <a:pPr marL="514350" indent="-514350">
              <a:buAutoNum type="romanUcParenR"/>
            </a:pPr>
            <a:r>
              <a:rPr lang="en-US" sz="2500" b="1" dirty="0" smtClean="0">
                <a:latin typeface="Times New Roman" pitchFamily="18" charset="0"/>
                <a:cs typeface="Times New Roman" pitchFamily="18" charset="0"/>
              </a:rPr>
              <a:t>OBLIGATIONS OF THE MAAIF</a:t>
            </a:r>
          </a:p>
          <a:p>
            <a:pPr marL="457200" lvl="0" indent="-457200">
              <a:buAutoNum type="alphaUcParen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Ministry shall prepare and disseminate the sector guidelines which will become effective at the commencement of the year for which the negotiation is targeting (FY 2014/2015). </a:t>
            </a:r>
            <a:endParaRPr lang="en-US" sz="20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MAAIF </a:t>
            </a:r>
            <a:r>
              <a:rPr lang="en-US" sz="2400" b="1" dirty="0">
                <a:latin typeface="Times New Roman" pitchFamily="18" charset="0"/>
                <a:cs typeface="Times New Roman" pitchFamily="18" charset="0"/>
              </a:rPr>
              <a:t>is in the process of finalizing the PMG guidelines for 2014/15 (they will largely emphasize the implementation of the Commodity Approach Strategy at the local government level).</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MAAIF/NAADS </a:t>
            </a:r>
            <a:r>
              <a:rPr lang="en-US" sz="2400" b="1" dirty="0">
                <a:latin typeface="Times New Roman" pitchFamily="18" charset="0"/>
                <a:cs typeface="Times New Roman" pitchFamily="18" charset="0"/>
              </a:rPr>
              <a:t>Secretariat are in the process of finalizing the NAADS grant utilization guidelines for 2014/15; They will emphasize streamlining the provision of seed, planting, stocking and breading material through the Food Security, Market Oriented and Commercialized  Farmer Categories</a:t>
            </a:r>
            <a:r>
              <a:rPr lang="en-US" b="1" dirty="0"/>
              <a:t>.</a:t>
            </a:r>
            <a:endParaRPr lang="en-US" sz="2400" dirty="0"/>
          </a:p>
          <a:p>
            <a:pPr marL="0" indent="0">
              <a:buNone/>
            </a:pPr>
            <a:endParaRPr lang="en-US" sz="2000"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8</a:t>
            </a:fld>
            <a:endParaRPr lang="en-US"/>
          </a:p>
        </p:txBody>
      </p:sp>
    </p:spTree>
    <p:extLst>
      <p:ext uri="{BB962C8B-B14F-4D97-AF65-F5344CB8AC3E}">
        <p14:creationId xmlns="" xmlns:p14="http://schemas.microsoft.com/office/powerpoint/2010/main" val="223488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latin typeface="Times New Roman" pitchFamily="18" charset="0"/>
                <a:cs typeface="Times New Roman" pitchFamily="18" charset="0"/>
              </a:rPr>
              <a:t>HIGHLIGHTS CONTINUED</a:t>
            </a:r>
            <a:r>
              <a:rPr lang="en-US" dirty="0" smtClean="0"/>
              <a:t>…</a:t>
            </a:r>
            <a:endParaRPr lang="en-US" dirty="0"/>
          </a:p>
        </p:txBody>
      </p:sp>
      <p:sp>
        <p:nvSpPr>
          <p:cNvPr id="3" name="Content Placeholder 2"/>
          <p:cNvSpPr>
            <a:spLocks noGrp="1"/>
          </p:cNvSpPr>
          <p:nvPr>
            <p:ph idx="1"/>
          </p:nvPr>
        </p:nvSpPr>
        <p:spPr/>
        <p:txBody>
          <a:bodyPr>
            <a:noAutofit/>
          </a:bodyPr>
          <a:lstStyle/>
          <a:p>
            <a:pPr marL="0" lvl="0" indent="0">
              <a:buNone/>
            </a:pPr>
            <a:r>
              <a:rPr lang="en-US" sz="2000" dirty="0" smtClean="0">
                <a:latin typeface="Times New Roman" pitchFamily="18" charset="0"/>
                <a:cs typeface="Times New Roman" pitchFamily="18" charset="0"/>
              </a:rPr>
              <a:t>B)	</a:t>
            </a:r>
            <a:r>
              <a:rPr lang="en-US" sz="2000" dirty="0">
                <a:latin typeface="Times New Roman" pitchFamily="18" charset="0"/>
                <a:cs typeface="Times New Roman" pitchFamily="18" charset="0"/>
              </a:rPr>
              <a:t> The Ministry shall include the signed agreement for the Financial Year 2014/2015 as an annex to its Ministerial Policy Statement.</a:t>
            </a:r>
          </a:p>
          <a:p>
            <a:r>
              <a:rPr lang="en-US" sz="2000" b="1" dirty="0">
                <a:latin typeface="Times New Roman" pitchFamily="18" charset="0"/>
                <a:cs typeface="Times New Roman" pitchFamily="18" charset="0"/>
              </a:rPr>
              <a:t>Action will be taken during compilation of the Ministerial policy Statement for FY 2014/15</a:t>
            </a:r>
            <a:r>
              <a:rPr lang="en-US" sz="2000" b="1" dirty="0" smtClean="0">
                <a:latin typeface="Times New Roman" pitchFamily="18" charset="0"/>
                <a:cs typeface="Times New Roman" pitchFamily="18" charset="0"/>
              </a:rPr>
              <a:t>.</a:t>
            </a:r>
          </a:p>
          <a:p>
            <a:pPr marL="0" lvl="0" indent="0">
              <a:buNone/>
            </a:pPr>
            <a:r>
              <a:rPr lang="en-US" sz="2000" b="1" dirty="0" smtClean="0">
                <a:latin typeface="Times New Roman" pitchFamily="18" charset="0"/>
                <a:cs typeface="Times New Roman" pitchFamily="18" charset="0"/>
              </a:rPr>
              <a:t>C)	</a:t>
            </a:r>
            <a:r>
              <a:rPr lang="en-US" sz="2000" dirty="0"/>
              <a:t> </a:t>
            </a:r>
            <a:r>
              <a:rPr lang="en-US" sz="2000" dirty="0">
                <a:latin typeface="Times New Roman" pitchFamily="18" charset="0"/>
                <a:cs typeface="Times New Roman" pitchFamily="18" charset="0"/>
              </a:rPr>
              <a:t>Shall communicate through circulars addressed to the Chief Administrative Officers and Town Clerks on, the issues agreed upon in the negotiations for local governments to implement in their respective sectors.</a:t>
            </a:r>
          </a:p>
          <a:p>
            <a:pPr lvl="0"/>
            <a:r>
              <a:rPr lang="en-US" sz="2000" b="1" dirty="0">
                <a:latin typeface="Times New Roman" pitchFamily="18" charset="0"/>
                <a:cs typeface="Times New Roman" pitchFamily="18" charset="0"/>
              </a:rPr>
              <a:t>The Circulars will be distributed to local governments alongside the PMG Guidelines for FY 2014/15</a:t>
            </a:r>
            <a:endParaRPr lang="en-US" sz="2000" dirty="0">
              <a:latin typeface="Times New Roman" pitchFamily="18" charset="0"/>
              <a:cs typeface="Times New Roman" pitchFamily="18" charset="0"/>
            </a:endParaRPr>
          </a:p>
          <a:p>
            <a:pPr marL="0" lvl="0" indent="0">
              <a:buNone/>
            </a:pPr>
            <a:r>
              <a:rPr lang="en-US" sz="2000" dirty="0" smtClean="0">
                <a:latin typeface="Times New Roman" pitchFamily="18" charset="0"/>
                <a:cs typeface="Times New Roman" pitchFamily="18" charset="0"/>
              </a:rPr>
              <a:t>D)	</a:t>
            </a:r>
            <a:r>
              <a:rPr lang="sw-KE" sz="2000" dirty="0"/>
              <a:t> </a:t>
            </a:r>
            <a:r>
              <a:rPr lang="sw-KE" sz="2000" dirty="0">
                <a:latin typeface="Times New Roman" pitchFamily="18" charset="0"/>
                <a:cs typeface="Times New Roman" pitchFamily="18" charset="0"/>
              </a:rPr>
              <a:t>The guideline to the </a:t>
            </a:r>
            <a:r>
              <a:rPr lang="en-US" sz="2000" dirty="0">
                <a:latin typeface="Times New Roman" pitchFamily="18" charset="0"/>
                <a:cs typeface="Times New Roman" pitchFamily="18" charset="0"/>
              </a:rPr>
              <a:t>ratios </a:t>
            </a:r>
            <a:r>
              <a:rPr lang="sw-KE" sz="2000" dirty="0">
                <a:latin typeface="Times New Roman" pitchFamily="18" charset="0"/>
                <a:cs typeface="Times New Roman" pitchFamily="18" charset="0"/>
              </a:rPr>
              <a:t>of</a:t>
            </a:r>
            <a:r>
              <a:rPr lang="en-US" sz="2000" dirty="0">
                <a:latin typeface="Times New Roman" pitchFamily="18" charset="0"/>
                <a:cs typeface="Times New Roman" pitchFamily="18" charset="0"/>
              </a:rPr>
              <a:t> 45% and 55%</a:t>
            </a:r>
            <a:r>
              <a:rPr lang="sw-KE" sz="2000" dirty="0">
                <a:latin typeface="Times New Roman" pitchFamily="18" charset="0"/>
                <a:cs typeface="Times New Roman" pitchFamily="18" charset="0"/>
              </a:rPr>
              <a:t> for R</a:t>
            </a:r>
            <a:r>
              <a:rPr lang="en-US" sz="2000" dirty="0">
                <a:latin typeface="Times New Roman" pitchFamily="18" charset="0"/>
                <a:cs typeface="Times New Roman" pitchFamily="18" charset="0"/>
              </a:rPr>
              <a:t>e-current and Capital Development grants under the PMG</a:t>
            </a:r>
            <a:r>
              <a:rPr lang="sw-KE"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lvl="0"/>
            <a:r>
              <a:rPr lang="en-US" sz="2000" dirty="0">
                <a:latin typeface="Times New Roman" pitchFamily="18" charset="0"/>
                <a:cs typeface="Times New Roman" pitchFamily="18" charset="0"/>
              </a:rPr>
              <a:t>The Status Quo remains at 45%:55%, but the Ministry should study and establish the minimum operating cost for recurrent expenditures for each District. </a:t>
            </a:r>
          </a:p>
          <a:p>
            <a:pPr lvl="0"/>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Ministry should continue to advocate for the increase in the Production and Marketing </a:t>
            </a:r>
            <a:r>
              <a:rPr lang="en-US" sz="2000" dirty="0" smtClean="0">
                <a:latin typeface="Times New Roman" pitchFamily="18" charset="0"/>
                <a:cs typeface="Times New Roman" pitchFamily="18" charset="0"/>
              </a:rPr>
              <a:t>Grant</a:t>
            </a:r>
          </a:p>
          <a:p>
            <a:pPr lvl="0"/>
            <a:endParaRPr lang="en-US" sz="2000" dirty="0">
              <a:latin typeface="Times New Roman" pitchFamily="18" charset="0"/>
              <a:cs typeface="Times New Roman" pitchFamily="18" charset="0"/>
            </a:endParaRPr>
          </a:p>
          <a:p>
            <a:pPr lvl="0"/>
            <a:r>
              <a:rPr lang="en-US" sz="2000" b="1" dirty="0">
                <a:latin typeface="Times New Roman" pitchFamily="18" charset="0"/>
                <a:cs typeface="Times New Roman" pitchFamily="18" charset="0"/>
              </a:rPr>
              <a:t>MAAIF will present the need for additional funding of the PMG during the FY 2014/15 budget negotiations and in the issues paper to the MFPED.</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2039C5C-A865-4A9A-94B9-09D218859300}" type="slidenum">
              <a:rPr lang="en-US" smtClean="0"/>
              <a:pPr/>
              <a:t>9</a:t>
            </a:fld>
            <a:endParaRPr lang="en-US"/>
          </a:p>
        </p:txBody>
      </p:sp>
    </p:spTree>
    <p:extLst>
      <p:ext uri="{BB962C8B-B14F-4D97-AF65-F5344CB8AC3E}">
        <p14:creationId xmlns="" xmlns:p14="http://schemas.microsoft.com/office/powerpoint/2010/main" val="1016590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1684</Words>
  <Application>Microsoft Office PowerPoint</Application>
  <PresentationFormat>On-screen Show (4:3)</PresentationFormat>
  <Paragraphs>158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THE REPUBLIC OF UGANDA Ministry of Agriculture, Animal Industry and Fisheries  </vt:lpstr>
      <vt:lpstr>CONTENT OF THE PRESENTATION</vt:lpstr>
      <vt:lpstr>INTRODUCTION </vt:lpstr>
      <vt:lpstr>The Commodity Approach Strategy</vt:lpstr>
      <vt:lpstr>SINGLE SPINE EXTENSION SYSTEM ADOPTION &amp; IMPLEMENTATION</vt:lpstr>
      <vt:lpstr> NAADS CONCERNS AT LOCAL GOVERNMENT LEVEL </vt:lpstr>
      <vt:lpstr>NAADS CONCERNS CONTINUED…</vt:lpstr>
      <vt:lpstr>HIGHLIGHTS OF THE AGRICULTURE SECTOR CONDITIONAL GRANT UTILIZATION AGREEMENT FOR FINANCIAL YEAR 2014 – 2015 BETWEEN MINISTRY OF AGRICULTURE, ANIMAL INDUSTRY AND FISHERIES AND LOCAL GOVERNMENTS </vt:lpstr>
      <vt:lpstr>HIGHLIGHTS CONTINUED…</vt:lpstr>
      <vt:lpstr>HIGHLIGHTS CONTINUED…</vt:lpstr>
      <vt:lpstr>HIGHLIGHTS CONTINUED</vt:lpstr>
      <vt:lpstr>HIGHLIGHTS CONTINUED</vt:lpstr>
      <vt:lpstr>HIGHLIGHTS CONTINUED</vt:lpstr>
      <vt:lpstr>OBLIGATIONS OF THE LOCAL GOVERNMENTS  (for noting)</vt:lpstr>
      <vt:lpstr>Mid-term Review (April 2014) </vt:lpstr>
      <vt:lpstr>Mid-term Review (April 2014)</vt:lpstr>
      <vt:lpstr>RESPONSE TO THE QUESTIONS RAISED IN LGBFP 2011/12 (NOTE THAT THERE WERE NO BUDGET WORKSHOPS IN THE PREPARATION OF THE BUDGET FOR FY 2012/13) </vt:lpstr>
      <vt:lpstr>RESPONSE TO THE QUESTIONS RAISED IN LGBFP 2011/12</vt:lpstr>
      <vt:lpstr>FORMULA  ALLOCATION AND PARAMETERS FOR THE FY 2014/15 (PMG) </vt:lpstr>
      <vt:lpstr>PMG FORMULA/PARAMETERS CONT’D</vt:lpstr>
      <vt:lpstr>FORMULA ALLOCATION AND PARAMETERS FOR THE FY 2014/15 (NAADS)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Agriculture, Animal Industry and Fisheries</dc:title>
  <dc:creator>HP PC</dc:creator>
  <cp:lastModifiedBy>ROGERS</cp:lastModifiedBy>
  <cp:revision>29</cp:revision>
  <dcterms:created xsi:type="dcterms:W3CDTF">2013-10-11T08:15:15Z</dcterms:created>
  <dcterms:modified xsi:type="dcterms:W3CDTF">2013-10-14T11:06:57Z</dcterms:modified>
</cp:coreProperties>
</file>