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6" r:id="rId2"/>
    <p:sldId id="268" r:id="rId3"/>
    <p:sldId id="269" r:id="rId4"/>
    <p:sldId id="295" r:id="rId5"/>
    <p:sldId id="296" r:id="rId6"/>
    <p:sldId id="275" r:id="rId7"/>
    <p:sldId id="276" r:id="rId8"/>
    <p:sldId id="277" r:id="rId9"/>
    <p:sldId id="279" r:id="rId10"/>
    <p:sldId id="281" r:id="rId11"/>
    <p:sldId id="283" r:id="rId12"/>
    <p:sldId id="285" r:id="rId13"/>
    <p:sldId id="287" r:id="rId14"/>
    <p:sldId id="289" r:id="rId15"/>
    <p:sldId id="290" r:id="rId16"/>
    <p:sldId id="291" r:id="rId17"/>
    <p:sldId id="294" r:id="rId18"/>
    <p:sldId id="2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6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8B9B98-566D-4696-989A-83B9B5AB52E0}" type="datetimeFigureOut">
              <a:rPr lang="en-GB" smtClean="0"/>
              <a:t>14/09/2018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A42EAB-641E-46C8-BEDE-BCB8C3204B43}" type="slidenum">
              <a:rPr lang="en-GB" smtClean="0"/>
              <a:t>‹#›</a:t>
            </a:fld>
            <a:endParaRPr lang="en-GB"/>
          </a:p>
        </p:txBody>
      </p:sp>
    </p:spTree>
    <p:extLst>
      <p:ext uri="{BB962C8B-B14F-4D97-AF65-F5344CB8AC3E}">
        <p14:creationId xmlns:p14="http://schemas.microsoft.com/office/powerpoint/2010/main" val="747508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87B833-6F47-486D-8A1B-69F3D6845C21}" type="slidenum">
              <a:rPr lang="en-US" smtClean="0"/>
              <a:t>18</a:t>
            </a:fld>
            <a:endParaRPr lang="en-US"/>
          </a:p>
        </p:txBody>
      </p:sp>
    </p:spTree>
    <p:extLst>
      <p:ext uri="{BB962C8B-B14F-4D97-AF65-F5344CB8AC3E}">
        <p14:creationId xmlns:p14="http://schemas.microsoft.com/office/powerpoint/2010/main" val="3290871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AE07F8-1364-438C-986F-7832649D9849}" type="datetime1">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D1316-18E3-45FB-82B2-10FF96F9FA63}"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451B83-E96F-4BA7-BA37-06917DC00058}" type="datetime1">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D1316-18E3-45FB-82B2-10FF96F9FA6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7F6628-BF28-4D72-8ED9-55BDFCA7A8BD}" type="datetime1">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D1316-18E3-45FB-82B2-10FF96F9FA6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28AC4-3BC0-4CF5-998C-EA7EC111C713}" type="datetime1">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D1316-18E3-45FB-82B2-10FF96F9FA6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53E2E4-B470-46DE-AE3E-4CBA1F41D3C4}" type="datetime1">
              <a:rPr lang="en-GB" smtClean="0"/>
              <a:t>14/09/2018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8D1316-18E3-45FB-82B2-10FF96F9FA63}"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F773FA-5047-41DB-A164-B686DEF9380E}" type="datetime1">
              <a:rPr lang="en-GB" smtClean="0"/>
              <a:t>14/09/2018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D1316-18E3-45FB-82B2-10FF96F9FA6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A03D8-56D7-4C3A-9A43-704BA0AF4AA2}" type="datetime1">
              <a:rPr lang="en-GB" smtClean="0"/>
              <a:t>14/09/2018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8D1316-18E3-45FB-82B2-10FF96F9FA63}"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E48750-9E74-484A-B478-4CA4A1769E8D}" type="datetime1">
              <a:rPr lang="en-GB" smtClean="0"/>
              <a:t>14/09/2018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8D1316-18E3-45FB-82B2-10FF96F9FA6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C6BD6-5076-42AA-B088-178B9748AF61}" type="datetime1">
              <a:rPr lang="en-GB" smtClean="0"/>
              <a:t>14/09/2018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8D1316-18E3-45FB-82B2-10FF96F9FA6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C6D44A-9628-4635-916F-174845A76E2E}" type="datetime1">
              <a:rPr lang="en-GB" smtClean="0"/>
              <a:t>14/09/2018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D1316-18E3-45FB-82B2-10FF96F9FA63}"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0AD908-B350-4D8C-9439-B1D73AE10A45}" type="datetime1">
              <a:rPr lang="en-GB" smtClean="0"/>
              <a:t>14/09/2018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8D1316-18E3-45FB-82B2-10FF96F9FA6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427D92A-3786-40EB-8FEB-59B12143DDDA}" type="datetime1">
              <a:rPr lang="en-GB" smtClean="0"/>
              <a:t>14/09/2018</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18D1316-18E3-45FB-82B2-10FF96F9FA6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420888"/>
            <a:ext cx="7344816" cy="792088"/>
          </a:xfrm>
        </p:spPr>
        <p:txBody>
          <a:bodyPr>
            <a:normAutofit fontScale="90000"/>
          </a:bodyPr>
          <a:lstStyle/>
          <a:p>
            <a:pPr algn="ctr"/>
            <a:r>
              <a:rPr lang="en-US" b="1" dirty="0" smtClean="0"/>
              <a:t>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          Issues </a:t>
            </a:r>
            <a:r>
              <a:rPr lang="en-US" b="1" dirty="0"/>
              <a:t>Paper </a:t>
            </a:r>
            <a:r>
              <a:rPr lang="en-US"/>
              <a:t/>
            </a:r>
            <a:br>
              <a:rPr lang="en-US"/>
            </a:br>
            <a:r>
              <a:rPr lang="en-US" b="1" smtClean="0"/>
              <a:t>                                    </a:t>
            </a:r>
            <a:r>
              <a:rPr lang="en-US" dirty="0"/>
              <a:t/>
            </a:r>
            <a:br>
              <a:rPr lang="en-US" dirty="0"/>
            </a:br>
            <a:r>
              <a:rPr lang="en-US" dirty="0"/>
              <a:t> </a:t>
            </a:r>
            <a:r>
              <a:rPr lang="en-US" dirty="0" smtClean="0"/>
              <a:t>  </a:t>
            </a:r>
            <a:r>
              <a:rPr lang="en-US" b="1" dirty="0" smtClean="0"/>
              <a:t>on</a:t>
            </a:r>
            <a:r>
              <a:rPr lang="en-US" dirty="0" smtClean="0"/>
              <a:t> </a:t>
            </a:r>
            <a:r>
              <a:rPr lang="en-US" b="1" dirty="0"/>
              <a:t> </a:t>
            </a:r>
            <a:r>
              <a:rPr lang="en-US" dirty="0"/>
              <a:t/>
            </a:r>
            <a:br>
              <a:rPr lang="en-US" dirty="0"/>
            </a:br>
            <a:r>
              <a:rPr lang="en-US" b="1" dirty="0"/>
              <a:t>HIV and AIDS Mainstreaming Guidelines in </a:t>
            </a:r>
            <a:r>
              <a:rPr lang="en-US" b="1" dirty="0" smtClean="0"/>
              <a:t>LGs</a:t>
            </a:r>
            <a:br>
              <a:rPr lang="en-US" b="1" dirty="0" smtClean="0"/>
            </a:br>
            <a:r>
              <a:rPr lang="en-US" b="1" dirty="0" smtClean="0"/>
              <a:t/>
            </a:r>
            <a:br>
              <a:rPr lang="en-US" b="1" dirty="0" smtClean="0"/>
            </a:br>
            <a:r>
              <a:rPr lang="en-US" sz="2700" b="1" dirty="0" smtClean="0"/>
              <a:t>Presentation </a:t>
            </a:r>
            <a:r>
              <a:rPr lang="en-US" sz="2700" b="1" dirty="0"/>
              <a:t>to the Local Government Budget Consultative </a:t>
            </a:r>
            <a:r>
              <a:rPr lang="en-US" sz="2700" b="1" dirty="0" smtClean="0"/>
              <a:t>Workshops for 2019/20</a:t>
            </a:r>
            <a:r>
              <a:rPr lang="en-US" sz="2700" b="1" dirty="0"/>
              <a:t/>
            </a:r>
            <a:br>
              <a:rPr lang="en-US" sz="2700" b="1" dirty="0"/>
            </a:br>
            <a:r>
              <a:rPr lang="en-US" sz="2700" b="1" dirty="0"/>
              <a:t>17</a:t>
            </a:r>
            <a:r>
              <a:rPr lang="en-US" sz="2700" b="1" baseline="30000" dirty="0"/>
              <a:t>th</a:t>
            </a:r>
            <a:r>
              <a:rPr lang="en-US" sz="2700" b="1" dirty="0"/>
              <a:t> September- 2</a:t>
            </a:r>
            <a:r>
              <a:rPr lang="en-US" sz="2700" b="1" baseline="30000" dirty="0"/>
              <a:t>nd</a:t>
            </a:r>
            <a:r>
              <a:rPr lang="en-US" sz="2700" b="1" dirty="0"/>
              <a:t> October, 2018</a:t>
            </a:r>
            <a:r>
              <a:rPr lang="en-US" sz="2700" dirty="0"/>
              <a:t/>
            </a:r>
            <a:br>
              <a:rPr lang="en-US" sz="2700" dirty="0"/>
            </a:br>
            <a:r>
              <a:rPr lang="en-US" sz="2700" dirty="0"/>
              <a:t/>
            </a:r>
            <a:br>
              <a:rPr lang="en-US" sz="2700" dirty="0"/>
            </a:br>
            <a:endParaRPr lang="en-US" sz="2700" dirty="0"/>
          </a:p>
        </p:txBody>
      </p:sp>
      <p:sp>
        <p:nvSpPr>
          <p:cNvPr id="4" name="Slide Number Placeholder 3"/>
          <p:cNvSpPr>
            <a:spLocks noGrp="1"/>
          </p:cNvSpPr>
          <p:nvPr>
            <p:ph type="sldNum" sz="quarter" idx="12"/>
          </p:nvPr>
        </p:nvSpPr>
        <p:spPr/>
        <p:txBody>
          <a:bodyPr/>
          <a:lstStyle/>
          <a:p>
            <a:fld id="{E18D1316-18E3-45FB-82B2-10FF96F9FA63}" type="slidenum">
              <a:rPr lang="en-GB" smtClean="0"/>
              <a:t>1</a:t>
            </a:fld>
            <a:endParaRPr lang="en-GB" dirty="0"/>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3347864" y="1052737"/>
            <a:ext cx="1512168" cy="1080120"/>
          </a:xfrm>
          <a:prstGeom prst="rect">
            <a:avLst/>
          </a:prstGeom>
          <a:noFill/>
          <a:ln>
            <a:noFill/>
          </a:ln>
        </p:spPr>
      </p:pic>
    </p:spTree>
    <p:extLst>
      <p:ext uri="{BB962C8B-B14F-4D97-AF65-F5344CB8AC3E}">
        <p14:creationId xmlns:p14="http://schemas.microsoft.com/office/powerpoint/2010/main" val="2228047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Priority areas cont….</a:t>
            </a:r>
            <a:endParaRPr lang="en-US" dirty="0"/>
          </a:p>
        </p:txBody>
      </p:sp>
      <p:sp>
        <p:nvSpPr>
          <p:cNvPr id="3" name="Content Placeholder 2"/>
          <p:cNvSpPr>
            <a:spLocks noGrp="1"/>
          </p:cNvSpPr>
          <p:nvPr>
            <p:ph idx="1"/>
          </p:nvPr>
        </p:nvSpPr>
        <p:spPr/>
        <p:txBody>
          <a:bodyPr>
            <a:normAutofit/>
          </a:bodyPr>
          <a:lstStyle/>
          <a:p>
            <a:pPr lvl="0" algn="just"/>
            <a:endParaRPr lang="en-US" dirty="0" smtClean="0"/>
          </a:p>
          <a:p>
            <a:pPr lvl="0" algn="just"/>
            <a:r>
              <a:rPr lang="en-US" dirty="0" smtClean="0"/>
              <a:t>Promote condom education, distribution and correct/consistent use at the workplace and in communities including establishment of  condom dispensers and mechanisms of regular refills</a:t>
            </a:r>
          </a:p>
          <a:p>
            <a:pPr lvl="0" algn="just"/>
            <a:r>
              <a:rPr lang="en-US" dirty="0" smtClean="0"/>
              <a:t>Promote access for referral mechanism for  Prevention of Mother to Child Transmission (PMTCT) and  Safe medical Male Circumcision (SMC) services, Post Exposure Prophylaxis  and other approved methods of prevention strategy</a:t>
            </a:r>
          </a:p>
          <a:p>
            <a:pPr algn="just"/>
            <a:r>
              <a:rPr lang="en-GB" dirty="0" smtClean="0"/>
              <a:t>Engage men in HIV prevention at work place and within the communities served</a:t>
            </a:r>
            <a:endParaRPr lang="en-US" dirty="0"/>
          </a:p>
        </p:txBody>
      </p:sp>
    </p:spTree>
    <p:extLst>
      <p:ext uri="{BB962C8B-B14F-4D97-AF65-F5344CB8AC3E}">
        <p14:creationId xmlns:p14="http://schemas.microsoft.com/office/powerpoint/2010/main" val="1763297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Priority areas cont….</a:t>
            </a:r>
            <a:endParaRPr lang="en-US" dirty="0"/>
          </a:p>
        </p:txBody>
      </p:sp>
      <p:sp>
        <p:nvSpPr>
          <p:cNvPr id="3" name="Content Placeholder 2"/>
          <p:cNvSpPr>
            <a:spLocks noGrp="1"/>
          </p:cNvSpPr>
          <p:nvPr>
            <p:ph idx="1"/>
          </p:nvPr>
        </p:nvSpPr>
        <p:spPr/>
        <p:txBody>
          <a:bodyPr/>
          <a:lstStyle/>
          <a:p>
            <a:pPr marL="0" indent="0">
              <a:buNone/>
            </a:pPr>
            <a:r>
              <a:rPr lang="en-US" b="1" dirty="0" smtClean="0"/>
              <a:t>2. Care and treatment:</a:t>
            </a:r>
          </a:p>
          <a:p>
            <a:r>
              <a:rPr lang="en-US" dirty="0" smtClean="0"/>
              <a:t> Provide effective referrals of staff identified to be living with HIV to access ART.</a:t>
            </a:r>
          </a:p>
          <a:p>
            <a:r>
              <a:rPr lang="en-US" dirty="0" smtClean="0"/>
              <a:t>Support  all staff and particularly PLHIV staff through medical insurance schemes </a:t>
            </a:r>
          </a:p>
          <a:p>
            <a:endParaRPr lang="en-US" dirty="0"/>
          </a:p>
        </p:txBody>
      </p:sp>
    </p:spTree>
    <p:extLst>
      <p:ext uri="{BB962C8B-B14F-4D97-AF65-F5344CB8AC3E}">
        <p14:creationId xmlns:p14="http://schemas.microsoft.com/office/powerpoint/2010/main" val="1387075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Priority areas cont….</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3. Social support and Protection:</a:t>
            </a:r>
          </a:p>
          <a:p>
            <a:endParaRPr lang="en-US" dirty="0" smtClean="0"/>
          </a:p>
          <a:p>
            <a:r>
              <a:rPr lang="en-US" dirty="0" smtClean="0"/>
              <a:t>Promote psycho-social support for PLHIV at workplace and within communities served including Home Based Care etc.</a:t>
            </a:r>
          </a:p>
          <a:p>
            <a:r>
              <a:rPr lang="en-US" dirty="0" smtClean="0"/>
              <a:t>Establish PLHIV support groups at the workplace and in communities served</a:t>
            </a:r>
          </a:p>
          <a:p>
            <a:r>
              <a:rPr lang="en-US" dirty="0" smtClean="0"/>
              <a:t>Establish and strengthen mechanisms to address stigma and discrimination of PLHIV at the workplace and communities served.</a:t>
            </a:r>
            <a:endParaRPr lang="en-US" dirty="0"/>
          </a:p>
        </p:txBody>
      </p:sp>
    </p:spTree>
    <p:extLst>
      <p:ext uri="{BB962C8B-B14F-4D97-AF65-F5344CB8AC3E}">
        <p14:creationId xmlns:p14="http://schemas.microsoft.com/office/powerpoint/2010/main" val="454022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Priority areas cont….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4. Systems strengthening: </a:t>
            </a:r>
          </a:p>
          <a:p>
            <a:pPr marL="0" indent="0">
              <a:buNone/>
            </a:pPr>
            <a:endParaRPr lang="en-US" dirty="0" smtClean="0"/>
          </a:p>
          <a:p>
            <a:pPr algn="just"/>
            <a:r>
              <a:rPr lang="en-US" dirty="0" smtClean="0"/>
              <a:t>Establish and strengthen coordination structures at district, sub-county, parish and village levels</a:t>
            </a:r>
          </a:p>
          <a:p>
            <a:pPr algn="just"/>
            <a:r>
              <a:rPr lang="en-US" dirty="0" smtClean="0"/>
              <a:t>Develop and operationalize HIV &amp; AIDS workplace policy and community regulations</a:t>
            </a:r>
          </a:p>
          <a:p>
            <a:pPr algn="just"/>
            <a:r>
              <a:rPr lang="en-US" dirty="0" smtClean="0"/>
              <a:t>Build capacity of staff and community leaders in handling HIV &amp; AIDS related issues at the workplace and community levels</a:t>
            </a:r>
          </a:p>
          <a:p>
            <a:pPr algn="just"/>
            <a:r>
              <a:rPr lang="en-US" dirty="0" smtClean="0"/>
              <a:t>Conduct monitoring and evaluation activities including meetings, supervisions, data collection, preparing and submission of activity reports</a:t>
            </a:r>
          </a:p>
          <a:p>
            <a:pPr algn="just"/>
            <a:r>
              <a:rPr lang="en-US" dirty="0" smtClean="0"/>
              <a:t>Conduct resource mobilization activities to ensure implementation of sector HIV and AIDS plans</a:t>
            </a:r>
            <a:endParaRPr lang="en-US" dirty="0"/>
          </a:p>
        </p:txBody>
      </p:sp>
    </p:spTree>
    <p:extLst>
      <p:ext uri="{BB962C8B-B14F-4D97-AF65-F5344CB8AC3E}">
        <p14:creationId xmlns:p14="http://schemas.microsoft.com/office/powerpoint/2010/main" val="880144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5.0 Users </a:t>
            </a:r>
            <a:r>
              <a:rPr lang="en-US" b="1" dirty="0"/>
              <a:t>of HIV/AIDS Mainstreaming Guidelines in Local Governments </a:t>
            </a:r>
          </a:p>
        </p:txBody>
      </p:sp>
      <p:sp>
        <p:nvSpPr>
          <p:cNvPr id="3" name="Content Placeholder 2"/>
          <p:cNvSpPr>
            <a:spLocks noGrp="1"/>
          </p:cNvSpPr>
          <p:nvPr>
            <p:ph idx="1"/>
          </p:nvPr>
        </p:nvSpPr>
        <p:spPr>
          <a:xfrm>
            <a:off x="457200" y="1600200"/>
            <a:ext cx="8229600" cy="4800600"/>
          </a:xfrm>
        </p:spPr>
        <p:txBody>
          <a:bodyPr>
            <a:normAutofit/>
          </a:bodyPr>
          <a:lstStyle/>
          <a:p>
            <a:pPr lvl="0"/>
            <a:r>
              <a:rPr lang="en-US" dirty="0"/>
              <a:t>Policy makers </a:t>
            </a:r>
            <a:r>
              <a:rPr lang="en-US" dirty="0" smtClean="0"/>
              <a:t>(District</a:t>
            </a:r>
            <a:r>
              <a:rPr lang="en-US" dirty="0"/>
              <a:t>, U</a:t>
            </a:r>
            <a:r>
              <a:rPr lang="en-US" dirty="0" smtClean="0"/>
              <a:t>rban Authority </a:t>
            </a:r>
            <a:r>
              <a:rPr lang="en-US" dirty="0"/>
              <a:t>and </a:t>
            </a:r>
            <a:r>
              <a:rPr lang="en-US" dirty="0" smtClean="0"/>
              <a:t>Sub-county Councilors</a:t>
            </a:r>
            <a:r>
              <a:rPr lang="en-US" dirty="0"/>
              <a:t>)</a:t>
            </a:r>
          </a:p>
          <a:p>
            <a:pPr lvl="0"/>
            <a:r>
              <a:rPr lang="en-US" dirty="0"/>
              <a:t>Accounting Officers, Heads of Departments and Planners in all Local Governments </a:t>
            </a:r>
          </a:p>
          <a:p>
            <a:pPr lvl="0"/>
            <a:r>
              <a:rPr lang="en-US" dirty="0"/>
              <a:t>District HIV/AIDS Focal Persons </a:t>
            </a:r>
          </a:p>
          <a:p>
            <a:pPr lvl="0"/>
            <a:r>
              <a:rPr lang="en-US" dirty="0"/>
              <a:t>Development/Donor Agencies</a:t>
            </a:r>
          </a:p>
          <a:p>
            <a:r>
              <a:rPr lang="en-GB" dirty="0"/>
              <a:t>Decision Makers and Managers in Private sector, and civil society/ NGO personnel</a:t>
            </a:r>
            <a:endParaRPr lang="en-US" dirty="0"/>
          </a:p>
        </p:txBody>
      </p:sp>
    </p:spTree>
    <p:extLst>
      <p:ext uri="{BB962C8B-B14F-4D97-AF65-F5344CB8AC3E}">
        <p14:creationId xmlns:p14="http://schemas.microsoft.com/office/powerpoint/2010/main" val="474439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6.0 Budget </a:t>
            </a:r>
            <a:r>
              <a:rPr lang="en-GB" b="1" dirty="0"/>
              <a:t>Allocation for HIV&amp;AIDS Mainstreaming</a:t>
            </a:r>
            <a:endParaRPr lang="en-US" b="1" dirty="0"/>
          </a:p>
        </p:txBody>
      </p:sp>
      <p:sp>
        <p:nvSpPr>
          <p:cNvPr id="3" name="Content Placeholder 2"/>
          <p:cNvSpPr>
            <a:spLocks noGrp="1"/>
          </p:cNvSpPr>
          <p:nvPr>
            <p:ph idx="1"/>
          </p:nvPr>
        </p:nvSpPr>
        <p:spPr/>
        <p:txBody>
          <a:bodyPr/>
          <a:lstStyle/>
          <a:p>
            <a:pPr lvl="0"/>
            <a:r>
              <a:rPr lang="en-US" dirty="0"/>
              <a:t>To facilitate implementation of the mainstreaming guidelines, the Ministry of Finance, Planning and Economic Development (MoFPED) in its Second Budget Circular for FY </a:t>
            </a:r>
            <a:r>
              <a:rPr lang="en-US" dirty="0" smtClean="0"/>
              <a:t>2018/19 </a:t>
            </a:r>
            <a:r>
              <a:rPr lang="en-US" dirty="0"/>
              <a:t>has instructed all MDAs and LGs to allocate 0.1% of their total budget allocation (excluding pension, gratuity and transfers) for HIV&amp;AIDS interventions. </a:t>
            </a:r>
            <a:endParaRPr lang="en-GB" dirty="0"/>
          </a:p>
        </p:txBody>
      </p:sp>
    </p:spTree>
    <p:extLst>
      <p:ext uri="{BB962C8B-B14F-4D97-AF65-F5344CB8AC3E}">
        <p14:creationId xmlns:p14="http://schemas.microsoft.com/office/powerpoint/2010/main" val="2581078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7.0 Coordination </a:t>
            </a:r>
            <a:r>
              <a:rPr lang="en-GB" b="1" dirty="0"/>
              <a:t>and Management Structures</a:t>
            </a:r>
            <a:endParaRPr lang="en-US" b="1" dirty="0"/>
          </a:p>
        </p:txBody>
      </p:sp>
      <p:sp>
        <p:nvSpPr>
          <p:cNvPr id="3" name="Content Placeholder 2"/>
          <p:cNvSpPr>
            <a:spLocks noGrp="1"/>
          </p:cNvSpPr>
          <p:nvPr>
            <p:ph idx="1"/>
          </p:nvPr>
        </p:nvSpPr>
        <p:spPr/>
        <p:txBody>
          <a:bodyPr>
            <a:normAutofit lnSpcReduction="10000"/>
          </a:bodyPr>
          <a:lstStyle/>
          <a:p>
            <a:pPr lvl="0"/>
            <a:r>
              <a:rPr lang="en-GB" dirty="0"/>
              <a:t>Local Governments should establish a Multi-sectoral HIV and AIDS coordination committee of 15 members comprising of members representing departments/ Units of the Local Government to coordinate the mainstreaming of the HIV response. </a:t>
            </a:r>
            <a:r>
              <a:rPr lang="en-GB" dirty="0" smtClean="0"/>
              <a:t>The same should be replicated/Cascaded at the Lower level Governments (Sub-county and Parish)</a:t>
            </a:r>
            <a:endParaRPr lang="en-GB" dirty="0"/>
          </a:p>
          <a:p>
            <a:pPr lvl="0"/>
            <a:r>
              <a:rPr lang="en-GB" dirty="0"/>
              <a:t>The District Chairperson/ Mayor shall chair the Committee while the Accounting Officers will be the Secretary to the Committee.</a:t>
            </a:r>
          </a:p>
          <a:p>
            <a:pPr lvl="0"/>
            <a:r>
              <a:rPr lang="en-GB" dirty="0"/>
              <a:t>The Accounting Officer should appoint HIV&amp;AIDS Focal Person, who will be responsible for day-to-day planning, coordination and implementation of the HIV&amp;AIDS activities in the LGs</a:t>
            </a:r>
          </a:p>
          <a:p>
            <a:pPr marL="0" lvl="0" indent="0">
              <a:buNone/>
            </a:pPr>
            <a:endParaRPr lang="en-GB" dirty="0"/>
          </a:p>
        </p:txBody>
      </p:sp>
    </p:spTree>
    <p:extLst>
      <p:ext uri="{BB962C8B-B14F-4D97-AF65-F5344CB8AC3E}">
        <p14:creationId xmlns:p14="http://schemas.microsoft.com/office/powerpoint/2010/main" val="2858791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7.0 Coordination and Management </a:t>
            </a:r>
            <a:r>
              <a:rPr lang="en-GB" b="1" dirty="0" smtClean="0"/>
              <a:t>Structures (cont.)</a:t>
            </a:r>
            <a:endParaRPr lang="en-GB" dirty="0"/>
          </a:p>
        </p:txBody>
      </p:sp>
      <p:sp>
        <p:nvSpPr>
          <p:cNvPr id="3" name="Content Placeholder 2"/>
          <p:cNvSpPr>
            <a:spLocks noGrp="1"/>
          </p:cNvSpPr>
          <p:nvPr>
            <p:ph idx="1"/>
          </p:nvPr>
        </p:nvSpPr>
        <p:spPr/>
        <p:txBody>
          <a:bodyPr/>
          <a:lstStyle/>
          <a:p>
            <a:r>
              <a:rPr lang="en-GB" dirty="0"/>
              <a:t>The Focal Point person will be responsible for day-to-day planning, coordination and implementation of the HIV&amp;AIDS activities in the </a:t>
            </a:r>
            <a:r>
              <a:rPr lang="en-GB" dirty="0" smtClean="0"/>
              <a:t>LGs.</a:t>
            </a:r>
            <a:endParaRPr lang="en-GB" dirty="0"/>
          </a:p>
          <a:p>
            <a:pPr lvl="0"/>
            <a:r>
              <a:rPr lang="en-US" dirty="0" smtClean="0"/>
              <a:t>The </a:t>
            </a:r>
            <a:r>
              <a:rPr lang="en-US" dirty="0"/>
              <a:t>UAC through the Office of the President will provide oversight and technical support for effective HIV &amp;AIDS Mainstreaming in all MDAs/LGs.</a:t>
            </a:r>
          </a:p>
          <a:p>
            <a:r>
              <a:rPr lang="en-GB" dirty="0"/>
              <a:t> UAC will also conduct periodic assessments on the status of    Implementation of the HIV&amp;AIDS planned activities and budgets in all  MDAs/LGs.</a:t>
            </a:r>
            <a:endParaRPr lang="en-US" dirty="0"/>
          </a:p>
          <a:p>
            <a:r>
              <a:rPr lang="en-GB" dirty="0"/>
              <a:t> </a:t>
            </a:r>
            <a:r>
              <a:rPr lang="en-US" dirty="0"/>
              <a:t>UAC is in consultation with The Ministry of Finance Planning and Economic Development to create a vote output for HIV&amp;AIDS mainstreaming for </a:t>
            </a:r>
            <a:r>
              <a:rPr lang="en-US" dirty="0" smtClean="0"/>
              <a:t>MDA/LGs</a:t>
            </a:r>
            <a:endParaRPr lang="en-US" dirty="0"/>
          </a:p>
          <a:p>
            <a:endParaRPr lang="en-GB" dirty="0"/>
          </a:p>
        </p:txBody>
      </p:sp>
      <p:sp>
        <p:nvSpPr>
          <p:cNvPr id="4" name="Slide Number Placeholder 3"/>
          <p:cNvSpPr>
            <a:spLocks noGrp="1"/>
          </p:cNvSpPr>
          <p:nvPr>
            <p:ph type="sldNum" sz="quarter" idx="12"/>
          </p:nvPr>
        </p:nvSpPr>
        <p:spPr/>
        <p:txBody>
          <a:bodyPr/>
          <a:lstStyle/>
          <a:p>
            <a:fld id="{E18D1316-18E3-45FB-82B2-10FF96F9FA63}" type="slidenum">
              <a:rPr lang="en-GB" smtClean="0"/>
              <a:t>17</a:t>
            </a:fld>
            <a:endParaRPr lang="en-GB"/>
          </a:p>
        </p:txBody>
      </p:sp>
    </p:spTree>
    <p:extLst>
      <p:ext uri="{BB962C8B-B14F-4D97-AF65-F5344CB8AC3E}">
        <p14:creationId xmlns:p14="http://schemas.microsoft.com/office/powerpoint/2010/main" val="4287144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b="1" dirty="0" smtClean="0"/>
              <a:t>8.0 Conclusions</a:t>
            </a:r>
            <a:endParaRPr lang="en-US" b="1" dirty="0"/>
          </a:p>
        </p:txBody>
      </p:sp>
      <p:sp>
        <p:nvSpPr>
          <p:cNvPr id="3" name="Content Placeholder 2"/>
          <p:cNvSpPr>
            <a:spLocks noGrp="1"/>
          </p:cNvSpPr>
          <p:nvPr>
            <p:ph idx="1"/>
          </p:nvPr>
        </p:nvSpPr>
        <p:spPr/>
        <p:txBody>
          <a:bodyPr>
            <a:normAutofit/>
          </a:bodyPr>
          <a:lstStyle/>
          <a:p>
            <a:pPr marL="0" indent="0">
              <a:buNone/>
            </a:pPr>
            <a:r>
              <a:rPr lang="en-GB" b="1" dirty="0"/>
              <a:t>Mainstreaming HIV&amp;AIDS </a:t>
            </a:r>
            <a:r>
              <a:rPr lang="en-GB" b="1" dirty="0" smtClean="0"/>
              <a:t>Key Results</a:t>
            </a:r>
          </a:p>
          <a:p>
            <a:pPr lvl="0"/>
            <a:r>
              <a:rPr lang="en-US" dirty="0" smtClean="0"/>
              <a:t>Improved </a:t>
            </a:r>
            <a:r>
              <a:rPr lang="en-US" dirty="0"/>
              <a:t>Institutional response to HIV&amp;AIDS </a:t>
            </a:r>
          </a:p>
          <a:p>
            <a:pPr lvl="0"/>
            <a:r>
              <a:rPr lang="en-US" dirty="0" smtClean="0"/>
              <a:t>Sustainable HIV/AIDS financing in the LG</a:t>
            </a:r>
          </a:p>
          <a:p>
            <a:pPr lvl="0"/>
            <a:r>
              <a:rPr lang="en-US" dirty="0" smtClean="0"/>
              <a:t>Effective </a:t>
            </a:r>
            <a:r>
              <a:rPr lang="en-US" dirty="0"/>
              <a:t>coordination structures</a:t>
            </a:r>
          </a:p>
          <a:p>
            <a:pPr lvl="0"/>
            <a:r>
              <a:rPr lang="en-US" dirty="0"/>
              <a:t>Monitoring and Evaluation of all HIV &amp; AIDS </a:t>
            </a:r>
            <a:r>
              <a:rPr lang="en-US" dirty="0" smtClean="0"/>
              <a:t>activities </a:t>
            </a:r>
            <a:r>
              <a:rPr lang="en-US" dirty="0"/>
              <a:t>leading to increased knowledge on effective HIV&amp;AIDS responses</a:t>
            </a:r>
          </a:p>
        </p:txBody>
      </p:sp>
    </p:spTree>
    <p:extLst>
      <p:ext uri="{BB962C8B-B14F-4D97-AF65-F5344CB8AC3E}">
        <p14:creationId xmlns:p14="http://schemas.microsoft.com/office/powerpoint/2010/main" val="1835322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Outline</a:t>
            </a:r>
            <a:endParaRPr lang="en-US" dirty="0"/>
          </a:p>
        </p:txBody>
      </p:sp>
      <p:sp>
        <p:nvSpPr>
          <p:cNvPr id="3" name="Content Placeholder 2"/>
          <p:cNvSpPr>
            <a:spLocks noGrp="1"/>
          </p:cNvSpPr>
          <p:nvPr>
            <p:ph idx="1"/>
          </p:nvPr>
        </p:nvSpPr>
        <p:spPr/>
        <p:txBody>
          <a:bodyPr/>
          <a:lstStyle/>
          <a:p>
            <a:pPr marL="0" lvl="0" indent="0">
              <a:buNone/>
            </a:pPr>
            <a:r>
              <a:rPr lang="en-US" dirty="0" smtClean="0"/>
              <a:t>1.0	 Background/Introduction</a:t>
            </a:r>
            <a:endParaRPr lang="en-US" dirty="0"/>
          </a:p>
          <a:p>
            <a:pPr marL="0" lvl="0" indent="0">
              <a:buNone/>
            </a:pPr>
            <a:r>
              <a:rPr lang="en-US" dirty="0" smtClean="0"/>
              <a:t>2.0	 Linkage </a:t>
            </a:r>
            <a:r>
              <a:rPr lang="en-US" dirty="0"/>
              <a:t>of the Guidelines with the </a:t>
            </a:r>
            <a:r>
              <a:rPr lang="en-US" dirty="0" smtClean="0"/>
              <a:t>National</a:t>
            </a:r>
          </a:p>
          <a:p>
            <a:pPr marL="0" lvl="0" indent="0">
              <a:buNone/>
            </a:pPr>
            <a:r>
              <a:rPr lang="en-US" dirty="0"/>
              <a:t> </a:t>
            </a:r>
            <a:r>
              <a:rPr lang="en-US" dirty="0" smtClean="0"/>
              <a:t>           </a:t>
            </a:r>
            <a:r>
              <a:rPr lang="en-US" dirty="0"/>
              <a:t>Commitments</a:t>
            </a:r>
          </a:p>
          <a:p>
            <a:pPr marL="0" lvl="0" indent="0">
              <a:buNone/>
            </a:pPr>
            <a:r>
              <a:rPr lang="en-US" dirty="0" smtClean="0"/>
              <a:t>3.0     	Key </a:t>
            </a:r>
            <a:r>
              <a:rPr lang="en-US" dirty="0"/>
              <a:t>Steps in HIV and AIDS Mainstreaming</a:t>
            </a:r>
          </a:p>
          <a:p>
            <a:pPr marL="0" lvl="0" indent="0">
              <a:buNone/>
            </a:pPr>
            <a:r>
              <a:rPr lang="en-US" dirty="0" smtClean="0"/>
              <a:t>4.0     Priority </a:t>
            </a:r>
            <a:r>
              <a:rPr lang="en-US" dirty="0"/>
              <a:t>Areas for Sectorial HIV &amp; </a:t>
            </a:r>
            <a:r>
              <a:rPr lang="en-US" dirty="0" smtClean="0"/>
              <a:t>AIDS</a:t>
            </a:r>
          </a:p>
          <a:p>
            <a:pPr marL="0" lvl="0" indent="0">
              <a:buNone/>
            </a:pPr>
            <a:r>
              <a:rPr lang="en-US" dirty="0"/>
              <a:t> </a:t>
            </a:r>
            <a:r>
              <a:rPr lang="en-US" dirty="0" smtClean="0"/>
              <a:t>          </a:t>
            </a:r>
            <a:r>
              <a:rPr lang="en-US" dirty="0"/>
              <a:t>Mainstreaming</a:t>
            </a:r>
          </a:p>
          <a:p>
            <a:pPr marL="0" lvl="0" indent="0">
              <a:buNone/>
            </a:pPr>
            <a:r>
              <a:rPr lang="en-US" dirty="0" smtClean="0"/>
              <a:t>5.0 	Users </a:t>
            </a:r>
            <a:r>
              <a:rPr lang="en-US" dirty="0"/>
              <a:t>of HIV/AIDs Mainstreaming Guidelines</a:t>
            </a:r>
          </a:p>
          <a:p>
            <a:pPr marL="0" lvl="0" indent="0">
              <a:buNone/>
            </a:pPr>
            <a:r>
              <a:rPr lang="en-US" dirty="0" smtClean="0"/>
              <a:t>6.0 	Budget </a:t>
            </a:r>
            <a:r>
              <a:rPr lang="en-US" dirty="0"/>
              <a:t>Allocation for HIV&amp;AIDS Mainstreaming</a:t>
            </a:r>
          </a:p>
          <a:p>
            <a:pPr marL="0" lvl="0" indent="0">
              <a:buNone/>
            </a:pPr>
            <a:r>
              <a:rPr lang="en-US" dirty="0" smtClean="0"/>
              <a:t>7.0	Coordination </a:t>
            </a:r>
            <a:r>
              <a:rPr lang="en-US" dirty="0"/>
              <a:t>and Management Structures</a:t>
            </a:r>
          </a:p>
          <a:p>
            <a:pPr marL="0" lvl="0" indent="0">
              <a:buNone/>
            </a:pPr>
            <a:r>
              <a:rPr lang="en-US" dirty="0" smtClean="0"/>
              <a:t>8.0	Conclusion</a:t>
            </a:r>
            <a:endParaRPr lang="en-US" dirty="0"/>
          </a:p>
        </p:txBody>
      </p:sp>
      <p:sp>
        <p:nvSpPr>
          <p:cNvPr id="4" name="Slide Number Placeholder 3"/>
          <p:cNvSpPr>
            <a:spLocks noGrp="1"/>
          </p:cNvSpPr>
          <p:nvPr>
            <p:ph type="sldNum" sz="quarter" idx="12"/>
          </p:nvPr>
        </p:nvSpPr>
        <p:spPr/>
        <p:txBody>
          <a:bodyPr/>
          <a:lstStyle/>
          <a:p>
            <a:fld id="{E18D1316-18E3-45FB-82B2-10FF96F9FA63}" type="slidenum">
              <a:rPr lang="en-GB" smtClean="0"/>
              <a:t>2</a:t>
            </a:fld>
            <a:endParaRPr lang="en-GB" dirty="0"/>
          </a:p>
        </p:txBody>
      </p:sp>
    </p:spTree>
    <p:extLst>
      <p:ext uri="{BB962C8B-B14F-4D97-AF65-F5344CB8AC3E}">
        <p14:creationId xmlns:p14="http://schemas.microsoft.com/office/powerpoint/2010/main" val="3258674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1.0 Introduction</a:t>
            </a:r>
            <a:endParaRPr lang="en-US" dirty="0"/>
          </a:p>
        </p:txBody>
      </p:sp>
      <p:sp>
        <p:nvSpPr>
          <p:cNvPr id="3" name="Content Placeholder 2"/>
          <p:cNvSpPr>
            <a:spLocks noGrp="1"/>
          </p:cNvSpPr>
          <p:nvPr>
            <p:ph idx="1"/>
          </p:nvPr>
        </p:nvSpPr>
        <p:spPr/>
        <p:txBody>
          <a:bodyPr/>
          <a:lstStyle/>
          <a:p>
            <a:r>
              <a:rPr lang="en-GB" dirty="0"/>
              <a:t>HIV&amp;AIDS is still a </a:t>
            </a:r>
            <a:r>
              <a:rPr lang="en-GB" dirty="0" smtClean="0"/>
              <a:t>burden in </a:t>
            </a:r>
            <a:r>
              <a:rPr lang="en-GB" dirty="0"/>
              <a:t>U</a:t>
            </a:r>
            <a:r>
              <a:rPr lang="en-GB" dirty="0" smtClean="0"/>
              <a:t>ganda </a:t>
            </a:r>
            <a:endParaRPr lang="en-GB" dirty="0"/>
          </a:p>
          <a:p>
            <a:r>
              <a:rPr lang="en-GB" dirty="0" smtClean="0"/>
              <a:t>Threats </a:t>
            </a:r>
            <a:r>
              <a:rPr lang="en-GB" dirty="0"/>
              <a:t>to Uganda’s socio-economic development, imposing a heavy burden on individuals, families, communities and the nation.</a:t>
            </a:r>
          </a:p>
          <a:p>
            <a:r>
              <a:rPr lang="en-GB" dirty="0"/>
              <a:t> Uganda is acknowledged as one of the countries that have mounted the most innovative and successful responses against the HIV and AIDS epidemic</a:t>
            </a:r>
            <a:r>
              <a:rPr lang="en-GB" dirty="0" smtClean="0"/>
              <a:t>.</a:t>
            </a:r>
          </a:p>
          <a:p>
            <a:r>
              <a:rPr lang="en-GB" dirty="0"/>
              <a:t>The country registered HIV prevalence decline, from 18% in 1990s to 6.4% in 2005 and again after a resurgence of HIV from 7.3% in 2011 to 6% in the general population in 2016 (UPHIA 2016). </a:t>
            </a:r>
            <a:endParaRPr lang="en-US" dirty="0"/>
          </a:p>
          <a:p>
            <a:endParaRPr lang="en-GB" dirty="0" smtClean="0"/>
          </a:p>
        </p:txBody>
      </p:sp>
      <p:sp>
        <p:nvSpPr>
          <p:cNvPr id="4" name="Slide Number Placeholder 3"/>
          <p:cNvSpPr>
            <a:spLocks noGrp="1"/>
          </p:cNvSpPr>
          <p:nvPr>
            <p:ph type="sldNum" sz="quarter" idx="12"/>
          </p:nvPr>
        </p:nvSpPr>
        <p:spPr/>
        <p:txBody>
          <a:bodyPr/>
          <a:lstStyle/>
          <a:p>
            <a:fld id="{E18D1316-18E3-45FB-82B2-10FF96F9FA63}" type="slidenum">
              <a:rPr lang="en-GB" smtClean="0"/>
              <a:t>3</a:t>
            </a:fld>
            <a:endParaRPr lang="en-GB" dirty="0"/>
          </a:p>
        </p:txBody>
      </p:sp>
    </p:spTree>
    <p:extLst>
      <p:ext uri="{BB962C8B-B14F-4D97-AF65-F5344CB8AC3E}">
        <p14:creationId xmlns:p14="http://schemas.microsoft.com/office/powerpoint/2010/main" val="2057773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r>
            <a:br>
              <a:rPr lang="en-GB" dirty="0"/>
            </a:br>
            <a:endParaRPr lang="en-GB" dirty="0"/>
          </a:p>
        </p:txBody>
      </p:sp>
      <p:sp>
        <p:nvSpPr>
          <p:cNvPr id="3" name="Content Placeholder 2"/>
          <p:cNvSpPr>
            <a:spLocks noGrp="1"/>
          </p:cNvSpPr>
          <p:nvPr>
            <p:ph idx="1"/>
          </p:nvPr>
        </p:nvSpPr>
        <p:spPr/>
        <p:txBody>
          <a:bodyPr/>
          <a:lstStyle/>
          <a:p>
            <a:pPr marL="182880" lvl="8">
              <a:buSzPct val="85000"/>
            </a:pPr>
            <a:r>
              <a:rPr lang="en-GB" b="1" dirty="0" smtClean="0"/>
              <a:t>             HIV </a:t>
            </a:r>
            <a:r>
              <a:rPr lang="en-GB" b="1" dirty="0"/>
              <a:t>Prevalence </a:t>
            </a:r>
            <a:r>
              <a:rPr lang="en-GB" b="1" dirty="0" smtClean="0"/>
              <a:t>2011                                                         HIV </a:t>
            </a:r>
            <a:r>
              <a:rPr lang="en-GB" b="1" dirty="0"/>
              <a:t>Prevalence </a:t>
            </a:r>
            <a:r>
              <a:rPr lang="en-GB" b="1" dirty="0" smtClean="0"/>
              <a:t>2016</a:t>
            </a:r>
            <a:endParaRPr lang="en-US" dirty="0"/>
          </a:p>
        </p:txBody>
      </p:sp>
      <p:sp>
        <p:nvSpPr>
          <p:cNvPr id="4" name="Slide Number Placeholder 3"/>
          <p:cNvSpPr>
            <a:spLocks noGrp="1"/>
          </p:cNvSpPr>
          <p:nvPr>
            <p:ph type="sldNum" sz="quarter" idx="12"/>
          </p:nvPr>
        </p:nvSpPr>
        <p:spPr/>
        <p:txBody>
          <a:bodyPr/>
          <a:lstStyle/>
          <a:p>
            <a:fld id="{E18D1316-18E3-45FB-82B2-10FF96F9FA63}" type="slidenum">
              <a:rPr lang="en-GB" smtClean="0"/>
              <a:t>4</a:t>
            </a:fld>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593" y="1988840"/>
            <a:ext cx="3816423" cy="3511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4499992" y="2204864"/>
            <a:ext cx="3240359"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2837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r>
              <a:rPr lang="en-US" b="1" dirty="0" err="1" smtClean="0"/>
              <a:t>Cont</a:t>
            </a:r>
            <a:r>
              <a:rPr lang="en-US" b="1" dirty="0" smtClean="0"/>
              <a:t>….</a:t>
            </a:r>
            <a:endParaRPr lang="en-GB" dirty="0"/>
          </a:p>
        </p:txBody>
      </p:sp>
      <p:sp>
        <p:nvSpPr>
          <p:cNvPr id="3" name="Content Placeholder 2"/>
          <p:cNvSpPr>
            <a:spLocks noGrp="1"/>
          </p:cNvSpPr>
          <p:nvPr>
            <p:ph idx="1"/>
          </p:nvPr>
        </p:nvSpPr>
        <p:spPr/>
        <p:txBody>
          <a:bodyPr>
            <a:normAutofit lnSpcReduction="10000"/>
          </a:bodyPr>
          <a:lstStyle/>
          <a:p>
            <a:pPr lvl="0"/>
            <a:r>
              <a:rPr lang="en-GB" dirty="0"/>
              <a:t>There has been a decline in the number of new infections among both women and men from 2011 to 2017. Among the women it declined from 48,000 in 2011to 19,000, while for men it declined from 35,000 to 18,000 from 2011 and 2017 respectively. </a:t>
            </a:r>
          </a:p>
          <a:p>
            <a:pPr lvl="0"/>
            <a:r>
              <a:rPr lang="en-GB" dirty="0"/>
              <a:t>HIV&amp; AIDS mainstreaming in Uganda has been considered as an appropriate and sustainable strategy to address the multifaceted drivers and consequences of the </a:t>
            </a:r>
            <a:r>
              <a:rPr lang="en-GB" dirty="0" smtClean="0"/>
              <a:t>epidemic.</a:t>
            </a:r>
            <a:endParaRPr lang="en-GB" dirty="0"/>
          </a:p>
          <a:p>
            <a:pPr lvl="0"/>
            <a:r>
              <a:rPr lang="en-GB" dirty="0"/>
              <a:t>HIV &amp; AIDS mainstreaming  is  a process </a:t>
            </a:r>
            <a:r>
              <a:rPr lang="en-GB" dirty="0" smtClean="0"/>
              <a:t>where by </a:t>
            </a:r>
            <a:r>
              <a:rPr lang="en-GB" dirty="0"/>
              <a:t>a sector analyses how HIV and AIDS can impact it now and in the future, and considers how sectorial policies, decisions and actions might influence the long-term impact of the epidemic in the sector</a:t>
            </a:r>
          </a:p>
          <a:p>
            <a:endParaRPr lang="en-GB" dirty="0"/>
          </a:p>
        </p:txBody>
      </p:sp>
      <p:sp>
        <p:nvSpPr>
          <p:cNvPr id="4" name="Slide Number Placeholder 3"/>
          <p:cNvSpPr>
            <a:spLocks noGrp="1"/>
          </p:cNvSpPr>
          <p:nvPr>
            <p:ph type="sldNum" sz="quarter" idx="12"/>
          </p:nvPr>
        </p:nvSpPr>
        <p:spPr/>
        <p:txBody>
          <a:bodyPr/>
          <a:lstStyle/>
          <a:p>
            <a:fld id="{E18D1316-18E3-45FB-82B2-10FF96F9FA63}" type="slidenum">
              <a:rPr lang="en-GB" smtClean="0"/>
              <a:t>5</a:t>
            </a:fld>
            <a:endParaRPr lang="en-GB"/>
          </a:p>
        </p:txBody>
      </p:sp>
    </p:spTree>
    <p:extLst>
      <p:ext uri="{BB962C8B-B14F-4D97-AF65-F5344CB8AC3E}">
        <p14:creationId xmlns:p14="http://schemas.microsoft.com/office/powerpoint/2010/main" val="2781957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2.0 Linkage </a:t>
            </a:r>
            <a:r>
              <a:rPr lang="en-US" b="1" dirty="0"/>
              <a:t>of the Guidelines with the National Commitments</a:t>
            </a:r>
          </a:p>
        </p:txBody>
      </p:sp>
      <p:sp>
        <p:nvSpPr>
          <p:cNvPr id="3" name="Content Placeholder 2"/>
          <p:cNvSpPr>
            <a:spLocks noGrp="1"/>
          </p:cNvSpPr>
          <p:nvPr>
            <p:ph idx="1"/>
          </p:nvPr>
        </p:nvSpPr>
        <p:spPr/>
        <p:txBody>
          <a:bodyPr>
            <a:normAutofit/>
          </a:bodyPr>
          <a:lstStyle/>
          <a:p>
            <a:pPr lvl="0"/>
            <a:r>
              <a:rPr lang="en-GB" b="1" dirty="0"/>
              <a:t>Vision 2040</a:t>
            </a:r>
            <a:r>
              <a:rPr lang="en-GB" dirty="0"/>
              <a:t>: Effective HIV&amp;AIDS mainstreaming at sectorial level will greatly contribute to Vision 2040 by ensuring a healthy population</a:t>
            </a:r>
            <a:endParaRPr lang="en-US" dirty="0"/>
          </a:p>
          <a:p>
            <a:pPr lvl="0"/>
            <a:r>
              <a:rPr lang="en-GB" b="1" dirty="0"/>
              <a:t>National Development Plan II (NDPII</a:t>
            </a:r>
            <a:r>
              <a:rPr lang="en-GB" dirty="0"/>
              <a:t>): Recognizes the impact of HIV&amp;AIDS epidemic on the economy to ensure the wellbeing of the </a:t>
            </a:r>
            <a:r>
              <a:rPr lang="en-GB" dirty="0" smtClean="0"/>
              <a:t>population.</a:t>
            </a:r>
          </a:p>
          <a:p>
            <a:pPr lvl="0"/>
            <a:r>
              <a:rPr lang="en-GB" b="1" dirty="0" smtClean="0"/>
              <a:t> The </a:t>
            </a:r>
            <a:r>
              <a:rPr lang="en-GB" b="1" dirty="0"/>
              <a:t>National Health Policy (2017):</a:t>
            </a:r>
            <a:r>
              <a:rPr lang="en-GB" dirty="0"/>
              <a:t>  The Health Policy seeks to reach everyone in a comprehensive integrated manner. The guidelines re-emphasize the need for attention by all sectors and development partners in addressing the HIV pandemic</a:t>
            </a:r>
            <a:r>
              <a:rPr lang="en-GB" dirty="0" smtClean="0"/>
              <a:t>.</a:t>
            </a:r>
            <a:endParaRPr lang="en-US" dirty="0"/>
          </a:p>
        </p:txBody>
      </p:sp>
    </p:spTree>
    <p:extLst>
      <p:ext uri="{BB962C8B-B14F-4D97-AF65-F5344CB8AC3E}">
        <p14:creationId xmlns:p14="http://schemas.microsoft.com/office/powerpoint/2010/main" val="3180449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Linkage cont…</a:t>
            </a:r>
            <a:endParaRPr lang="en-US" dirty="0"/>
          </a:p>
        </p:txBody>
      </p:sp>
      <p:sp>
        <p:nvSpPr>
          <p:cNvPr id="3" name="Content Placeholder 2"/>
          <p:cNvSpPr>
            <a:spLocks noGrp="1"/>
          </p:cNvSpPr>
          <p:nvPr>
            <p:ph idx="1"/>
          </p:nvPr>
        </p:nvSpPr>
        <p:spPr/>
        <p:txBody>
          <a:bodyPr>
            <a:normAutofit/>
          </a:bodyPr>
          <a:lstStyle/>
          <a:p>
            <a:pPr lvl="0"/>
            <a:r>
              <a:rPr lang="en-GB" b="1" dirty="0" smtClean="0"/>
              <a:t>National HIV&amp;AIDS Strategic Plan 2015/16-2019/20</a:t>
            </a:r>
            <a:r>
              <a:rPr lang="en-GB" dirty="0" smtClean="0"/>
              <a:t>: The NSP positions mainstreaming as part of systems strengthening to ensure sustainability of the response</a:t>
            </a:r>
            <a:endParaRPr lang="en-US" dirty="0" smtClean="0"/>
          </a:p>
          <a:p>
            <a:pPr lvl="0"/>
            <a:r>
              <a:rPr lang="en-GB" b="1" dirty="0" smtClean="0"/>
              <a:t>Local Governments Act (1997) - Amendment 2015</a:t>
            </a:r>
            <a:r>
              <a:rPr lang="en-GB" dirty="0" smtClean="0"/>
              <a:t>:  to ensure budgets take into account HIV&amp;AIDS in the approved Development Plan of the local government.</a:t>
            </a:r>
          </a:p>
          <a:p>
            <a:pPr lvl="0"/>
            <a:r>
              <a:rPr lang="en-GB" dirty="0" smtClean="0"/>
              <a:t> </a:t>
            </a:r>
            <a:r>
              <a:rPr lang="en-GB" b="1" dirty="0" smtClean="0"/>
              <a:t>Presidential Fast Track Initiative on ending AIDS as a Public Health Threat by 2030</a:t>
            </a:r>
            <a:r>
              <a:rPr lang="en-GB" dirty="0" smtClean="0"/>
              <a:t>.</a:t>
            </a:r>
            <a:r>
              <a:rPr lang="en-GB" b="1" dirty="0"/>
              <a:t> </a:t>
            </a:r>
            <a:r>
              <a:rPr lang="en-GB" dirty="0"/>
              <a:t>To ensure financial sustainability for the HIV response and Institutional effectiveness for a well-coordinated multi-sectoral response</a:t>
            </a:r>
            <a:endParaRPr lang="en-US" dirty="0"/>
          </a:p>
        </p:txBody>
      </p:sp>
    </p:spTree>
    <p:extLst>
      <p:ext uri="{BB962C8B-B14F-4D97-AF65-F5344CB8AC3E}">
        <p14:creationId xmlns:p14="http://schemas.microsoft.com/office/powerpoint/2010/main" val="978569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352928" cy="1012974"/>
          </a:xfrm>
        </p:spPr>
        <p:txBody>
          <a:bodyPr>
            <a:normAutofit fontScale="90000"/>
          </a:bodyPr>
          <a:lstStyle/>
          <a:p>
            <a:pPr lvl="0"/>
            <a:r>
              <a:rPr lang="en-US" b="1" dirty="0" smtClean="0"/>
              <a:t/>
            </a:r>
            <a:br>
              <a:rPr lang="en-US" b="1" dirty="0" smtClean="0"/>
            </a:br>
            <a:r>
              <a:rPr lang="en-US" b="1" dirty="0" smtClean="0"/>
              <a:t>3.0 Key </a:t>
            </a:r>
            <a:r>
              <a:rPr lang="en-US" b="1" dirty="0"/>
              <a:t>Steps in HIV and AIDS Mainstreaming</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a:t>Step 1:</a:t>
            </a:r>
            <a:r>
              <a:rPr lang="en-US" dirty="0"/>
              <a:t> Allocate 0.1% of the Local Government total Budget (excluding pensions, gratuity &amp; transfers) to the HIV&amp;AIDS activities. </a:t>
            </a:r>
          </a:p>
          <a:p>
            <a:r>
              <a:rPr lang="en-US" b="1" dirty="0" smtClean="0"/>
              <a:t>Step 2:  </a:t>
            </a:r>
            <a:r>
              <a:rPr lang="en-US" dirty="0" smtClean="0"/>
              <a:t>Develop Local Government HIV&amp; AIDS Strategic interventions aligned to the National HIV &amp; AIDS Strategic Plan priorities under the following thematic areas: </a:t>
            </a:r>
            <a:r>
              <a:rPr lang="en-US" b="1" i="1" dirty="0" smtClean="0"/>
              <a:t>Prevention, Care and treatment, Social support and protection and System Strengthening</a:t>
            </a:r>
            <a:endParaRPr lang="en-US" dirty="0" smtClean="0"/>
          </a:p>
          <a:p>
            <a:pPr marL="0" indent="0">
              <a:buNone/>
            </a:pPr>
            <a:r>
              <a:rPr lang="en-GB" dirty="0"/>
              <a:t> </a:t>
            </a:r>
            <a:endParaRPr lang="en-US" dirty="0" smtClean="0"/>
          </a:p>
          <a:p>
            <a:r>
              <a:rPr lang="en-US" b="1" dirty="0" smtClean="0"/>
              <a:t>Step 3</a:t>
            </a:r>
            <a:r>
              <a:rPr lang="en-US" dirty="0" smtClean="0"/>
              <a:t>: Implement, document, and report on planned activities on HIV &amp; AIDS mainstreaming and submit reports on a quarterly basis together with other statutory reports to OPM.</a:t>
            </a:r>
            <a:endParaRPr lang="en-US" dirty="0"/>
          </a:p>
        </p:txBody>
      </p:sp>
    </p:spTree>
    <p:extLst>
      <p:ext uri="{BB962C8B-B14F-4D97-AF65-F5344CB8AC3E}">
        <p14:creationId xmlns:p14="http://schemas.microsoft.com/office/powerpoint/2010/main" val="967077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4.0 Priority </a:t>
            </a:r>
            <a:r>
              <a:rPr lang="en-GB" b="1" dirty="0"/>
              <a:t>Areas for </a:t>
            </a:r>
            <a:r>
              <a:rPr lang="en-US" b="1" dirty="0" smtClean="0"/>
              <a:t>Sectorial </a:t>
            </a:r>
            <a:r>
              <a:rPr lang="en-GB" b="1" dirty="0"/>
              <a:t>HIV </a:t>
            </a:r>
            <a:r>
              <a:rPr lang="en-US" b="1" dirty="0"/>
              <a:t>&amp; </a:t>
            </a:r>
            <a:r>
              <a:rPr lang="en-GB" b="1" dirty="0"/>
              <a:t>AIDS </a:t>
            </a:r>
            <a:r>
              <a:rPr lang="en-US" b="1" dirty="0"/>
              <a:t>Mainstreaming </a:t>
            </a:r>
          </a:p>
        </p:txBody>
      </p:sp>
      <p:sp>
        <p:nvSpPr>
          <p:cNvPr id="3" name="Content Placeholder 2"/>
          <p:cNvSpPr>
            <a:spLocks noGrp="1"/>
          </p:cNvSpPr>
          <p:nvPr>
            <p:ph idx="1"/>
          </p:nvPr>
        </p:nvSpPr>
        <p:spPr>
          <a:xfrm>
            <a:off x="457200" y="1600200"/>
            <a:ext cx="8229600" cy="4572000"/>
          </a:xfrm>
        </p:spPr>
        <p:txBody>
          <a:bodyPr>
            <a:normAutofit fontScale="92500" lnSpcReduction="20000"/>
          </a:bodyPr>
          <a:lstStyle/>
          <a:p>
            <a:pPr>
              <a:lnSpc>
                <a:spcPct val="120000"/>
              </a:lnSpc>
            </a:pPr>
            <a:r>
              <a:rPr lang="en-US" dirty="0"/>
              <a:t>To ensure that all Local Governments implement HIV&amp;AIDS mainstreaming activities in a uniform manner, the following minimum set interventions shall be undertaken;</a:t>
            </a:r>
            <a:endParaRPr lang="en-GB" dirty="0"/>
          </a:p>
          <a:p>
            <a:pPr marL="0" lvl="0" indent="0">
              <a:buNone/>
            </a:pPr>
            <a:r>
              <a:rPr lang="en-US" b="1" dirty="0" smtClean="0"/>
              <a:t>1. HIV </a:t>
            </a:r>
            <a:r>
              <a:rPr lang="en-US" b="1" dirty="0"/>
              <a:t>Prevention Interventions:</a:t>
            </a:r>
            <a:endParaRPr lang="en-US" dirty="0"/>
          </a:p>
          <a:p>
            <a:pPr lvl="0" algn="just"/>
            <a:r>
              <a:rPr lang="en-US" dirty="0" smtClean="0"/>
              <a:t>Conduct </a:t>
            </a:r>
            <a:r>
              <a:rPr lang="en-US" dirty="0"/>
              <a:t>HIV &amp; AIDS sensitization at the workplace and within communities</a:t>
            </a:r>
          </a:p>
          <a:p>
            <a:pPr lvl="0" algn="just"/>
            <a:r>
              <a:rPr lang="en-US" dirty="0"/>
              <a:t>Conduct/refer clients for HIV testing and </a:t>
            </a:r>
            <a:r>
              <a:rPr lang="en-US" dirty="0" smtClean="0"/>
              <a:t>counseling </a:t>
            </a:r>
            <a:r>
              <a:rPr lang="en-US" dirty="0"/>
              <a:t>services both at workplace and in communities served</a:t>
            </a:r>
          </a:p>
          <a:p>
            <a:pPr lvl="0" algn="just"/>
            <a:r>
              <a:rPr lang="en-US" dirty="0"/>
              <a:t>Promote </a:t>
            </a:r>
            <a:r>
              <a:rPr lang="en-US" dirty="0" smtClean="0"/>
              <a:t>Behavior </a:t>
            </a:r>
            <a:r>
              <a:rPr lang="en-US" dirty="0"/>
              <a:t>Change Communication interventions including dissemination of Information Education Communication (IEC) materials at the work place and within the communities</a:t>
            </a:r>
          </a:p>
          <a:p>
            <a:pPr lvl="0" algn="just"/>
            <a:r>
              <a:rPr lang="en-US" dirty="0"/>
              <a:t>Promote HIV prevention interventions that focus on adolescent girls and young women</a:t>
            </a:r>
            <a:r>
              <a:rPr lang="en-US" dirty="0" smtClean="0"/>
              <a:t>.</a:t>
            </a:r>
            <a:endParaRPr lang="en-US" dirty="0"/>
          </a:p>
        </p:txBody>
      </p:sp>
    </p:spTree>
    <p:extLst>
      <p:ext uri="{BB962C8B-B14F-4D97-AF65-F5344CB8AC3E}">
        <p14:creationId xmlns:p14="http://schemas.microsoft.com/office/powerpoint/2010/main" val="12056108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983</TotalTime>
  <Words>1107</Words>
  <Application>Microsoft Office PowerPoint</Application>
  <PresentationFormat>On-screen Show (4:3)</PresentationFormat>
  <Paragraphs>96</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Clarity</vt:lpstr>
      <vt:lpstr>                   Issues Paper                                          on   HIV and AIDS Mainstreaming Guidelines in LGs  Presentation to the Local Government Budget Consultative Workshops for 2019/20 17th September- 2nd October, 2018  </vt:lpstr>
      <vt:lpstr>Presentation Outline</vt:lpstr>
      <vt:lpstr>1.0 Introduction</vt:lpstr>
      <vt:lpstr> </vt:lpstr>
      <vt:lpstr>Introduction. Cont….</vt:lpstr>
      <vt:lpstr>2.0 Linkage of the Guidelines with the National Commitments</vt:lpstr>
      <vt:lpstr>Linkage cont…</vt:lpstr>
      <vt:lpstr> 3.0 Key Steps in HIV and AIDS Mainstreaming </vt:lpstr>
      <vt:lpstr>4.0 Priority Areas for Sectorial HIV &amp; AIDS Mainstreaming </vt:lpstr>
      <vt:lpstr>Priority areas cont….</vt:lpstr>
      <vt:lpstr>Priority areas cont….</vt:lpstr>
      <vt:lpstr>Priority areas cont….</vt:lpstr>
      <vt:lpstr>Priority areas cont….</vt:lpstr>
      <vt:lpstr>5.0 Users of HIV/AIDS Mainstreaming Guidelines in Local Governments </vt:lpstr>
      <vt:lpstr>6.0 Budget Allocation for HIV&amp;AIDS Mainstreaming</vt:lpstr>
      <vt:lpstr>7.0 Coordination and Management Structures</vt:lpstr>
      <vt:lpstr>7.0 Coordination and Management Structures (cont.)</vt:lpstr>
      <vt:lpstr>8.0 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Outcome 2:  Strategic Information for Evidence based-decision making Strengthened</dc:title>
  <dc:creator>daniel</dc:creator>
  <cp:lastModifiedBy>Esther Ayebare</cp:lastModifiedBy>
  <cp:revision>84</cp:revision>
  <dcterms:created xsi:type="dcterms:W3CDTF">2018-08-13T04:38:45Z</dcterms:created>
  <dcterms:modified xsi:type="dcterms:W3CDTF">2018-09-14T08:49:35Z</dcterms:modified>
</cp:coreProperties>
</file>