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7"/>
  </p:notesMasterIdLst>
  <p:handoutMasterIdLst>
    <p:handoutMasterId r:id="rId28"/>
  </p:handoutMasterIdLst>
  <p:sldIdLst>
    <p:sldId id="268" r:id="rId2"/>
    <p:sldId id="290" r:id="rId3"/>
    <p:sldId id="299" r:id="rId4"/>
    <p:sldId id="300" r:id="rId5"/>
    <p:sldId id="291" r:id="rId6"/>
    <p:sldId id="302" r:id="rId7"/>
    <p:sldId id="307" r:id="rId8"/>
    <p:sldId id="308" r:id="rId9"/>
    <p:sldId id="292" r:id="rId10"/>
    <p:sldId id="293" r:id="rId11"/>
    <p:sldId id="272" r:id="rId12"/>
    <p:sldId id="278" r:id="rId13"/>
    <p:sldId id="279" r:id="rId14"/>
    <p:sldId id="296" r:id="rId15"/>
    <p:sldId id="297" r:id="rId16"/>
    <p:sldId id="265" r:id="rId17"/>
    <p:sldId id="312" r:id="rId18"/>
    <p:sldId id="313" r:id="rId19"/>
    <p:sldId id="311" r:id="rId20"/>
    <p:sldId id="301" r:id="rId21"/>
    <p:sldId id="304" r:id="rId22"/>
    <p:sldId id="305" r:id="rId23"/>
    <p:sldId id="309" r:id="rId24"/>
    <p:sldId id="314" r:id="rId25"/>
    <p:sldId id="310" r:id="rId2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2830" tIns="46415" rIns="92830" bIns="46415" rtlCol="0"/>
          <a:lstStyle>
            <a:lvl1pPr algn="r">
              <a:defRPr sz="1200"/>
            </a:lvl1pPr>
          </a:lstStyle>
          <a:p>
            <a:fld id="{51DBE0A8-0F65-4D2E-8B73-4889D7E68376}" type="datetimeFigureOut">
              <a:rPr lang="en-US" smtClean="0"/>
              <a:pPr/>
              <a:t>9/10/2016</a:t>
            </a:fld>
            <a:endParaRPr lang="en-US"/>
          </a:p>
        </p:txBody>
      </p:sp>
      <p:sp>
        <p:nvSpPr>
          <p:cNvPr id="4" name="Footer Placeholder 3"/>
          <p:cNvSpPr>
            <a:spLocks noGrp="1"/>
          </p:cNvSpPr>
          <p:nvPr>
            <p:ph type="ftr" sz="quarter" idx="2"/>
          </p:nvPr>
        </p:nvSpPr>
        <p:spPr>
          <a:xfrm>
            <a:off x="0" y="8829966"/>
            <a:ext cx="2971800" cy="464820"/>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6"/>
            <a:ext cx="2971800" cy="464820"/>
          </a:xfrm>
          <a:prstGeom prst="rect">
            <a:avLst/>
          </a:prstGeom>
        </p:spPr>
        <p:txBody>
          <a:bodyPr vert="horz" lIns="92830" tIns="46415" rIns="92830" bIns="46415" rtlCol="0" anchor="b"/>
          <a:lstStyle>
            <a:lvl1pPr algn="r">
              <a:defRPr sz="1200"/>
            </a:lvl1pPr>
          </a:lstStyle>
          <a:p>
            <a:fld id="{CD031145-A502-481E-B0A2-2E5317B2B2F6}" type="slidenum">
              <a:rPr lang="en-US" smtClean="0"/>
              <a:pPr/>
              <a:t>‹#›</a:t>
            </a:fld>
            <a:endParaRPr lang="en-US"/>
          </a:p>
        </p:txBody>
      </p:sp>
    </p:spTree>
    <p:extLst>
      <p:ext uri="{BB962C8B-B14F-4D97-AF65-F5344CB8AC3E}">
        <p14:creationId xmlns:p14="http://schemas.microsoft.com/office/powerpoint/2010/main" val="2288229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2830" tIns="46415" rIns="92830" bIns="46415" rtlCol="0"/>
          <a:lstStyle>
            <a:lvl1pPr algn="r">
              <a:defRPr sz="1200"/>
            </a:lvl1pPr>
          </a:lstStyle>
          <a:p>
            <a:fld id="{0AFAE29A-58DD-46DF-BC54-96A7BE2FFA42}" type="datetimeFigureOut">
              <a:rPr lang="en-US" smtClean="0"/>
              <a:pPr/>
              <a:t>9/10/2016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2971800" cy="464820"/>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6"/>
            <a:ext cx="2971800" cy="464820"/>
          </a:xfrm>
          <a:prstGeom prst="rect">
            <a:avLst/>
          </a:prstGeom>
        </p:spPr>
        <p:txBody>
          <a:bodyPr vert="horz" lIns="92830" tIns="46415" rIns="92830" bIns="46415" rtlCol="0" anchor="b"/>
          <a:lstStyle>
            <a:lvl1pPr algn="r">
              <a:defRPr sz="1200"/>
            </a:lvl1pPr>
          </a:lstStyle>
          <a:p>
            <a:fld id="{2CA0D493-1C65-4D06-BFED-DB95F6C7C844}" type="slidenum">
              <a:rPr lang="en-US" smtClean="0"/>
              <a:pPr/>
              <a:t>‹#›</a:t>
            </a:fld>
            <a:endParaRPr lang="en-US"/>
          </a:p>
        </p:txBody>
      </p:sp>
    </p:spTree>
    <p:extLst>
      <p:ext uri="{BB962C8B-B14F-4D97-AF65-F5344CB8AC3E}">
        <p14:creationId xmlns:p14="http://schemas.microsoft.com/office/powerpoint/2010/main" val="1829681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865C5C-FBCD-4243-BDE9-C06211B711F1}" type="slidenum">
              <a:rPr lang="en-GB" smtClean="0"/>
              <a:pPr/>
              <a:t>1</a:t>
            </a:fld>
            <a:endParaRPr lang="en-GB"/>
          </a:p>
        </p:txBody>
      </p:sp>
    </p:spTree>
    <p:extLst>
      <p:ext uri="{BB962C8B-B14F-4D97-AF65-F5344CB8AC3E}">
        <p14:creationId xmlns:p14="http://schemas.microsoft.com/office/powerpoint/2010/main" val="982599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78DBEE-9383-4D61-A7DD-2DE1681B5904}" type="datetimeFigureOut">
              <a:rPr lang="en-US" smtClean="0"/>
              <a:pPr/>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9D9FD-D76C-4508-91CC-8911D74BFB38}" type="slidenum">
              <a:rPr lang="en-US" smtClean="0"/>
              <a:pPr/>
              <a:t>‹#›</a:t>
            </a:fld>
            <a:endParaRPr lang="en-US"/>
          </a:p>
        </p:txBody>
      </p:sp>
    </p:spTree>
    <p:extLst>
      <p:ext uri="{BB962C8B-B14F-4D97-AF65-F5344CB8AC3E}">
        <p14:creationId xmlns:p14="http://schemas.microsoft.com/office/powerpoint/2010/main" val="2006757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78DBEE-9383-4D61-A7DD-2DE1681B5904}" type="datetimeFigureOut">
              <a:rPr lang="en-US" smtClean="0"/>
              <a:pPr/>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9D9FD-D76C-4508-91CC-8911D74BFB38}" type="slidenum">
              <a:rPr lang="en-US" smtClean="0"/>
              <a:pPr/>
              <a:t>‹#›</a:t>
            </a:fld>
            <a:endParaRPr lang="en-US"/>
          </a:p>
        </p:txBody>
      </p:sp>
    </p:spTree>
    <p:extLst>
      <p:ext uri="{BB962C8B-B14F-4D97-AF65-F5344CB8AC3E}">
        <p14:creationId xmlns:p14="http://schemas.microsoft.com/office/powerpoint/2010/main" val="3934444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78DBEE-9383-4D61-A7DD-2DE1681B5904}" type="datetimeFigureOut">
              <a:rPr lang="en-US" smtClean="0"/>
              <a:pPr/>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9D9FD-D76C-4508-91CC-8911D74BFB38}" type="slidenum">
              <a:rPr lang="en-US" smtClean="0"/>
              <a:pPr/>
              <a:t>‹#›</a:t>
            </a:fld>
            <a:endParaRPr lang="en-US"/>
          </a:p>
        </p:txBody>
      </p:sp>
    </p:spTree>
    <p:extLst>
      <p:ext uri="{BB962C8B-B14F-4D97-AF65-F5344CB8AC3E}">
        <p14:creationId xmlns:p14="http://schemas.microsoft.com/office/powerpoint/2010/main" val="519189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78DBEE-9383-4D61-A7DD-2DE1681B5904}" type="datetimeFigureOut">
              <a:rPr lang="en-US" smtClean="0"/>
              <a:pPr/>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9D9FD-D76C-4508-91CC-8911D74BFB38}" type="slidenum">
              <a:rPr lang="en-US" smtClean="0"/>
              <a:pPr/>
              <a:t>‹#›</a:t>
            </a:fld>
            <a:endParaRPr lang="en-US"/>
          </a:p>
        </p:txBody>
      </p:sp>
    </p:spTree>
    <p:extLst>
      <p:ext uri="{BB962C8B-B14F-4D97-AF65-F5344CB8AC3E}">
        <p14:creationId xmlns:p14="http://schemas.microsoft.com/office/powerpoint/2010/main" val="1093774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78DBEE-9383-4D61-A7DD-2DE1681B5904}" type="datetimeFigureOut">
              <a:rPr lang="en-US" smtClean="0"/>
              <a:pPr/>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9D9FD-D76C-4508-91CC-8911D74BFB38}" type="slidenum">
              <a:rPr lang="en-US" smtClean="0"/>
              <a:pPr/>
              <a:t>‹#›</a:t>
            </a:fld>
            <a:endParaRPr lang="en-US"/>
          </a:p>
        </p:txBody>
      </p:sp>
    </p:spTree>
    <p:extLst>
      <p:ext uri="{BB962C8B-B14F-4D97-AF65-F5344CB8AC3E}">
        <p14:creationId xmlns:p14="http://schemas.microsoft.com/office/powerpoint/2010/main" val="3726043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78DBEE-9383-4D61-A7DD-2DE1681B5904}" type="datetimeFigureOut">
              <a:rPr lang="en-US" smtClean="0"/>
              <a:pPr/>
              <a:t>9/10/2016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A9D9FD-D76C-4508-91CC-8911D74BFB38}" type="slidenum">
              <a:rPr lang="en-US" smtClean="0"/>
              <a:pPr/>
              <a:t>‹#›</a:t>
            </a:fld>
            <a:endParaRPr lang="en-US"/>
          </a:p>
        </p:txBody>
      </p:sp>
    </p:spTree>
    <p:extLst>
      <p:ext uri="{BB962C8B-B14F-4D97-AF65-F5344CB8AC3E}">
        <p14:creationId xmlns:p14="http://schemas.microsoft.com/office/powerpoint/2010/main" val="314011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78DBEE-9383-4D61-A7DD-2DE1681B5904}" type="datetimeFigureOut">
              <a:rPr lang="en-US" smtClean="0"/>
              <a:pPr/>
              <a:t>9/10/2016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A9D9FD-D76C-4508-91CC-8911D74BFB38}" type="slidenum">
              <a:rPr lang="en-US" smtClean="0"/>
              <a:pPr/>
              <a:t>‹#›</a:t>
            </a:fld>
            <a:endParaRPr lang="en-US"/>
          </a:p>
        </p:txBody>
      </p:sp>
    </p:spTree>
    <p:extLst>
      <p:ext uri="{BB962C8B-B14F-4D97-AF65-F5344CB8AC3E}">
        <p14:creationId xmlns:p14="http://schemas.microsoft.com/office/powerpoint/2010/main" val="51536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78DBEE-9383-4D61-A7DD-2DE1681B5904}" type="datetimeFigureOut">
              <a:rPr lang="en-US" smtClean="0"/>
              <a:pPr/>
              <a:t>9/10/2016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A9D9FD-D76C-4508-91CC-8911D74BFB38}" type="slidenum">
              <a:rPr lang="en-US" smtClean="0"/>
              <a:pPr/>
              <a:t>‹#›</a:t>
            </a:fld>
            <a:endParaRPr lang="en-US"/>
          </a:p>
        </p:txBody>
      </p:sp>
    </p:spTree>
    <p:extLst>
      <p:ext uri="{BB962C8B-B14F-4D97-AF65-F5344CB8AC3E}">
        <p14:creationId xmlns:p14="http://schemas.microsoft.com/office/powerpoint/2010/main" val="3532293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78DBEE-9383-4D61-A7DD-2DE1681B5904}" type="datetimeFigureOut">
              <a:rPr lang="en-US" smtClean="0"/>
              <a:pPr/>
              <a:t>9/10/2016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A9D9FD-D76C-4508-91CC-8911D74BFB38}" type="slidenum">
              <a:rPr lang="en-US" smtClean="0"/>
              <a:pPr/>
              <a:t>‹#›</a:t>
            </a:fld>
            <a:endParaRPr lang="en-US"/>
          </a:p>
        </p:txBody>
      </p:sp>
    </p:spTree>
    <p:extLst>
      <p:ext uri="{BB962C8B-B14F-4D97-AF65-F5344CB8AC3E}">
        <p14:creationId xmlns:p14="http://schemas.microsoft.com/office/powerpoint/2010/main" val="3804229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78DBEE-9383-4D61-A7DD-2DE1681B5904}" type="datetimeFigureOut">
              <a:rPr lang="en-US" smtClean="0"/>
              <a:pPr/>
              <a:t>9/10/2016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A9D9FD-D76C-4508-91CC-8911D74BFB38}" type="slidenum">
              <a:rPr lang="en-US" smtClean="0"/>
              <a:pPr/>
              <a:t>‹#›</a:t>
            </a:fld>
            <a:endParaRPr lang="en-US"/>
          </a:p>
        </p:txBody>
      </p:sp>
    </p:spTree>
    <p:extLst>
      <p:ext uri="{BB962C8B-B14F-4D97-AF65-F5344CB8AC3E}">
        <p14:creationId xmlns:p14="http://schemas.microsoft.com/office/powerpoint/2010/main" val="4206872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78DBEE-9383-4D61-A7DD-2DE1681B5904}" type="datetimeFigureOut">
              <a:rPr lang="en-US" smtClean="0"/>
              <a:pPr/>
              <a:t>9/10/2016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A9D9FD-D76C-4508-91CC-8911D74BFB38}" type="slidenum">
              <a:rPr lang="en-US" smtClean="0"/>
              <a:pPr/>
              <a:t>‹#›</a:t>
            </a:fld>
            <a:endParaRPr lang="en-US"/>
          </a:p>
        </p:txBody>
      </p:sp>
    </p:spTree>
    <p:extLst>
      <p:ext uri="{BB962C8B-B14F-4D97-AF65-F5344CB8AC3E}">
        <p14:creationId xmlns:p14="http://schemas.microsoft.com/office/powerpoint/2010/main" val="2534882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78DBEE-9383-4D61-A7DD-2DE1681B5904}" type="datetimeFigureOut">
              <a:rPr lang="en-US" smtClean="0"/>
              <a:pPr/>
              <a:t>9/10/2016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A9D9FD-D76C-4508-91CC-8911D74BFB38}" type="slidenum">
              <a:rPr lang="en-US" smtClean="0"/>
              <a:pPr/>
              <a:t>‹#›</a:t>
            </a:fld>
            <a:endParaRPr lang="en-US"/>
          </a:p>
        </p:txBody>
      </p:sp>
    </p:spTree>
    <p:extLst>
      <p:ext uri="{BB962C8B-B14F-4D97-AF65-F5344CB8AC3E}">
        <p14:creationId xmlns:p14="http://schemas.microsoft.com/office/powerpoint/2010/main" val="3284265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208447"/>
            <a:ext cx="7086600" cy="2387600"/>
          </a:xfrm>
        </p:spPr>
        <p:txBody>
          <a:bodyPr>
            <a:normAutofit/>
          </a:bodyPr>
          <a:lstStyle/>
          <a:p>
            <a:r>
              <a:rPr lang="en-GB" sz="3200" b="1" dirty="0" smtClean="0">
                <a:solidFill>
                  <a:srgbClr val="FF0000"/>
                </a:solidFill>
              </a:rPr>
              <a:t>Preparations for Regional Budget workshops  for FY 2017/18</a:t>
            </a:r>
            <a:endParaRPr lang="en-GB" sz="3200" b="1" dirty="0">
              <a:solidFill>
                <a:srgbClr val="FF0000"/>
              </a:solidFill>
            </a:endParaRPr>
          </a:p>
        </p:txBody>
      </p:sp>
      <p:sp>
        <p:nvSpPr>
          <p:cNvPr id="3" name="Subtitle 2"/>
          <p:cNvSpPr>
            <a:spLocks noGrp="1"/>
          </p:cNvSpPr>
          <p:nvPr>
            <p:ph type="subTitle" idx="1"/>
          </p:nvPr>
        </p:nvSpPr>
        <p:spPr>
          <a:xfrm>
            <a:off x="1142999" y="4038600"/>
            <a:ext cx="6934201" cy="1735165"/>
          </a:xfrm>
        </p:spPr>
        <p:txBody>
          <a:bodyPr>
            <a:normAutofit/>
          </a:bodyPr>
          <a:lstStyle/>
          <a:p>
            <a:endParaRPr lang="en-GB" dirty="0" smtClean="0"/>
          </a:p>
          <a:p>
            <a:r>
              <a:rPr lang="en-GB" sz="3600" dirty="0">
                <a:solidFill>
                  <a:srgbClr val="0000FF"/>
                </a:solidFill>
              </a:rPr>
              <a:t>Ministry of Water and Environment </a:t>
            </a:r>
          </a:p>
        </p:txBody>
      </p:sp>
      <p:pic>
        <p:nvPicPr>
          <p:cNvPr id="1026" name="Picture 2" descr="https://upload.wikimedia.org/wikipedia/commons/thumb/1/15/Coat_of_arms_of_the_Republic_of_Uganda.svg/2000px-Coat_of_arms_of_the_Republic_of_Uganda.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8599" y="580039"/>
            <a:ext cx="1066801" cy="1248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3173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838200"/>
          </a:xfrm>
        </p:spPr>
        <p:txBody>
          <a:bodyPr>
            <a:normAutofit/>
          </a:bodyPr>
          <a:lstStyle/>
          <a:p>
            <a:r>
              <a:rPr lang="en-GB" sz="3200" b="1" dirty="0">
                <a:solidFill>
                  <a:srgbClr val="FF0000"/>
                </a:solidFill>
              </a:rPr>
              <a:t>Key Variables Used in Allocation Formulae</a:t>
            </a:r>
          </a:p>
        </p:txBody>
      </p:sp>
      <p:sp>
        <p:nvSpPr>
          <p:cNvPr id="3" name="Slide Number Placeholder 2"/>
          <p:cNvSpPr>
            <a:spLocks noGrp="1"/>
          </p:cNvSpPr>
          <p:nvPr>
            <p:ph type="sldNum" sz="quarter" idx="12"/>
          </p:nvPr>
        </p:nvSpPr>
        <p:spPr/>
        <p:txBody>
          <a:bodyPr/>
          <a:lstStyle/>
          <a:p>
            <a:fld id="{68E64D9C-0F87-499E-9CC5-B1133E157744}" type="slidenum">
              <a:rPr lang="en-GB" smtClean="0"/>
              <a:pPr/>
              <a:t>10</a:t>
            </a:fld>
            <a:endParaRPr lang="en-GB"/>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611315931"/>
              </p:ext>
            </p:extLst>
          </p:nvPr>
        </p:nvGraphicFramePr>
        <p:xfrm>
          <a:off x="152400" y="730821"/>
          <a:ext cx="8839199" cy="6680073"/>
        </p:xfrm>
        <a:graphic>
          <a:graphicData uri="http://schemas.openxmlformats.org/drawingml/2006/table">
            <a:tbl>
              <a:tblPr firstRow="1" firstCol="1" bandRow="1">
                <a:tableStyleId>{5C22544A-7EE6-4342-B048-85BDC9FD1C3A}</a:tableStyleId>
              </a:tblPr>
              <a:tblGrid>
                <a:gridCol w="1393853"/>
                <a:gridCol w="1044547"/>
                <a:gridCol w="1066800"/>
                <a:gridCol w="685800"/>
                <a:gridCol w="4648199"/>
              </a:tblGrid>
              <a:tr h="0">
                <a:tc rowSpan="2">
                  <a:txBody>
                    <a:bodyPr/>
                    <a:lstStyle/>
                    <a:p>
                      <a:pPr marL="0" marR="0" algn="just">
                        <a:lnSpc>
                          <a:spcPct val="120000"/>
                        </a:lnSpc>
                        <a:spcBef>
                          <a:spcPts val="0"/>
                        </a:spcBef>
                        <a:spcAft>
                          <a:spcPts val="800"/>
                        </a:spcAft>
                      </a:pPr>
                      <a:r>
                        <a:rPr lang="en-GB" sz="1600" dirty="0">
                          <a:effectLst/>
                        </a:rPr>
                        <a:t>Variable name</a:t>
                      </a:r>
                      <a:endParaRPr lang="en-US" sz="1600" dirty="0">
                        <a:effectLst/>
                        <a:latin typeface="Calibri"/>
                        <a:ea typeface="Calibri"/>
                        <a:cs typeface="Times New Roman"/>
                      </a:endParaRPr>
                    </a:p>
                  </a:txBody>
                  <a:tcPr marL="68580" marR="68580" marT="0" marB="0"/>
                </a:tc>
                <a:tc gridSpan="3">
                  <a:txBody>
                    <a:bodyPr/>
                    <a:lstStyle/>
                    <a:p>
                      <a:pPr marL="0" marR="0" algn="just">
                        <a:lnSpc>
                          <a:spcPct val="120000"/>
                        </a:lnSpc>
                        <a:spcBef>
                          <a:spcPts val="0"/>
                        </a:spcBef>
                        <a:spcAft>
                          <a:spcPts val="800"/>
                        </a:spcAft>
                      </a:pPr>
                      <a:r>
                        <a:rPr lang="en-GB" sz="1600" dirty="0" smtClean="0">
                          <a:effectLst/>
                        </a:rPr>
                        <a:t>                     Weightings</a:t>
                      </a:r>
                      <a:endParaRPr lang="en-US" sz="1600"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pPr marL="0" marR="0" algn="just">
                        <a:lnSpc>
                          <a:spcPct val="120000"/>
                        </a:lnSpc>
                        <a:spcBef>
                          <a:spcPts val="0"/>
                        </a:spcBef>
                        <a:spcAft>
                          <a:spcPts val="800"/>
                        </a:spcAft>
                      </a:pPr>
                      <a:endParaRPr lang="en-US" sz="1600" dirty="0">
                        <a:effectLst/>
                        <a:latin typeface="Calibri"/>
                        <a:ea typeface="Calibri"/>
                        <a:cs typeface="Times New Roman"/>
                      </a:endParaRPr>
                    </a:p>
                  </a:txBody>
                  <a:tcPr marL="68580" marR="68580" marT="0" marB="0"/>
                </a:tc>
                <a:tc>
                  <a:txBody>
                    <a:bodyPr/>
                    <a:lstStyle/>
                    <a:p>
                      <a:pPr marL="0" marR="0" algn="just">
                        <a:lnSpc>
                          <a:spcPct val="120000"/>
                        </a:lnSpc>
                        <a:spcBef>
                          <a:spcPts val="0"/>
                        </a:spcBef>
                        <a:spcAft>
                          <a:spcPts val="800"/>
                        </a:spcAft>
                      </a:pPr>
                      <a:r>
                        <a:rPr lang="en-GB" sz="1600" dirty="0">
                          <a:effectLst/>
                        </a:rPr>
                        <a:t>Justification</a:t>
                      </a:r>
                      <a:endParaRPr lang="en-US" sz="1600" dirty="0">
                        <a:effectLst/>
                        <a:latin typeface="Calibri"/>
                        <a:ea typeface="Calibri"/>
                        <a:cs typeface="Times New Roman"/>
                      </a:endParaRPr>
                    </a:p>
                  </a:txBody>
                  <a:tcPr marL="68580" marR="68580" marT="0" marB="0"/>
                </a:tc>
              </a:tr>
              <a:tr h="0">
                <a:tc vMerge="1">
                  <a:txBody>
                    <a:bodyPr/>
                    <a:lstStyle/>
                    <a:p>
                      <a:endParaRPr lang="en-US"/>
                    </a:p>
                  </a:txBody>
                  <a:tcPr/>
                </a:tc>
                <a:tc>
                  <a:txBody>
                    <a:bodyPr/>
                    <a:lstStyle/>
                    <a:p>
                      <a:pPr marL="0" marR="0" algn="just">
                        <a:lnSpc>
                          <a:spcPct val="120000"/>
                        </a:lnSpc>
                        <a:spcBef>
                          <a:spcPts val="0"/>
                        </a:spcBef>
                        <a:spcAft>
                          <a:spcPts val="800"/>
                        </a:spcAft>
                      </a:pPr>
                      <a:r>
                        <a:rPr lang="en-US" sz="1800" dirty="0" smtClean="0">
                          <a:effectLst/>
                          <a:latin typeface="Calibri"/>
                          <a:ea typeface="Calibri"/>
                          <a:cs typeface="Times New Roman"/>
                        </a:rPr>
                        <a:t>RWS NW</a:t>
                      </a:r>
                      <a:endParaRPr lang="en-US" sz="1800" dirty="0">
                        <a:effectLst/>
                        <a:latin typeface="Calibri"/>
                        <a:ea typeface="Calibri"/>
                        <a:cs typeface="Times New Roman"/>
                      </a:endParaRPr>
                    </a:p>
                  </a:txBody>
                  <a:tcPr marL="68580" marR="68580" marT="0" marB="0"/>
                </a:tc>
                <a:tc>
                  <a:txBody>
                    <a:bodyPr/>
                    <a:lstStyle/>
                    <a:p>
                      <a:pPr marL="0" marR="0" algn="just">
                        <a:lnSpc>
                          <a:spcPct val="120000"/>
                        </a:lnSpc>
                        <a:spcBef>
                          <a:spcPts val="0"/>
                        </a:spcBef>
                        <a:spcAft>
                          <a:spcPts val="800"/>
                        </a:spcAft>
                      </a:pPr>
                      <a:r>
                        <a:rPr lang="en-US" sz="1800" dirty="0" smtClean="0">
                          <a:effectLst/>
                          <a:latin typeface="Calibri"/>
                          <a:ea typeface="Calibri"/>
                          <a:cs typeface="Times New Roman"/>
                        </a:rPr>
                        <a:t>NRM NW</a:t>
                      </a:r>
                      <a:endParaRPr lang="en-US" sz="1800" dirty="0">
                        <a:effectLst/>
                        <a:latin typeface="Calibri"/>
                        <a:ea typeface="Calibri"/>
                        <a:cs typeface="Times New Roman"/>
                      </a:endParaRPr>
                    </a:p>
                  </a:txBody>
                  <a:tcPr marL="68580" marR="68580" marT="0" marB="0"/>
                </a:tc>
                <a:tc>
                  <a:txBody>
                    <a:bodyPr/>
                    <a:lstStyle/>
                    <a:p>
                      <a:pPr marL="0" marR="0" algn="just">
                        <a:lnSpc>
                          <a:spcPct val="120000"/>
                        </a:lnSpc>
                        <a:spcBef>
                          <a:spcPts val="0"/>
                        </a:spcBef>
                        <a:spcAft>
                          <a:spcPts val="800"/>
                        </a:spcAft>
                      </a:pPr>
                      <a:r>
                        <a:rPr lang="en-US" sz="1800" dirty="0" err="1" smtClean="0">
                          <a:effectLst/>
                          <a:latin typeface="Calibri"/>
                          <a:ea typeface="Calibri"/>
                          <a:cs typeface="Times New Roman"/>
                        </a:rPr>
                        <a:t>Devt</a:t>
                      </a:r>
                      <a:endParaRPr lang="en-US" sz="1800" dirty="0">
                        <a:effectLst/>
                        <a:latin typeface="Calibri"/>
                        <a:ea typeface="Calibri"/>
                        <a:cs typeface="Times New Roman"/>
                      </a:endParaRPr>
                    </a:p>
                  </a:txBody>
                  <a:tcPr marL="68580" marR="68580" marT="0" marB="0"/>
                </a:tc>
                <a:tc>
                  <a:txBody>
                    <a:bodyPr/>
                    <a:lstStyle/>
                    <a:p>
                      <a:pPr marL="0" marR="0" algn="just">
                        <a:lnSpc>
                          <a:spcPct val="120000"/>
                        </a:lnSpc>
                        <a:spcBef>
                          <a:spcPts val="0"/>
                        </a:spcBef>
                        <a:spcAft>
                          <a:spcPts val="800"/>
                        </a:spcAft>
                      </a:pPr>
                      <a:r>
                        <a:rPr lang="en-GB" sz="1800" dirty="0">
                          <a:effectLst/>
                        </a:rPr>
                        <a:t> </a:t>
                      </a:r>
                      <a:endParaRPr lang="en-US" sz="1800" dirty="0">
                        <a:effectLst/>
                        <a:latin typeface="Calibri"/>
                        <a:ea typeface="Calibri"/>
                        <a:cs typeface="Times New Roman"/>
                      </a:endParaRPr>
                    </a:p>
                  </a:txBody>
                  <a:tcPr marL="68580" marR="68580" marT="0" marB="0"/>
                </a:tc>
              </a:tr>
              <a:tr h="0">
                <a:tc>
                  <a:txBody>
                    <a:bodyPr/>
                    <a:lstStyle/>
                    <a:p>
                      <a:pPr marL="0" marR="0">
                        <a:lnSpc>
                          <a:spcPct val="107000"/>
                        </a:lnSpc>
                        <a:spcBef>
                          <a:spcPts val="0"/>
                        </a:spcBef>
                        <a:spcAft>
                          <a:spcPts val="0"/>
                        </a:spcAft>
                        <a:tabLst>
                          <a:tab pos="278130" algn="l"/>
                        </a:tabLst>
                      </a:pPr>
                      <a:r>
                        <a:rPr lang="en-GB" sz="1200" dirty="0">
                          <a:effectLst/>
                          <a:latin typeface="Calibri"/>
                          <a:ea typeface="Calibri"/>
                          <a:cs typeface="Times New Roman"/>
                        </a:rPr>
                        <a:t>Fixed Allocation</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a:effectLst/>
                          <a:latin typeface="Calibri"/>
                          <a:ea typeface="Calibri"/>
                          <a:cs typeface="Times New Roman"/>
                        </a:rPr>
                        <a:t>82</a:t>
                      </a:r>
                      <a:endParaRPr lang="en-US" sz="12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a:effectLst/>
                          <a:latin typeface="Calibri"/>
                          <a:ea typeface="Calibri"/>
                          <a:cs typeface="Times New Roman"/>
                        </a:rPr>
                        <a:t>0</a:t>
                      </a:r>
                      <a:endParaRPr lang="en-US" sz="12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a:effectLst/>
                          <a:latin typeface="Calibri"/>
                          <a:ea typeface="Calibri"/>
                          <a:cs typeface="Times New Roman"/>
                        </a:rPr>
                        <a:t>30</a:t>
                      </a:r>
                      <a:endParaRPr lang="en-US" sz="1200">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tabLst>
                          <a:tab pos="278130" algn="l"/>
                        </a:tabLst>
                      </a:pPr>
                      <a:r>
                        <a:rPr lang="en-GB" sz="1200" dirty="0">
                          <a:effectLst/>
                          <a:latin typeface="Calibri"/>
                          <a:ea typeface="Calibri"/>
                          <a:cs typeface="Arial"/>
                        </a:rPr>
                        <a:t>To cover the fixed costs of a District Water Office and ensure a minimum investment allocation for each local government.</a:t>
                      </a:r>
                      <a:endParaRPr lang="en-US" sz="1200" dirty="0">
                        <a:effectLst/>
                        <a:latin typeface="Calibri"/>
                        <a:ea typeface="Calibri"/>
                        <a:cs typeface="Times New Roman"/>
                      </a:endParaRPr>
                    </a:p>
                  </a:txBody>
                  <a:tcPr marL="68580" marR="68580" marT="0" marB="0"/>
                </a:tc>
              </a:tr>
              <a:tr h="0">
                <a:tc>
                  <a:txBody>
                    <a:bodyPr/>
                    <a:lstStyle/>
                    <a:p>
                      <a:pPr marL="0" marR="0" algn="just">
                        <a:lnSpc>
                          <a:spcPct val="107000"/>
                        </a:lnSpc>
                        <a:spcBef>
                          <a:spcPts val="0"/>
                        </a:spcBef>
                        <a:spcAft>
                          <a:spcPts val="0"/>
                        </a:spcAft>
                        <a:tabLst>
                          <a:tab pos="278130" algn="l"/>
                        </a:tabLst>
                      </a:pPr>
                      <a:r>
                        <a:rPr lang="en-GB" sz="1200" dirty="0">
                          <a:effectLst/>
                          <a:latin typeface="Calibri"/>
                          <a:ea typeface="Calibri"/>
                          <a:cs typeface="Times New Roman"/>
                        </a:rPr>
                        <a:t>Rural Served Population </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a:effectLst/>
                          <a:latin typeface="Calibri"/>
                          <a:ea typeface="Calibri"/>
                          <a:cs typeface="Times New Roman"/>
                        </a:rPr>
                        <a:t>0</a:t>
                      </a:r>
                      <a:endParaRPr lang="en-US" sz="12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a:effectLst/>
                          <a:latin typeface="Calibri"/>
                          <a:ea typeface="Calibri"/>
                          <a:cs typeface="Times New Roman"/>
                        </a:rPr>
                        <a:t>0</a:t>
                      </a:r>
                      <a:endParaRPr lang="en-US" sz="12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a:effectLst/>
                          <a:latin typeface="Calibri"/>
                          <a:ea typeface="Calibri"/>
                          <a:cs typeface="Times New Roman"/>
                        </a:rPr>
                        <a:t>20</a:t>
                      </a:r>
                      <a:endParaRPr lang="en-US" sz="1200">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tabLst>
                          <a:tab pos="278130" algn="l"/>
                        </a:tabLst>
                      </a:pPr>
                      <a:r>
                        <a:rPr lang="en-GB" sz="1200" dirty="0">
                          <a:effectLst/>
                          <a:latin typeface="Calibri"/>
                          <a:ea typeface="Calibri"/>
                          <a:cs typeface="Arial"/>
                        </a:rPr>
                        <a:t>To cover the operation, maintenance and rehabilitation of existing water supplies</a:t>
                      </a:r>
                      <a:endParaRPr lang="en-US" sz="1200" dirty="0">
                        <a:effectLst/>
                        <a:latin typeface="Calibri"/>
                        <a:ea typeface="Calibri"/>
                        <a:cs typeface="Times New Roman"/>
                      </a:endParaRPr>
                    </a:p>
                  </a:txBody>
                  <a:tcPr marL="68580" marR="68580" marT="0" marB="0"/>
                </a:tc>
              </a:tr>
              <a:tr h="0">
                <a:tc>
                  <a:txBody>
                    <a:bodyPr/>
                    <a:lstStyle/>
                    <a:p>
                      <a:pPr marL="0" marR="0" algn="just">
                        <a:lnSpc>
                          <a:spcPct val="107000"/>
                        </a:lnSpc>
                        <a:spcBef>
                          <a:spcPts val="0"/>
                        </a:spcBef>
                        <a:spcAft>
                          <a:spcPts val="0"/>
                        </a:spcAft>
                        <a:tabLst>
                          <a:tab pos="278130" algn="l"/>
                        </a:tabLst>
                      </a:pPr>
                      <a:r>
                        <a:rPr lang="en-GB" sz="1200" dirty="0">
                          <a:effectLst/>
                          <a:latin typeface="Calibri"/>
                          <a:ea typeface="Calibri"/>
                          <a:cs typeface="Times New Roman"/>
                        </a:rPr>
                        <a:t>Rural </a:t>
                      </a:r>
                      <a:r>
                        <a:rPr lang="en-GB" sz="1200" dirty="0" smtClean="0">
                          <a:effectLst/>
                          <a:latin typeface="Calibri"/>
                          <a:ea typeface="Calibri"/>
                          <a:cs typeface="Times New Roman"/>
                        </a:rPr>
                        <a:t>Un served </a:t>
                      </a:r>
                      <a:r>
                        <a:rPr lang="en-GB" sz="1200" dirty="0">
                          <a:effectLst/>
                          <a:latin typeface="Calibri"/>
                          <a:ea typeface="Calibri"/>
                          <a:cs typeface="Times New Roman"/>
                        </a:rPr>
                        <a:t>Population for SCs with Coverage below 77 </a:t>
                      </a:r>
                      <a:r>
                        <a:rPr lang="en-GB" sz="1200" dirty="0" smtClean="0">
                          <a:effectLst/>
                          <a:latin typeface="Calibri"/>
                          <a:ea typeface="Calibri"/>
                          <a:cs typeface="Times New Roman"/>
                        </a:rPr>
                        <a:t>per-cent </a:t>
                      </a:r>
                      <a:r>
                        <a:rPr lang="en-GB" sz="1200" dirty="0">
                          <a:effectLst/>
                          <a:latin typeface="Calibri"/>
                          <a:ea typeface="Calibri"/>
                          <a:cs typeface="Times New Roman"/>
                        </a:rPr>
                        <a:t>capped at 50,000</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a:effectLst/>
                          <a:latin typeface="Calibri"/>
                          <a:ea typeface="Calibri"/>
                          <a:cs typeface="Times New Roman"/>
                        </a:rPr>
                        <a:t>0</a:t>
                      </a:r>
                      <a:endParaRPr lang="en-US" sz="12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dirty="0">
                          <a:effectLst/>
                          <a:latin typeface="Calibri"/>
                          <a:ea typeface="Calibri"/>
                          <a:cs typeface="Times New Roman"/>
                        </a:rPr>
                        <a:t>0</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a:effectLst/>
                          <a:latin typeface="Calibri"/>
                          <a:ea typeface="Calibri"/>
                          <a:cs typeface="Times New Roman"/>
                        </a:rPr>
                        <a:t>45</a:t>
                      </a:r>
                      <a:endParaRPr lang="en-US" sz="1200">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tabLst>
                          <a:tab pos="278130" algn="l"/>
                        </a:tabLst>
                      </a:pPr>
                      <a:r>
                        <a:rPr lang="en-GB" sz="1200" dirty="0">
                          <a:effectLst/>
                          <a:latin typeface="Calibri"/>
                          <a:ea typeface="Calibri"/>
                          <a:cs typeface="Arial"/>
                        </a:rPr>
                        <a:t>This adds weight to the most under-served areas within a local government, to target funding to areas which are most lagging behind the sector target.  The figures are capped, to limit the total availability of funding to LGs and ensure absorption of funds.</a:t>
                      </a:r>
                      <a:endParaRPr lang="en-US" sz="1200" dirty="0">
                        <a:effectLst/>
                        <a:latin typeface="Calibri"/>
                        <a:ea typeface="Calibri"/>
                        <a:cs typeface="Times New Roman"/>
                      </a:endParaRPr>
                    </a:p>
                  </a:txBody>
                  <a:tcPr marL="68580" marR="68580" marT="0" marB="0"/>
                </a:tc>
              </a:tr>
              <a:tr h="0">
                <a:tc>
                  <a:txBody>
                    <a:bodyPr/>
                    <a:lstStyle/>
                    <a:p>
                      <a:pPr marL="0" marR="0" algn="just">
                        <a:lnSpc>
                          <a:spcPct val="107000"/>
                        </a:lnSpc>
                        <a:spcBef>
                          <a:spcPts val="0"/>
                        </a:spcBef>
                        <a:spcAft>
                          <a:spcPts val="0"/>
                        </a:spcAft>
                        <a:tabLst>
                          <a:tab pos="278130" algn="l"/>
                        </a:tabLst>
                      </a:pPr>
                      <a:r>
                        <a:rPr lang="en-GB" sz="1200" dirty="0">
                          <a:effectLst/>
                          <a:latin typeface="Calibri"/>
                          <a:ea typeface="Calibri"/>
                          <a:cs typeface="Times New Roman"/>
                        </a:rPr>
                        <a:t>Estimated Cost of Providing Water Per Capita</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a:effectLst/>
                          <a:latin typeface="Calibri"/>
                          <a:ea typeface="Calibri"/>
                          <a:cs typeface="Times New Roman"/>
                        </a:rPr>
                        <a:t>0</a:t>
                      </a:r>
                      <a:endParaRPr lang="en-US" sz="12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dirty="0">
                          <a:effectLst/>
                          <a:latin typeface="Calibri"/>
                          <a:ea typeface="Calibri"/>
                          <a:cs typeface="Times New Roman"/>
                        </a:rPr>
                        <a:t>0</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a:effectLst/>
                          <a:latin typeface="Calibri"/>
                          <a:ea typeface="Calibri"/>
                          <a:cs typeface="Times New Roman"/>
                        </a:rPr>
                        <a:t>5</a:t>
                      </a:r>
                      <a:endParaRPr lang="en-US" sz="1200">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tabLst>
                          <a:tab pos="278130" algn="l"/>
                        </a:tabLst>
                      </a:pPr>
                      <a:r>
                        <a:rPr lang="en-GB" sz="1200" dirty="0">
                          <a:effectLst/>
                          <a:latin typeface="Calibri"/>
                          <a:ea typeface="Calibri"/>
                          <a:cs typeface="Arial"/>
                        </a:rPr>
                        <a:t>The cost of delivering water facilities varies greatly across the country due to geographical and other factors. This indicator compensates for these variations.</a:t>
                      </a:r>
                      <a:endParaRPr lang="en-US" sz="1200" dirty="0">
                        <a:effectLst/>
                        <a:latin typeface="Calibri"/>
                        <a:ea typeface="Calibri"/>
                        <a:cs typeface="Times New Roman"/>
                      </a:endParaRPr>
                    </a:p>
                  </a:txBody>
                  <a:tcPr marL="68580" marR="68580" marT="0" marB="0"/>
                </a:tc>
              </a:tr>
              <a:tr h="0">
                <a:tc>
                  <a:txBody>
                    <a:bodyPr/>
                    <a:lstStyle/>
                    <a:p>
                      <a:pPr marL="0" marR="0" algn="just">
                        <a:lnSpc>
                          <a:spcPct val="107000"/>
                        </a:lnSpc>
                        <a:spcBef>
                          <a:spcPts val="0"/>
                        </a:spcBef>
                        <a:spcAft>
                          <a:spcPts val="0"/>
                        </a:spcAft>
                        <a:tabLst>
                          <a:tab pos="278130" algn="l"/>
                        </a:tabLst>
                      </a:pPr>
                      <a:r>
                        <a:rPr lang="en-GB" sz="1200" dirty="0">
                          <a:effectLst/>
                          <a:latin typeface="Calibri"/>
                          <a:ea typeface="Calibri"/>
                          <a:cs typeface="Times New Roman"/>
                        </a:rPr>
                        <a:t>Land </a:t>
                      </a:r>
                      <a:r>
                        <a:rPr lang="en-GB" sz="1200" dirty="0" smtClean="0">
                          <a:effectLst/>
                          <a:latin typeface="Calibri"/>
                          <a:ea typeface="Calibri"/>
                          <a:cs typeface="Times New Roman"/>
                        </a:rPr>
                        <a:t>Area/wetland area</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dirty="0">
                          <a:effectLst/>
                          <a:latin typeface="Calibri"/>
                          <a:ea typeface="Calibri"/>
                          <a:cs typeface="Times New Roman"/>
                        </a:rPr>
                        <a:t>10</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dirty="0" smtClean="0">
                          <a:effectLst/>
                          <a:latin typeface="Calibri"/>
                          <a:ea typeface="Calibri"/>
                          <a:cs typeface="Times New Roman"/>
                        </a:rPr>
                        <a:t>45</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a:effectLst/>
                          <a:latin typeface="Calibri"/>
                          <a:ea typeface="Calibri"/>
                          <a:cs typeface="Times New Roman"/>
                        </a:rPr>
                        <a:t>0</a:t>
                      </a:r>
                      <a:endParaRPr lang="en-US" sz="1200">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tabLst>
                          <a:tab pos="278130" algn="l"/>
                        </a:tabLst>
                      </a:pPr>
                      <a:r>
                        <a:rPr lang="en-GB" sz="1200" dirty="0">
                          <a:effectLst/>
                          <a:latin typeface="Calibri"/>
                          <a:ea typeface="Calibri"/>
                          <a:cs typeface="Arial"/>
                        </a:rPr>
                        <a:t>Land area is considered a proxy for the scale of natural resources management </a:t>
                      </a:r>
                      <a:r>
                        <a:rPr lang="en-GB" sz="1200" dirty="0" smtClean="0">
                          <a:effectLst/>
                          <a:latin typeface="Calibri"/>
                          <a:ea typeface="Calibri"/>
                          <a:cs typeface="Arial"/>
                        </a:rPr>
                        <a:t>activities. The bigger the wetland covered in the district the bigger the weight. This implies that there is more resources required to managed</a:t>
                      </a:r>
                      <a:r>
                        <a:rPr lang="en-GB" sz="1200" baseline="0" dirty="0" smtClean="0">
                          <a:effectLst/>
                          <a:latin typeface="Calibri"/>
                          <a:ea typeface="Calibri"/>
                          <a:cs typeface="Arial"/>
                        </a:rPr>
                        <a:t> the wetland resource. </a:t>
                      </a:r>
                      <a:endParaRPr lang="en-US" sz="1200" dirty="0">
                        <a:effectLst/>
                        <a:latin typeface="Calibri"/>
                        <a:ea typeface="Calibri"/>
                        <a:cs typeface="Times New Roman"/>
                      </a:endParaRPr>
                    </a:p>
                  </a:txBody>
                  <a:tcPr marL="68580" marR="68580" marT="0" marB="0"/>
                </a:tc>
              </a:tr>
              <a:tr h="0">
                <a:tc>
                  <a:txBody>
                    <a:bodyPr/>
                    <a:lstStyle/>
                    <a:p>
                      <a:pPr marL="0" marR="0" algn="just">
                        <a:lnSpc>
                          <a:spcPct val="107000"/>
                        </a:lnSpc>
                        <a:spcBef>
                          <a:spcPts val="0"/>
                        </a:spcBef>
                        <a:spcAft>
                          <a:spcPts val="0"/>
                        </a:spcAft>
                        <a:tabLst>
                          <a:tab pos="278130" algn="l"/>
                        </a:tabLst>
                      </a:pPr>
                      <a:r>
                        <a:rPr lang="en-GB" sz="1200" dirty="0">
                          <a:effectLst/>
                          <a:latin typeface="Calibri"/>
                          <a:ea typeface="Calibri"/>
                          <a:cs typeface="Times New Roman"/>
                        </a:rPr>
                        <a:t>Population in Hard to Reach Hard to Stay Areas</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a:effectLst/>
                          <a:latin typeface="Calibri"/>
                          <a:ea typeface="Calibri"/>
                          <a:cs typeface="Times New Roman"/>
                        </a:rPr>
                        <a:t>3</a:t>
                      </a:r>
                      <a:endParaRPr lang="en-US" sz="12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dirty="0" smtClean="0">
                          <a:effectLst/>
                          <a:latin typeface="Calibri"/>
                          <a:ea typeface="Calibri"/>
                          <a:cs typeface="Times New Roman"/>
                        </a:rPr>
                        <a:t>5</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a:effectLst/>
                          <a:latin typeface="Calibri"/>
                          <a:ea typeface="Calibri"/>
                          <a:cs typeface="Times New Roman"/>
                        </a:rPr>
                        <a:t>0</a:t>
                      </a:r>
                      <a:endParaRPr lang="en-US" sz="1200">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tabLst>
                          <a:tab pos="278130" algn="l"/>
                        </a:tabLst>
                      </a:pPr>
                      <a:r>
                        <a:rPr lang="en-GB" sz="1200" dirty="0">
                          <a:effectLst/>
                          <a:latin typeface="Calibri"/>
                          <a:ea typeface="Calibri"/>
                          <a:cs typeface="Arial"/>
                        </a:rPr>
                        <a:t>Those areas which are hard to reach are more costly to deliver services to and therefore are given priority.</a:t>
                      </a:r>
                      <a:endParaRPr lang="en-US" sz="1200" dirty="0">
                        <a:effectLst/>
                        <a:latin typeface="Calibri"/>
                        <a:ea typeface="Calibri"/>
                        <a:cs typeface="Times New Roman"/>
                      </a:endParaRPr>
                    </a:p>
                  </a:txBody>
                  <a:tcPr marL="68580" marR="68580" marT="0" marB="0"/>
                </a:tc>
              </a:tr>
              <a:tr h="0">
                <a:tc>
                  <a:txBody>
                    <a:bodyPr/>
                    <a:lstStyle/>
                    <a:p>
                      <a:pPr marL="0" marR="0" algn="just">
                        <a:lnSpc>
                          <a:spcPct val="107000"/>
                        </a:lnSpc>
                        <a:spcBef>
                          <a:spcPts val="0"/>
                        </a:spcBef>
                        <a:spcAft>
                          <a:spcPts val="0"/>
                        </a:spcAft>
                        <a:tabLst>
                          <a:tab pos="278130" algn="l"/>
                        </a:tabLst>
                      </a:pPr>
                      <a:r>
                        <a:rPr lang="en-GB" sz="1200" dirty="0">
                          <a:effectLst/>
                          <a:latin typeface="Calibri"/>
                          <a:ea typeface="Calibri"/>
                          <a:cs typeface="Times New Roman"/>
                        </a:rPr>
                        <a:t>Rural Population</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a:effectLst/>
                          <a:latin typeface="Calibri"/>
                          <a:ea typeface="Calibri"/>
                          <a:cs typeface="Times New Roman"/>
                        </a:rPr>
                        <a:t>5</a:t>
                      </a:r>
                      <a:endParaRPr lang="en-US" sz="12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dirty="0" smtClean="0">
                          <a:effectLst/>
                          <a:latin typeface="Calibri"/>
                          <a:ea typeface="Calibri"/>
                          <a:cs typeface="Times New Roman"/>
                        </a:rPr>
                        <a:t>40</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a:effectLst/>
                          <a:latin typeface="Calibri"/>
                          <a:ea typeface="Calibri"/>
                          <a:cs typeface="Times New Roman"/>
                        </a:rPr>
                        <a:t>0</a:t>
                      </a:r>
                      <a:endParaRPr lang="en-US" sz="1200">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tabLst>
                          <a:tab pos="278130" algn="l"/>
                        </a:tabLst>
                      </a:pPr>
                      <a:r>
                        <a:rPr lang="en-GB" sz="1200" dirty="0">
                          <a:effectLst/>
                          <a:latin typeface="Calibri"/>
                          <a:ea typeface="Calibri"/>
                          <a:cs typeface="Arial"/>
                        </a:rPr>
                        <a:t>Indicator of scale of rural water and sanitation services required.  Similarly for the environment sector.  The higher the population the more people requiring services</a:t>
                      </a:r>
                      <a:r>
                        <a:rPr lang="en-GB" sz="1200" dirty="0" smtClean="0">
                          <a:effectLst/>
                          <a:latin typeface="Calibri"/>
                          <a:ea typeface="Calibri"/>
                          <a:cs typeface="Arial"/>
                        </a:rPr>
                        <a:t>. The higher the population,</a:t>
                      </a:r>
                      <a:r>
                        <a:rPr lang="en-GB" sz="1200" baseline="0" dirty="0" smtClean="0">
                          <a:effectLst/>
                          <a:latin typeface="Calibri"/>
                          <a:ea typeface="Calibri"/>
                          <a:cs typeface="Arial"/>
                        </a:rPr>
                        <a:t> the more people requiring the services. The wetland has a bigger weight, the higher the </a:t>
                      </a:r>
                      <a:r>
                        <a:rPr lang="en-GB" sz="1200" baseline="0" dirty="0" err="1" smtClean="0">
                          <a:effectLst/>
                          <a:latin typeface="Calibri"/>
                          <a:ea typeface="Calibri"/>
                          <a:cs typeface="Arial"/>
                        </a:rPr>
                        <a:t>popn</a:t>
                      </a:r>
                      <a:r>
                        <a:rPr lang="en-GB" sz="1200" baseline="0" dirty="0" smtClean="0">
                          <a:effectLst/>
                          <a:latin typeface="Calibri"/>
                          <a:ea typeface="Calibri"/>
                          <a:cs typeface="Arial"/>
                        </a:rPr>
                        <a:t>. In that area, the higher the chances of degradation and therefore will need more money for restoration, demarcation and awareness</a:t>
                      </a:r>
                      <a:endParaRPr lang="en-US" sz="1200" dirty="0">
                        <a:effectLst/>
                        <a:latin typeface="Calibri"/>
                        <a:ea typeface="Calibri"/>
                        <a:cs typeface="Times New Roman"/>
                      </a:endParaRPr>
                    </a:p>
                  </a:txBody>
                  <a:tcPr marL="68580" marR="68580" marT="0" marB="0"/>
                </a:tc>
              </a:tr>
              <a:tr h="0">
                <a:tc>
                  <a:txBody>
                    <a:bodyPr/>
                    <a:lstStyle/>
                    <a:p>
                      <a:pPr marL="0" marR="0" algn="just">
                        <a:lnSpc>
                          <a:spcPct val="107000"/>
                        </a:lnSpc>
                        <a:spcBef>
                          <a:spcPts val="0"/>
                        </a:spcBef>
                        <a:spcAft>
                          <a:spcPts val="0"/>
                        </a:spcAft>
                        <a:tabLst>
                          <a:tab pos="278130" algn="l"/>
                        </a:tabLst>
                      </a:pPr>
                      <a:r>
                        <a:rPr lang="en-GB" sz="1200" dirty="0">
                          <a:effectLst/>
                          <a:latin typeface="Calibri"/>
                          <a:ea typeface="Calibri"/>
                          <a:cs typeface="Times New Roman"/>
                        </a:rPr>
                        <a:t>Poverty Headcount</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dirty="0">
                          <a:effectLst/>
                          <a:latin typeface="Calibri"/>
                          <a:ea typeface="Calibri"/>
                          <a:cs typeface="Times New Roman"/>
                        </a:rPr>
                        <a:t>0</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dirty="0" smtClean="0">
                          <a:effectLst/>
                          <a:latin typeface="Calibri"/>
                          <a:ea typeface="Calibri"/>
                          <a:cs typeface="Times New Roman"/>
                        </a:rPr>
                        <a:t>10</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dirty="0">
                          <a:effectLst/>
                          <a:latin typeface="Calibri"/>
                          <a:ea typeface="Calibri"/>
                          <a:cs typeface="Times New Roman"/>
                        </a:rPr>
                        <a:t>0</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dirty="0">
                          <a:effectLst/>
                          <a:latin typeface="Calibri"/>
                          <a:ea typeface="Calibri"/>
                          <a:cs typeface="Arial"/>
                        </a:rPr>
                        <a:t>This is used as a proxy for need for natural resource management services, targeting allocations on the poorest areas</a:t>
                      </a:r>
                      <a:r>
                        <a:rPr lang="en-GB" sz="1200" dirty="0" smtClean="0">
                          <a:effectLst/>
                          <a:latin typeface="Calibri"/>
                          <a:ea typeface="Calibri"/>
                          <a:cs typeface="Arial"/>
                        </a:rPr>
                        <a:t>.  There</a:t>
                      </a:r>
                      <a:r>
                        <a:rPr lang="en-GB" sz="1200" baseline="0" dirty="0" smtClean="0">
                          <a:effectLst/>
                          <a:latin typeface="Calibri"/>
                          <a:ea typeface="Calibri"/>
                          <a:cs typeface="Arial"/>
                        </a:rPr>
                        <a:t> is more money required for sensitisation of the </a:t>
                      </a:r>
                      <a:r>
                        <a:rPr lang="en-GB" sz="1200" baseline="0" dirty="0" err="1" smtClean="0">
                          <a:effectLst/>
                          <a:latin typeface="Calibri"/>
                          <a:ea typeface="Calibri"/>
                          <a:cs typeface="Arial"/>
                        </a:rPr>
                        <a:t>popn</a:t>
                      </a:r>
                      <a:r>
                        <a:rPr lang="en-GB" sz="1200" baseline="0" dirty="0" smtClean="0">
                          <a:effectLst/>
                          <a:latin typeface="Calibri"/>
                          <a:ea typeface="Calibri"/>
                          <a:cs typeface="Arial"/>
                        </a:rPr>
                        <a:t> on the wise use of wetlands&amp; sustainability of the resource </a:t>
                      </a:r>
                      <a:r>
                        <a:rPr lang="en-GB" sz="1200" baseline="0" dirty="0" err="1" smtClean="0">
                          <a:effectLst/>
                          <a:latin typeface="Calibri"/>
                          <a:ea typeface="Calibri"/>
                          <a:cs typeface="Arial"/>
                        </a:rPr>
                        <a:t>b’se</a:t>
                      </a:r>
                      <a:r>
                        <a:rPr lang="en-GB" sz="1200" baseline="0" dirty="0" smtClean="0">
                          <a:effectLst/>
                          <a:latin typeface="Calibri"/>
                          <a:ea typeface="Calibri"/>
                          <a:cs typeface="Arial"/>
                        </a:rPr>
                        <a:t> the poor depend on the wetland resource</a:t>
                      </a:r>
                      <a:endParaRPr lang="en-US" sz="12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839512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0" y="0"/>
            <a:ext cx="8915400" cy="1143000"/>
          </a:xfrm>
        </p:spPr>
        <p:txBody>
          <a:bodyPr>
            <a:normAutofit/>
          </a:bodyPr>
          <a:lstStyle/>
          <a:p>
            <a:r>
              <a:rPr lang="en-US" sz="2800" b="1" dirty="0">
                <a:solidFill>
                  <a:srgbClr val="FF0000"/>
                </a:solidFill>
              </a:rPr>
              <a:t>Overview of the Issues in the 2016/17 budget </a:t>
            </a:r>
            <a:r>
              <a:rPr lang="en-US" sz="2800" b="1" dirty="0" smtClean="0">
                <a:solidFill>
                  <a:srgbClr val="FF0000"/>
                </a:solidFill>
              </a:rPr>
              <a:t>guidelines and </a:t>
            </a:r>
            <a:r>
              <a:rPr lang="en-US" sz="2800" b="1" dirty="0">
                <a:solidFill>
                  <a:srgbClr val="FF0000"/>
                </a:solidFill>
              </a:rPr>
              <a:t>how they were addressed (1/n)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48919537"/>
              </p:ext>
            </p:extLst>
          </p:nvPr>
        </p:nvGraphicFramePr>
        <p:xfrm>
          <a:off x="304800" y="1295400"/>
          <a:ext cx="8458200" cy="5461000"/>
        </p:xfrm>
        <a:graphic>
          <a:graphicData uri="http://schemas.openxmlformats.org/drawingml/2006/table">
            <a:tbl>
              <a:tblPr firstRow="1" bandRow="1">
                <a:tableStyleId>{5C22544A-7EE6-4342-B048-85BDC9FD1C3A}</a:tableStyleId>
              </a:tblPr>
              <a:tblGrid>
                <a:gridCol w="4085741"/>
                <a:gridCol w="4372459"/>
              </a:tblGrid>
              <a:tr h="370840">
                <a:tc>
                  <a:txBody>
                    <a:bodyPr/>
                    <a:lstStyle/>
                    <a:p>
                      <a:r>
                        <a:rPr lang="en-US" dirty="0" smtClean="0"/>
                        <a:t>Issue </a:t>
                      </a:r>
                      <a:endParaRPr lang="en-US" dirty="0"/>
                    </a:p>
                  </a:txBody>
                  <a:tcPr/>
                </a:tc>
                <a:tc>
                  <a:txBody>
                    <a:bodyPr/>
                    <a:lstStyle/>
                    <a:p>
                      <a:r>
                        <a:rPr lang="en-US" dirty="0" smtClean="0"/>
                        <a:t>How addressed</a:t>
                      </a:r>
                      <a:endParaRPr lang="en-US" dirty="0"/>
                    </a:p>
                  </a:txBody>
                  <a:tcPr/>
                </a:tc>
              </a:tr>
              <a:tr h="370840">
                <a:tc>
                  <a:txBody>
                    <a:bodyPr/>
                    <a:lstStyle/>
                    <a:p>
                      <a:pPr algn="just"/>
                      <a:r>
                        <a:rPr lang="en-US" sz="2300" dirty="0" smtClean="0">
                          <a:solidFill>
                            <a:srgbClr val="FF0000"/>
                          </a:solidFill>
                        </a:rPr>
                        <a:t>Non wage Recurrent</a:t>
                      </a:r>
                      <a:r>
                        <a:rPr lang="en-US" sz="2300" dirty="0" smtClean="0"/>
                        <a:t>: The new allocation to the districts cannot</a:t>
                      </a:r>
                      <a:r>
                        <a:rPr lang="en-US" sz="2300" baseline="0" dirty="0" smtClean="0"/>
                        <a:t> accommodate office running In some districts including procurement of new vehicles to facilitate supervision of field activities.</a:t>
                      </a:r>
                      <a:endParaRPr lang="en-US" sz="2300" dirty="0"/>
                    </a:p>
                  </a:txBody>
                  <a:tcPr/>
                </a:tc>
                <a:tc>
                  <a:txBody>
                    <a:bodyPr/>
                    <a:lstStyle/>
                    <a:p>
                      <a:pPr algn="just"/>
                      <a:r>
                        <a:rPr lang="en-US" sz="2300" dirty="0" smtClean="0"/>
                        <a:t>Review the overall 14% guidelines</a:t>
                      </a:r>
                      <a:r>
                        <a:rPr lang="en-US" sz="2300" baseline="0" dirty="0" smtClean="0"/>
                        <a:t> for overall wage, non-wage and recurrent, monitoring and administration, to accommodate purchase of vehicles and hiring of contact staff.</a:t>
                      </a:r>
                      <a:endParaRPr lang="en-US" sz="2300" dirty="0"/>
                    </a:p>
                  </a:txBody>
                  <a:tcPr/>
                </a:tc>
              </a:tr>
              <a:tr h="370840">
                <a:tc>
                  <a:txBody>
                    <a:bodyPr/>
                    <a:lstStyle/>
                    <a:p>
                      <a:pPr algn="just"/>
                      <a:r>
                        <a:rPr lang="en-US" sz="2300" dirty="0" smtClean="0"/>
                        <a:t>The 5%</a:t>
                      </a:r>
                      <a:r>
                        <a:rPr lang="en-US" sz="2300" baseline="0" dirty="0" smtClean="0"/>
                        <a:t> earmarked for investment servicing costs such as feasibility studies and procurement costs is inadequate. </a:t>
                      </a:r>
                      <a:endParaRPr lang="en-US" sz="23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300" dirty="0" smtClean="0">
                          <a:solidFill>
                            <a:srgbClr val="FF0000"/>
                          </a:solidFill>
                        </a:rPr>
                        <a:t>The funds to cater for investment servicing costs should be part of the development budget (infrastructure e.g. water points, public toilets, piped water facilities, etc.).  </a:t>
                      </a:r>
                    </a:p>
                    <a:p>
                      <a:pPr marL="0" indent="0" algn="just">
                        <a:buFont typeface="Arial" panose="020B0604020202020204" pitchFamily="34" charset="0"/>
                        <a:buNone/>
                      </a:pPr>
                      <a:endParaRPr lang="en-US" sz="2300" dirty="0"/>
                    </a:p>
                  </a:txBody>
                  <a:tcPr/>
                </a:tc>
              </a:tr>
            </a:tbl>
          </a:graphicData>
        </a:graphic>
      </p:graphicFrame>
    </p:spTree>
    <p:extLst>
      <p:ext uri="{BB962C8B-B14F-4D97-AF65-F5344CB8AC3E}">
        <p14:creationId xmlns:p14="http://schemas.microsoft.com/office/powerpoint/2010/main" val="2756744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838200"/>
          </a:xfrm>
        </p:spPr>
        <p:txBody>
          <a:bodyPr>
            <a:normAutofit/>
          </a:bodyPr>
          <a:lstStyle/>
          <a:p>
            <a:r>
              <a:rPr lang="en-GB" sz="3200" b="1" dirty="0" smtClean="0">
                <a:solidFill>
                  <a:srgbClr val="FF0000"/>
                </a:solidFill>
              </a:rPr>
              <a:t>Overview of Budget Requirements for 2017/18 (1/n</a:t>
            </a:r>
            <a:r>
              <a:rPr lang="en-GB" sz="3200" dirty="0" smtClean="0"/>
              <a:t>)</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22263045"/>
              </p:ext>
            </p:extLst>
          </p:nvPr>
        </p:nvGraphicFramePr>
        <p:xfrm>
          <a:off x="381000" y="838200"/>
          <a:ext cx="8534400" cy="3944747"/>
        </p:xfrm>
        <a:graphic>
          <a:graphicData uri="http://schemas.openxmlformats.org/drawingml/2006/table">
            <a:tbl>
              <a:tblPr firstRow="1" firstCol="1" bandRow="1">
                <a:tableStyleId>{5C22544A-7EE6-4342-B048-85BDC9FD1C3A}</a:tableStyleId>
              </a:tblPr>
              <a:tblGrid>
                <a:gridCol w="2254789"/>
                <a:gridCol w="6279611"/>
              </a:tblGrid>
              <a:tr h="313518">
                <a:tc>
                  <a:txBody>
                    <a:bodyPr/>
                    <a:lstStyle/>
                    <a:p>
                      <a:pPr marL="0" marR="0">
                        <a:lnSpc>
                          <a:spcPct val="107000"/>
                        </a:lnSpc>
                        <a:spcBef>
                          <a:spcPts val="0"/>
                        </a:spcBef>
                        <a:spcAft>
                          <a:spcPts val="0"/>
                        </a:spcAft>
                        <a:tabLst>
                          <a:tab pos="278130" algn="l"/>
                        </a:tabLst>
                      </a:pPr>
                      <a:r>
                        <a:rPr lang="en-GB" sz="1800" dirty="0">
                          <a:effectLst/>
                        </a:rPr>
                        <a:t>Budget Requirements</a:t>
                      </a:r>
                      <a:endParaRPr lang="en-US" sz="24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GB" sz="1050" dirty="0">
                          <a:effectLst/>
                        </a:rPr>
                        <a:t> </a:t>
                      </a:r>
                      <a:r>
                        <a:rPr lang="en-GB" sz="2000" b="1" kern="1200" dirty="0" smtClean="0">
                          <a:solidFill>
                            <a:schemeClr val="lt1"/>
                          </a:solidFill>
                          <a:effectLst/>
                          <a:latin typeface="+mn-lt"/>
                          <a:ea typeface="+mn-ea"/>
                          <a:cs typeface="+mn-cs"/>
                        </a:rPr>
                        <a:t>Summary of Budget Principles and Requirements</a:t>
                      </a:r>
                      <a:endParaRPr lang="en-US" sz="1200" dirty="0">
                        <a:effectLst/>
                        <a:latin typeface="Calibri"/>
                        <a:ea typeface="Calibri"/>
                        <a:cs typeface="Times New Roman"/>
                      </a:endParaRPr>
                    </a:p>
                  </a:txBody>
                  <a:tcPr marL="68580" marR="68580" marT="0" marB="0"/>
                </a:tc>
              </a:tr>
              <a:tr h="816864">
                <a:tc>
                  <a:txBody>
                    <a:bodyPr/>
                    <a:lstStyle/>
                    <a:p>
                      <a:pPr marL="0" marR="0" algn="just">
                        <a:lnSpc>
                          <a:spcPct val="107000"/>
                        </a:lnSpc>
                        <a:spcBef>
                          <a:spcPts val="0"/>
                        </a:spcBef>
                        <a:spcAft>
                          <a:spcPts val="0"/>
                        </a:spcAft>
                        <a:tabLst>
                          <a:tab pos="278130" algn="l"/>
                        </a:tabLst>
                      </a:pPr>
                      <a:r>
                        <a:rPr lang="en-GB" sz="1600" b="1" kern="1200" dirty="0" smtClean="0">
                          <a:solidFill>
                            <a:schemeClr val="lt1"/>
                          </a:solidFill>
                          <a:effectLst/>
                          <a:latin typeface="+mn-lt"/>
                          <a:ea typeface="+mn-ea"/>
                          <a:cs typeface="+mn-cs"/>
                        </a:rPr>
                        <a:t>Narrative and performance contract</a:t>
                      </a:r>
                      <a:endParaRPr lang="en-US" sz="16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GB" sz="1600" kern="1200" dirty="0" smtClean="0">
                          <a:solidFill>
                            <a:schemeClr val="dk1"/>
                          </a:solidFill>
                          <a:effectLst/>
                          <a:latin typeface="+mn-lt"/>
                          <a:ea typeface="+mn-ea"/>
                          <a:cs typeface="+mn-cs"/>
                        </a:rPr>
                        <a:t>The budget narrative summarises information on revenue, expenditure and key outputs in the performance contract. The budget must adhere to the guidelines.</a:t>
                      </a:r>
                      <a:endParaRPr lang="en-US" sz="1600" dirty="0">
                        <a:effectLst/>
                        <a:latin typeface="Calibri"/>
                        <a:ea typeface="Calibri"/>
                        <a:cs typeface="Times New Roman"/>
                      </a:endParaRPr>
                    </a:p>
                  </a:txBody>
                  <a:tcPr marL="68580" marR="68580" marT="0" marB="0"/>
                </a:tc>
              </a:tr>
              <a:tr h="816864">
                <a:tc>
                  <a:txBody>
                    <a:bodyPr/>
                    <a:lstStyle/>
                    <a:p>
                      <a:pPr marL="0" marR="0" algn="just">
                        <a:lnSpc>
                          <a:spcPct val="107000"/>
                        </a:lnSpc>
                        <a:spcBef>
                          <a:spcPts val="0"/>
                        </a:spcBef>
                        <a:spcAft>
                          <a:spcPts val="0"/>
                        </a:spcAft>
                        <a:tabLst>
                          <a:tab pos="278130" algn="l"/>
                        </a:tabLst>
                      </a:pPr>
                      <a:r>
                        <a:rPr lang="en-GB" sz="1600" b="1" kern="1200" dirty="0" smtClean="0">
                          <a:solidFill>
                            <a:schemeClr val="lt1"/>
                          </a:solidFill>
                          <a:effectLst/>
                          <a:latin typeface="+mn-lt"/>
                          <a:ea typeface="+mn-ea"/>
                          <a:cs typeface="+mn-cs"/>
                        </a:rPr>
                        <a:t>Overview of Work plan  Revenues and Expenditure</a:t>
                      </a:r>
                      <a:endParaRPr lang="en-US" sz="1600" dirty="0">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pPr>
                      <a:r>
                        <a:rPr lang="en-GB" sz="1600" kern="1200" dirty="0" smtClean="0">
                          <a:solidFill>
                            <a:schemeClr val="dk1"/>
                          </a:solidFill>
                          <a:effectLst/>
                          <a:latin typeface="+mn-lt"/>
                          <a:ea typeface="+mn-ea"/>
                          <a:cs typeface="+mn-cs"/>
                        </a:rPr>
                        <a:t>Total Work plan revenues and expenditures balance and are divided correctly between wage, non-wage recurrent, </a:t>
                      </a:r>
                      <a:r>
                        <a:rPr lang="en-GB" sz="1600" kern="1200" dirty="0" err="1" smtClean="0">
                          <a:solidFill>
                            <a:schemeClr val="dk1"/>
                          </a:solidFill>
                          <a:effectLst/>
                          <a:latin typeface="+mn-lt"/>
                          <a:ea typeface="+mn-ea"/>
                          <a:cs typeface="+mn-cs"/>
                        </a:rPr>
                        <a:t>GoU</a:t>
                      </a:r>
                      <a:r>
                        <a:rPr lang="en-GB" sz="1600" kern="1200" dirty="0" smtClean="0">
                          <a:solidFill>
                            <a:schemeClr val="dk1"/>
                          </a:solidFill>
                          <a:effectLst/>
                          <a:latin typeface="+mn-lt"/>
                          <a:ea typeface="+mn-ea"/>
                          <a:cs typeface="+mn-cs"/>
                        </a:rPr>
                        <a:t> and donor development.</a:t>
                      </a:r>
                      <a:endParaRPr lang="en-US" sz="1600" dirty="0">
                        <a:effectLst/>
                        <a:latin typeface="Calibri"/>
                        <a:ea typeface="Calibri"/>
                        <a:cs typeface="Times New Roman"/>
                      </a:endParaRPr>
                    </a:p>
                  </a:txBody>
                  <a:tcPr marL="68580" marR="68580" marT="0" marB="0"/>
                </a:tc>
              </a:tr>
              <a:tr h="816864">
                <a:tc>
                  <a:txBody>
                    <a:bodyPr/>
                    <a:lstStyle/>
                    <a:p>
                      <a:pPr marL="0" marR="0" indent="0" algn="just" defTabSz="914400" rtl="0" eaLnBrk="1" fontAlgn="auto" latinLnBrk="0" hangingPunct="1">
                        <a:lnSpc>
                          <a:spcPct val="107000"/>
                        </a:lnSpc>
                        <a:spcBef>
                          <a:spcPts val="0"/>
                        </a:spcBef>
                        <a:spcAft>
                          <a:spcPts val="0"/>
                        </a:spcAft>
                        <a:buClrTx/>
                        <a:buSzTx/>
                        <a:buFontTx/>
                        <a:buNone/>
                        <a:tabLst>
                          <a:tab pos="278130" algn="l"/>
                        </a:tabLst>
                        <a:defRPr/>
                      </a:pPr>
                      <a:r>
                        <a:rPr lang="en-GB" sz="1600" b="1" kern="1200" dirty="0" smtClean="0">
                          <a:solidFill>
                            <a:schemeClr val="lt1"/>
                          </a:solidFill>
                          <a:effectLst/>
                          <a:latin typeface="+mn-lt"/>
                          <a:ea typeface="+mn-ea"/>
                          <a:cs typeface="+mn-cs"/>
                        </a:rPr>
                        <a:t>Salaries and related costs</a:t>
                      </a:r>
                      <a:endParaRPr lang="en-US" sz="1600" b="1" kern="1200" dirty="0" smtClean="0">
                        <a:solidFill>
                          <a:schemeClr val="lt1"/>
                        </a:solidFill>
                        <a:effectLst/>
                        <a:latin typeface="+mn-lt"/>
                        <a:ea typeface="+mn-ea"/>
                        <a:cs typeface="+mn-cs"/>
                      </a:endParaRPr>
                    </a:p>
                    <a:p>
                      <a:pPr marL="0" marR="0" algn="just">
                        <a:lnSpc>
                          <a:spcPct val="107000"/>
                        </a:lnSpc>
                        <a:spcBef>
                          <a:spcPts val="0"/>
                        </a:spcBef>
                        <a:spcAft>
                          <a:spcPts val="0"/>
                        </a:spcAft>
                        <a:tabLst>
                          <a:tab pos="278130" algn="l"/>
                        </a:tabLst>
                      </a:pPr>
                      <a:endParaRPr lang="en-US" sz="1600" dirty="0">
                        <a:effectLst/>
                        <a:latin typeface="Calibri"/>
                        <a:ea typeface="Calibri"/>
                        <a:cs typeface="Times New Roman"/>
                      </a:endParaRPr>
                    </a:p>
                  </a:txBody>
                  <a:tcPr marL="68580" marR="68580" marT="0" marB="0"/>
                </a:tc>
                <a:tc>
                  <a:txBody>
                    <a:bodyPr/>
                    <a:lstStyle/>
                    <a:p>
                      <a:pPr marL="285750" marR="0" indent="-285750" algn="just">
                        <a:lnSpc>
                          <a:spcPct val="107000"/>
                        </a:lnSpc>
                        <a:spcBef>
                          <a:spcPts val="0"/>
                        </a:spcBef>
                        <a:spcAft>
                          <a:spcPts val="0"/>
                        </a:spcAft>
                        <a:buFont typeface="Arial" pitchFamily="34" charset="0"/>
                        <a:buChar char="•"/>
                      </a:pPr>
                      <a:r>
                        <a:rPr lang="en-GB" sz="1600" kern="1200" dirty="0" smtClean="0">
                          <a:solidFill>
                            <a:schemeClr val="dk1"/>
                          </a:solidFill>
                          <a:effectLst/>
                          <a:latin typeface="+mn-lt"/>
                          <a:ea typeface="+mn-ea"/>
                          <a:cs typeface="+mn-cs"/>
                        </a:rPr>
                        <a:t>Salaries must be funded from the Unconditional Wage Grant, within the overall staff and budget ceilings. </a:t>
                      </a:r>
                    </a:p>
                    <a:p>
                      <a:pPr marL="285750" lvl="0" indent="-285750" algn="just">
                        <a:buFont typeface="Arial" pitchFamily="34" charset="0"/>
                        <a:buChar char="•"/>
                      </a:pPr>
                      <a:r>
                        <a:rPr lang="en-GB" sz="1600" kern="1200" dirty="0" smtClean="0">
                          <a:solidFill>
                            <a:schemeClr val="dk1"/>
                          </a:solidFill>
                          <a:effectLst/>
                          <a:latin typeface="+mn-lt"/>
                          <a:ea typeface="+mn-ea"/>
                          <a:cs typeface="+mn-cs"/>
                        </a:rPr>
                        <a:t>Salary allocations to the water and environments departments must be according to the filled posts within the approved structure, recruitment plan and salary scales within a given financial year.</a:t>
                      </a:r>
                      <a:endParaRPr lang="en-US" sz="1600" kern="1200" dirty="0" smtClean="0">
                        <a:solidFill>
                          <a:schemeClr val="dk1"/>
                        </a:solidFill>
                        <a:effectLst/>
                        <a:latin typeface="+mn-lt"/>
                        <a:ea typeface="+mn-ea"/>
                        <a:cs typeface="+mn-cs"/>
                      </a:endParaRPr>
                    </a:p>
                    <a:p>
                      <a:pPr marL="285750" lvl="0" indent="-285750" algn="just">
                        <a:buFont typeface="Arial" pitchFamily="34" charset="0"/>
                        <a:buChar char="•"/>
                      </a:pPr>
                      <a:r>
                        <a:rPr lang="en-GB" sz="1600" dirty="0" smtClean="0">
                          <a:effectLst/>
                        </a:rPr>
                        <a:t>At least the following key positions should be budgeted for under the Natural Resources department: </a:t>
                      </a:r>
                      <a:r>
                        <a:rPr lang="en-GB" sz="1600" kern="1200" dirty="0" smtClean="0">
                          <a:solidFill>
                            <a:schemeClr val="dk1"/>
                          </a:solidFill>
                          <a:effectLst/>
                          <a:latin typeface="+mn-lt"/>
                          <a:ea typeface="+mn-ea"/>
                          <a:cs typeface="+mn-cs"/>
                        </a:rPr>
                        <a:t>Natural Resources Officer, Environment Officer, Lands Officer, Physical planner, Registrar of titles</a:t>
                      </a:r>
                      <a:endParaRPr lang="en-US" sz="1600" dirty="0" smtClean="0">
                        <a:effectLst/>
                      </a:endParaRPr>
                    </a:p>
                  </a:txBody>
                  <a:tcPr marL="68580" marR="68580" marT="0" marB="0"/>
                </a:tc>
              </a:tr>
            </a:tbl>
          </a:graphicData>
        </a:graphic>
      </p:graphicFrame>
    </p:spTree>
    <p:extLst>
      <p:ext uri="{BB962C8B-B14F-4D97-AF65-F5344CB8AC3E}">
        <p14:creationId xmlns:p14="http://schemas.microsoft.com/office/powerpoint/2010/main" val="9135135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GB" sz="3200" b="1" dirty="0">
                <a:solidFill>
                  <a:srgbClr val="FF0000"/>
                </a:solidFill>
              </a:rPr>
              <a:t>Overview of Budget Requirements for 2017/18</a:t>
            </a:r>
            <a:endParaRPr lang="en-US" sz="3200"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95217937"/>
              </p:ext>
            </p:extLst>
          </p:nvPr>
        </p:nvGraphicFramePr>
        <p:xfrm>
          <a:off x="152400" y="762000"/>
          <a:ext cx="8839200" cy="4667123"/>
        </p:xfrm>
        <a:graphic>
          <a:graphicData uri="http://schemas.openxmlformats.org/drawingml/2006/table">
            <a:tbl>
              <a:tblPr firstRow="1" firstCol="1" bandRow="1">
                <a:tableStyleId>{5C22544A-7EE6-4342-B048-85BDC9FD1C3A}</a:tableStyleId>
              </a:tblPr>
              <a:tblGrid>
                <a:gridCol w="1600200"/>
                <a:gridCol w="7239000"/>
              </a:tblGrid>
              <a:tr h="0">
                <a:tc>
                  <a:txBody>
                    <a:bodyPr/>
                    <a:lstStyle/>
                    <a:p>
                      <a:pPr marL="0" marR="0">
                        <a:lnSpc>
                          <a:spcPct val="107000"/>
                        </a:lnSpc>
                        <a:spcBef>
                          <a:spcPts val="0"/>
                        </a:spcBef>
                        <a:spcAft>
                          <a:spcPts val="0"/>
                        </a:spcAft>
                        <a:tabLst>
                          <a:tab pos="278130" algn="l"/>
                        </a:tabLst>
                      </a:pPr>
                      <a:r>
                        <a:rPr lang="en-GB" sz="1600" dirty="0">
                          <a:effectLst/>
                        </a:rPr>
                        <a:t>Budget Requirements</a:t>
                      </a:r>
                      <a:endParaRPr lang="en-US" sz="16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GB" sz="1100" dirty="0">
                          <a:effectLst/>
                        </a:rPr>
                        <a:t> </a:t>
                      </a:r>
                      <a:r>
                        <a:rPr lang="en-GB" sz="1800" b="1" kern="1200" dirty="0" smtClean="0">
                          <a:solidFill>
                            <a:schemeClr val="lt1"/>
                          </a:solidFill>
                          <a:effectLst/>
                          <a:latin typeface="+mn-lt"/>
                          <a:ea typeface="+mn-ea"/>
                          <a:cs typeface="+mn-cs"/>
                        </a:rPr>
                        <a:t>Summary of Budget Principles and Requirements</a:t>
                      </a:r>
                      <a:endParaRPr lang="en-US" sz="1800" dirty="0">
                        <a:effectLst/>
                        <a:latin typeface="Calibri"/>
                        <a:ea typeface="Calibri"/>
                        <a:cs typeface="Times New Roman"/>
                      </a:endParaRPr>
                    </a:p>
                  </a:txBody>
                  <a:tcPr marL="68580" marR="68580" marT="0" marB="0"/>
                </a:tc>
              </a:tr>
              <a:tr h="0">
                <a:tc>
                  <a:txBody>
                    <a:bodyPr/>
                    <a:lstStyle/>
                    <a:p>
                      <a:pPr marL="228600" marR="0" indent="0" algn="just" defTabSz="914400" rtl="0" eaLnBrk="1" fontAlgn="auto" latinLnBrk="0" hangingPunct="1">
                        <a:lnSpc>
                          <a:spcPct val="107000"/>
                        </a:lnSpc>
                        <a:spcBef>
                          <a:spcPts val="0"/>
                        </a:spcBef>
                        <a:spcAft>
                          <a:spcPts val="0"/>
                        </a:spcAft>
                        <a:buClrTx/>
                        <a:buSzTx/>
                        <a:buFontTx/>
                        <a:buNone/>
                        <a:tabLst/>
                        <a:defRPr/>
                      </a:pPr>
                      <a:r>
                        <a:rPr lang="en-GB" sz="1600" b="1" kern="1200" dirty="0" smtClean="0">
                          <a:solidFill>
                            <a:schemeClr val="lt1"/>
                          </a:solidFill>
                          <a:effectLst/>
                          <a:latin typeface="+mn-lt"/>
                          <a:ea typeface="+mn-ea"/>
                          <a:cs typeface="+mn-cs"/>
                        </a:rPr>
                        <a:t>Salaries and related costs</a:t>
                      </a:r>
                      <a:endParaRPr lang="en-US" sz="1600" b="1" kern="1200" dirty="0" smtClean="0">
                        <a:solidFill>
                          <a:schemeClr val="lt1"/>
                        </a:solidFill>
                        <a:effectLst/>
                        <a:latin typeface="+mn-lt"/>
                        <a:ea typeface="+mn-ea"/>
                        <a:cs typeface="+mn-cs"/>
                      </a:endParaRPr>
                    </a:p>
                    <a:p>
                      <a:pPr marL="228600" marR="0" algn="just">
                        <a:lnSpc>
                          <a:spcPct val="107000"/>
                        </a:lnSpc>
                        <a:spcBef>
                          <a:spcPts val="0"/>
                        </a:spcBef>
                        <a:spcAft>
                          <a:spcPts val="0"/>
                        </a:spcAft>
                      </a:pPr>
                      <a:endParaRPr lang="en-US" sz="2800" dirty="0">
                        <a:effectLst/>
                        <a:latin typeface="Calibri"/>
                        <a:ea typeface="Calibri"/>
                        <a:cs typeface="Times New Roman"/>
                      </a:endParaRPr>
                    </a:p>
                  </a:txBody>
                  <a:tcPr marL="68580" marR="68580" marT="0" marB="0"/>
                </a:tc>
                <a:tc>
                  <a:txBody>
                    <a:bodyPr/>
                    <a:lstStyle/>
                    <a:p>
                      <a:pPr marL="285750" lvl="0" indent="-285750">
                        <a:buFont typeface="Arial" pitchFamily="34" charset="0"/>
                        <a:buChar char="•"/>
                      </a:pPr>
                      <a:r>
                        <a:rPr lang="en-GB" sz="1600" kern="1200" dirty="0" smtClean="0">
                          <a:solidFill>
                            <a:schemeClr val="dk1"/>
                          </a:solidFill>
                          <a:effectLst/>
                          <a:latin typeface="+mn-lt"/>
                          <a:ea typeface="+mn-ea"/>
                          <a:cs typeface="+mn-cs"/>
                        </a:rPr>
                        <a:t>The following positions must be budgeted for under the water department: 1 Water Engineer, 1 Engineering Assistant (Water/Borehole Technician), 4 Assistant Water Officers ( for water supply, mobilisation, sanitation and  for planning)</a:t>
                      </a:r>
                      <a:endParaRPr lang="en-US" sz="1600" dirty="0" smtClean="0">
                        <a:effectLst/>
                      </a:endParaRPr>
                    </a:p>
                    <a:p>
                      <a:pPr marL="285750" indent="-285750">
                        <a:buFont typeface="Arial" pitchFamily="34" charset="0"/>
                        <a:buChar char="•"/>
                      </a:pPr>
                      <a:r>
                        <a:rPr lang="en-GB" sz="1600" kern="1200" dirty="0" smtClean="0">
                          <a:solidFill>
                            <a:schemeClr val="dk1"/>
                          </a:solidFill>
                          <a:effectLst/>
                          <a:latin typeface="+mn-lt"/>
                          <a:ea typeface="+mn-ea"/>
                          <a:cs typeface="+mn-cs"/>
                        </a:rPr>
                        <a:t>If these posts are not funded from the unconditional wage grant, they should be budgeted for as contract staff in the development budget funded from the sector development grant.</a:t>
                      </a:r>
                      <a:endParaRPr lang="en-US" sz="1600" dirty="0">
                        <a:effectLst/>
                      </a:endParaRPr>
                    </a:p>
                  </a:txBody>
                  <a:tcPr marL="68580" marR="68580" marT="0" marB="0"/>
                </a:tc>
              </a:tr>
              <a:tr h="2663317">
                <a:tc>
                  <a:txBody>
                    <a:bodyPr/>
                    <a:lstStyle/>
                    <a:p>
                      <a:pPr marL="228600" marR="0" indent="0" algn="just" defTabSz="914400" rtl="0" eaLnBrk="1" fontAlgn="auto" latinLnBrk="0" hangingPunct="1">
                        <a:lnSpc>
                          <a:spcPct val="107000"/>
                        </a:lnSpc>
                        <a:spcBef>
                          <a:spcPts val="0"/>
                        </a:spcBef>
                        <a:spcAft>
                          <a:spcPts val="0"/>
                        </a:spcAft>
                        <a:buClrTx/>
                        <a:buSzTx/>
                        <a:buFontTx/>
                        <a:buNone/>
                        <a:tabLst/>
                        <a:defRPr/>
                      </a:pPr>
                      <a:r>
                        <a:rPr lang="en-GB" sz="1600" b="1" kern="1200" dirty="0" smtClean="0">
                          <a:solidFill>
                            <a:schemeClr val="lt1"/>
                          </a:solidFill>
                          <a:effectLst/>
                          <a:latin typeface="+mn-lt"/>
                          <a:ea typeface="+mn-ea"/>
                          <a:cs typeface="+mn-cs"/>
                        </a:rPr>
                        <a:t>Lower Local Services (Operation and maintenance of piped water systems in urban settlements/RGCs)</a:t>
                      </a:r>
                      <a:endParaRPr lang="en-US" sz="1600" b="1" kern="1200" dirty="0" smtClean="0">
                        <a:solidFill>
                          <a:schemeClr val="lt1"/>
                        </a:solidFill>
                        <a:effectLst/>
                        <a:latin typeface="+mn-lt"/>
                        <a:ea typeface="+mn-ea"/>
                        <a:cs typeface="+mn-cs"/>
                      </a:endParaRPr>
                    </a:p>
                  </a:txBody>
                  <a:tcPr marL="68580" marR="68580" marT="0" marB="0"/>
                </a:tc>
                <a:tc>
                  <a:txBody>
                    <a:bodyPr/>
                    <a:lstStyle/>
                    <a:p>
                      <a:pPr marL="285750" indent="-285750">
                        <a:buFont typeface="Arial" pitchFamily="34" charset="0"/>
                        <a:buChar char="•"/>
                      </a:pPr>
                      <a:r>
                        <a:rPr lang="en-GB" sz="1600" kern="1200" dirty="0" smtClean="0">
                          <a:solidFill>
                            <a:schemeClr val="dk1"/>
                          </a:solidFill>
                          <a:effectLst/>
                          <a:latin typeface="+mn-lt"/>
                          <a:ea typeface="+mn-ea"/>
                          <a:cs typeface="+mn-cs"/>
                        </a:rPr>
                        <a:t>In line with allocations to the support services grant- urban water, allocations should be made to urban settlements and RGCs.   </a:t>
                      </a:r>
                    </a:p>
                    <a:p>
                      <a:pPr marL="285750" indent="-285750">
                        <a:buFont typeface="Arial" pitchFamily="34" charset="0"/>
                        <a:buChar char="•"/>
                      </a:pPr>
                      <a:r>
                        <a:rPr lang="en-GB" sz="1600" kern="1200" dirty="0" smtClean="0">
                          <a:solidFill>
                            <a:schemeClr val="dk1"/>
                          </a:solidFill>
                          <a:effectLst/>
                          <a:latin typeface="+mn-lt"/>
                          <a:ea typeface="+mn-ea"/>
                          <a:cs typeface="+mn-cs"/>
                        </a:rPr>
                        <a:t>The full amount of grant allocations from the Support Services Urban O&amp;M grant should be allocated as Lower Local Services to the piped water schemes and umbrella organisations identified by MWE.</a:t>
                      </a:r>
                    </a:p>
                    <a:p>
                      <a:pPr marL="285750" indent="-285750">
                        <a:buFont typeface="Arial" pitchFamily="34" charset="0"/>
                        <a:buChar char="•"/>
                      </a:pPr>
                      <a:endParaRPr lang="en-GB" sz="1600" kern="1200" dirty="0" smtClean="0">
                        <a:solidFill>
                          <a:schemeClr val="dk1"/>
                        </a:solidFill>
                        <a:effectLst/>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600" kern="1200" dirty="0" smtClean="0">
                          <a:solidFill>
                            <a:schemeClr val="dk1"/>
                          </a:solidFill>
                          <a:effectLst/>
                          <a:latin typeface="+mn-lt"/>
                          <a:ea typeface="+mn-ea"/>
                          <a:cs typeface="+mn-cs"/>
                        </a:rPr>
                        <a:t>Routine maintenance, including minor repairs, remains the responsibility of communities and associated water user committees within each sub-county.</a:t>
                      </a:r>
                      <a:endParaRPr lang="en-US" sz="16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600" i="1" kern="1200" dirty="0" smtClean="0">
                        <a:solidFill>
                          <a:schemeClr val="dk1"/>
                        </a:solidFill>
                        <a:effectLst/>
                        <a:latin typeface="+mn-lt"/>
                        <a:ea typeface="+mn-ea"/>
                        <a:cs typeface="+mn-cs"/>
                      </a:endParaRPr>
                    </a:p>
                    <a:p>
                      <a:pPr marL="0" indent="0">
                        <a:buFont typeface="Arial" pitchFamily="34" charset="0"/>
                        <a:buNone/>
                      </a:pPr>
                      <a:r>
                        <a:rPr lang="en-GB" sz="1600" i="1" kern="1200" dirty="0" smtClean="0">
                          <a:solidFill>
                            <a:schemeClr val="dk1"/>
                          </a:solidFill>
                          <a:effectLst/>
                          <a:latin typeface="+mn-lt"/>
                          <a:ea typeface="+mn-ea"/>
                          <a:cs typeface="+mn-cs"/>
                        </a:rPr>
                        <a:t>Note</a:t>
                      </a:r>
                      <a:r>
                        <a:rPr lang="en-GB" sz="1600" i="1" kern="1200" baseline="0" dirty="0" smtClean="0">
                          <a:solidFill>
                            <a:schemeClr val="dk1"/>
                          </a:solidFill>
                          <a:effectLst/>
                          <a:latin typeface="+mn-lt"/>
                          <a:ea typeface="+mn-ea"/>
                          <a:cs typeface="+mn-cs"/>
                        </a:rPr>
                        <a:t> that</a:t>
                      </a:r>
                      <a:r>
                        <a:rPr lang="en-GB" sz="1600" i="1" kern="1200" dirty="0" smtClean="0">
                          <a:solidFill>
                            <a:schemeClr val="dk1"/>
                          </a:solidFill>
                          <a:effectLst/>
                          <a:latin typeface="+mn-lt"/>
                          <a:ea typeface="+mn-ea"/>
                          <a:cs typeface="+mn-cs"/>
                        </a:rPr>
                        <a:t> this is only applicable to LGs receiving the Support Services Grant for Urban Water</a:t>
                      </a:r>
                      <a:endParaRPr lang="en-US" sz="1600" dirty="0">
                        <a:effectLst/>
                      </a:endParaRPr>
                    </a:p>
                  </a:txBody>
                  <a:tcPr marL="68580" marR="68580" marT="0" marB="0"/>
                </a:tc>
              </a:tr>
            </a:tbl>
          </a:graphicData>
        </a:graphic>
      </p:graphicFrame>
    </p:spTree>
    <p:extLst>
      <p:ext uri="{BB962C8B-B14F-4D97-AF65-F5344CB8AC3E}">
        <p14:creationId xmlns:p14="http://schemas.microsoft.com/office/powerpoint/2010/main" val="2816537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GB" sz="3200" b="1" dirty="0">
                <a:solidFill>
                  <a:srgbClr val="FF0000"/>
                </a:solidFill>
              </a:rPr>
              <a:t>Overview of Budget Requirements for 2017/18</a:t>
            </a:r>
            <a:endParaRPr lang="en-US" sz="3200"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35197728"/>
              </p:ext>
            </p:extLst>
          </p:nvPr>
        </p:nvGraphicFramePr>
        <p:xfrm>
          <a:off x="152400" y="762000"/>
          <a:ext cx="8839200" cy="5272532"/>
        </p:xfrm>
        <a:graphic>
          <a:graphicData uri="http://schemas.openxmlformats.org/drawingml/2006/table">
            <a:tbl>
              <a:tblPr firstRow="1" firstCol="1" bandRow="1">
                <a:tableStyleId>{5C22544A-7EE6-4342-B048-85BDC9FD1C3A}</a:tableStyleId>
              </a:tblPr>
              <a:tblGrid>
                <a:gridCol w="1600200"/>
                <a:gridCol w="7239000"/>
              </a:tblGrid>
              <a:tr h="0">
                <a:tc>
                  <a:txBody>
                    <a:bodyPr/>
                    <a:lstStyle/>
                    <a:p>
                      <a:pPr marL="0" marR="0">
                        <a:lnSpc>
                          <a:spcPct val="107000"/>
                        </a:lnSpc>
                        <a:spcBef>
                          <a:spcPts val="0"/>
                        </a:spcBef>
                        <a:spcAft>
                          <a:spcPts val="0"/>
                        </a:spcAft>
                        <a:tabLst>
                          <a:tab pos="278130" algn="l"/>
                        </a:tabLst>
                      </a:pPr>
                      <a:r>
                        <a:rPr lang="en-GB" sz="1600" dirty="0">
                          <a:effectLst/>
                        </a:rPr>
                        <a:t>Budget Requirements</a:t>
                      </a:r>
                      <a:endParaRPr lang="en-US" sz="16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GB" sz="1100" dirty="0">
                          <a:effectLst/>
                        </a:rPr>
                        <a:t> </a:t>
                      </a:r>
                      <a:r>
                        <a:rPr lang="en-GB" sz="1800" b="1" kern="1200" dirty="0" smtClean="0">
                          <a:solidFill>
                            <a:schemeClr val="lt1"/>
                          </a:solidFill>
                          <a:effectLst/>
                          <a:latin typeface="+mn-lt"/>
                          <a:ea typeface="+mn-ea"/>
                          <a:cs typeface="+mn-cs"/>
                        </a:rPr>
                        <a:t>Summary of Budget Principles and Requirements</a:t>
                      </a:r>
                      <a:endParaRPr lang="en-US" sz="1800" dirty="0">
                        <a:effectLst/>
                        <a:latin typeface="Calibri"/>
                        <a:ea typeface="Calibri"/>
                        <a:cs typeface="Times New Roman"/>
                      </a:endParaRPr>
                    </a:p>
                  </a:txBody>
                  <a:tcPr marL="68580" marR="68580" marT="0" marB="0"/>
                </a:tc>
              </a:tr>
              <a:tr h="0">
                <a:tc>
                  <a:txBody>
                    <a:bodyPr/>
                    <a:lstStyle/>
                    <a:p>
                      <a:pPr marL="228600" marR="0" algn="just">
                        <a:lnSpc>
                          <a:spcPct val="107000"/>
                        </a:lnSpc>
                        <a:spcBef>
                          <a:spcPts val="0"/>
                        </a:spcBef>
                        <a:spcAft>
                          <a:spcPts val="0"/>
                        </a:spcAft>
                      </a:pPr>
                      <a:r>
                        <a:rPr lang="en-GB" sz="1600" b="1" kern="1200" dirty="0" smtClean="0">
                          <a:solidFill>
                            <a:schemeClr val="lt1"/>
                          </a:solidFill>
                          <a:effectLst/>
                          <a:latin typeface="+mn-lt"/>
                          <a:ea typeface="+mn-ea"/>
                          <a:cs typeface="+mn-cs"/>
                        </a:rPr>
                        <a:t>Higher Local Services (Promotion of sanitation , hygiene and community-based mobilisation)</a:t>
                      </a:r>
                      <a:endParaRPr lang="en-US" sz="1600" dirty="0">
                        <a:effectLst/>
                        <a:latin typeface="Calibri"/>
                        <a:ea typeface="Calibri"/>
                        <a:cs typeface="Times New Roman"/>
                      </a:endParaRPr>
                    </a:p>
                  </a:txBody>
                  <a:tcPr marL="68580" marR="68580" marT="0" marB="0"/>
                </a:tc>
                <a:tc>
                  <a:txBody>
                    <a:bodyPr/>
                    <a:lstStyle/>
                    <a:p>
                      <a:pPr marL="285750" lvl="0" indent="-285750" algn="just">
                        <a:buFont typeface="Arial" pitchFamily="34" charset="0"/>
                        <a:buChar char="•"/>
                      </a:pPr>
                      <a:r>
                        <a:rPr lang="en-GB" sz="1600" kern="1200" dirty="0" smtClean="0">
                          <a:solidFill>
                            <a:schemeClr val="dk1"/>
                          </a:solidFill>
                          <a:effectLst/>
                          <a:latin typeface="+mn-lt"/>
                          <a:ea typeface="+mn-ea"/>
                          <a:cs typeface="+mn-cs"/>
                        </a:rPr>
                        <a:t>A minimum of 40% of the non-wage recurrent budget for rural water and sanitation should be allocated to: </a:t>
                      </a:r>
                      <a:endParaRPr lang="en-US" sz="1600" kern="1200" dirty="0" smtClean="0">
                        <a:solidFill>
                          <a:schemeClr val="dk1"/>
                        </a:solidFill>
                        <a:effectLst/>
                        <a:latin typeface="+mn-lt"/>
                        <a:ea typeface="+mn-ea"/>
                        <a:cs typeface="+mn-cs"/>
                      </a:endParaRPr>
                    </a:p>
                    <a:p>
                      <a:pPr marL="742950" lvl="1" indent="-285750" algn="just">
                        <a:buFont typeface="Courier New" pitchFamily="49" charset="0"/>
                        <a:buChar char="o"/>
                      </a:pPr>
                      <a:r>
                        <a:rPr lang="en-GB" sz="1600" kern="1200" dirty="0" smtClean="0">
                          <a:solidFill>
                            <a:schemeClr val="dk1"/>
                          </a:solidFill>
                          <a:effectLst/>
                          <a:latin typeface="+mn-lt"/>
                          <a:ea typeface="+mn-ea"/>
                          <a:cs typeface="+mn-cs"/>
                        </a:rPr>
                        <a:t>Promotion of sanitation and hygiene</a:t>
                      </a:r>
                      <a:endParaRPr lang="en-US" sz="1600" kern="1200" dirty="0" smtClean="0">
                        <a:solidFill>
                          <a:schemeClr val="dk1"/>
                        </a:solidFill>
                        <a:effectLst/>
                        <a:latin typeface="+mn-lt"/>
                        <a:ea typeface="+mn-ea"/>
                        <a:cs typeface="+mn-cs"/>
                      </a:endParaRPr>
                    </a:p>
                    <a:p>
                      <a:pPr marL="742950" lvl="1" indent="-285750" algn="just">
                        <a:buFont typeface="Courier New" pitchFamily="49" charset="0"/>
                        <a:buChar char="o"/>
                      </a:pPr>
                      <a:r>
                        <a:rPr lang="en-GB" sz="1600" kern="1200" dirty="0" smtClean="0">
                          <a:solidFill>
                            <a:schemeClr val="dk1"/>
                          </a:solidFill>
                          <a:effectLst/>
                          <a:latin typeface="+mn-lt"/>
                          <a:ea typeface="+mn-ea"/>
                          <a:cs typeface="+mn-cs"/>
                        </a:rPr>
                        <a:t>Mobilisation and promotion of community based maintenance of water sources</a:t>
                      </a:r>
                    </a:p>
                    <a:p>
                      <a:pPr marL="285750" indent="-285750" algn="just">
                        <a:buFont typeface="Arial" pitchFamily="34" charset="0"/>
                        <a:buChar char="•"/>
                      </a:pPr>
                      <a:r>
                        <a:rPr lang="en-GB" sz="1800" kern="1200" dirty="0" smtClean="0">
                          <a:solidFill>
                            <a:schemeClr val="dk1"/>
                          </a:solidFill>
                          <a:effectLst/>
                          <a:latin typeface="+mn-lt"/>
                          <a:ea typeface="+mn-ea"/>
                          <a:cs typeface="+mn-cs"/>
                        </a:rPr>
                        <a:t>For those local governments receiving funds from the Transitional Development – Sanitation grant, additional allocations should be made in the development budget to sanitation activities.</a:t>
                      </a:r>
                      <a:endParaRPr lang="en-US" sz="1600" dirty="0">
                        <a:effectLst/>
                      </a:endParaRPr>
                    </a:p>
                  </a:txBody>
                  <a:tcPr marL="68580" marR="68580" marT="0" marB="0"/>
                </a:tc>
              </a:tr>
              <a:tr h="2663317">
                <a:tc>
                  <a:txBody>
                    <a:bodyPr/>
                    <a:lstStyle/>
                    <a:p>
                      <a:pPr marL="228600" marR="0" indent="0" algn="just" defTabSz="914400" rtl="0" eaLnBrk="1" fontAlgn="auto" latinLnBrk="0" hangingPunct="1">
                        <a:lnSpc>
                          <a:spcPct val="107000"/>
                        </a:lnSpc>
                        <a:spcBef>
                          <a:spcPts val="0"/>
                        </a:spcBef>
                        <a:spcAft>
                          <a:spcPts val="0"/>
                        </a:spcAft>
                        <a:buClrTx/>
                        <a:buSzTx/>
                        <a:buFontTx/>
                        <a:buNone/>
                        <a:tabLst/>
                        <a:defRPr/>
                      </a:pPr>
                      <a:r>
                        <a:rPr lang="en-GB" sz="1600" b="1" kern="1200" dirty="0" smtClean="0">
                          <a:solidFill>
                            <a:schemeClr val="lt1"/>
                          </a:solidFill>
                          <a:effectLst/>
                          <a:latin typeface="+mn-lt"/>
                          <a:ea typeface="+mn-ea"/>
                          <a:cs typeface="+mn-cs"/>
                        </a:rPr>
                        <a:t>Monitoring, management and administration of service delivery</a:t>
                      </a:r>
                      <a:endParaRPr lang="en-US" sz="1600" b="1" kern="1200" dirty="0" smtClean="0">
                        <a:solidFill>
                          <a:schemeClr val="lt1"/>
                        </a:solidFill>
                        <a:effectLst/>
                        <a:latin typeface="+mn-lt"/>
                        <a:ea typeface="+mn-ea"/>
                        <a:cs typeface="+mn-cs"/>
                      </a:endParaRPr>
                    </a:p>
                  </a:txBody>
                  <a:tcPr marL="68580" marR="68580" marT="0" marB="0"/>
                </a:tc>
                <a:tc>
                  <a:txBody>
                    <a:bodyPr/>
                    <a:lstStyle/>
                    <a:p>
                      <a:pPr marL="285750" lvl="0" indent="-285750" algn="just">
                        <a:buFont typeface="Arial" pitchFamily="34" charset="0"/>
                        <a:buChar char="•"/>
                      </a:pPr>
                      <a:r>
                        <a:rPr lang="en-GB" sz="1600" kern="1200" dirty="0" smtClean="0">
                          <a:solidFill>
                            <a:schemeClr val="dk1"/>
                          </a:solidFill>
                          <a:effectLst/>
                          <a:latin typeface="+mn-lt"/>
                          <a:ea typeface="+mn-ea"/>
                          <a:cs typeface="+mn-cs"/>
                        </a:rPr>
                        <a:t>Up to 40% of the non-wage recurrent budget of for rural water and sanitation should be allocated to:</a:t>
                      </a:r>
                      <a:endParaRPr lang="en-US" sz="1600" kern="1200" dirty="0" smtClean="0">
                        <a:solidFill>
                          <a:schemeClr val="dk1"/>
                        </a:solidFill>
                        <a:effectLst/>
                        <a:latin typeface="+mn-lt"/>
                        <a:ea typeface="+mn-ea"/>
                        <a:cs typeface="+mn-cs"/>
                      </a:endParaRPr>
                    </a:p>
                    <a:p>
                      <a:pPr marL="742950" lvl="1" indent="-285750" algn="just">
                        <a:buFont typeface="Courier New" pitchFamily="49" charset="0"/>
                        <a:buChar char="o"/>
                      </a:pPr>
                      <a:r>
                        <a:rPr lang="en-GB" sz="1600" kern="1200" dirty="0" smtClean="0">
                          <a:solidFill>
                            <a:schemeClr val="dk1"/>
                          </a:solidFill>
                          <a:effectLst/>
                          <a:latin typeface="+mn-lt"/>
                          <a:ea typeface="+mn-ea"/>
                          <a:cs typeface="+mn-cs"/>
                        </a:rPr>
                        <a:t>The operation costs of District Water Offices</a:t>
                      </a:r>
                      <a:endParaRPr lang="en-US" sz="1600" kern="1200" dirty="0" smtClean="0">
                        <a:solidFill>
                          <a:schemeClr val="dk1"/>
                        </a:solidFill>
                        <a:effectLst/>
                        <a:latin typeface="+mn-lt"/>
                        <a:ea typeface="+mn-ea"/>
                        <a:cs typeface="+mn-cs"/>
                      </a:endParaRPr>
                    </a:p>
                    <a:p>
                      <a:pPr marL="742950" lvl="1" indent="-285750" algn="just">
                        <a:buFont typeface="Courier New" pitchFamily="49" charset="0"/>
                        <a:buChar char="o"/>
                      </a:pPr>
                      <a:r>
                        <a:rPr lang="en-GB" sz="1600" kern="1200" dirty="0" smtClean="0">
                          <a:solidFill>
                            <a:schemeClr val="dk1"/>
                          </a:solidFill>
                          <a:effectLst/>
                          <a:latin typeface="+mn-lt"/>
                          <a:ea typeface="+mn-ea"/>
                          <a:cs typeface="+mn-cs"/>
                        </a:rPr>
                        <a:t>Coordination activities</a:t>
                      </a:r>
                      <a:endParaRPr lang="en-US" sz="1600" kern="1200" dirty="0" smtClean="0">
                        <a:solidFill>
                          <a:schemeClr val="dk1"/>
                        </a:solidFill>
                        <a:effectLst/>
                        <a:latin typeface="+mn-lt"/>
                        <a:ea typeface="+mn-ea"/>
                        <a:cs typeface="+mn-cs"/>
                      </a:endParaRPr>
                    </a:p>
                    <a:p>
                      <a:pPr marL="742950" lvl="1" indent="-285750" algn="just">
                        <a:buFont typeface="Courier New" pitchFamily="49" charset="0"/>
                        <a:buChar char="o"/>
                      </a:pPr>
                      <a:r>
                        <a:rPr lang="en-GB" sz="1600" kern="1200" dirty="0" smtClean="0">
                          <a:solidFill>
                            <a:schemeClr val="dk1"/>
                          </a:solidFill>
                          <a:effectLst/>
                          <a:latin typeface="+mn-lt"/>
                          <a:ea typeface="+mn-ea"/>
                          <a:cs typeface="+mn-cs"/>
                        </a:rPr>
                        <a:t>Routine monitoring of water sector activities</a:t>
                      </a:r>
                    </a:p>
                    <a:p>
                      <a:pPr marL="285750" indent="-285750" algn="just">
                        <a:buFont typeface="Arial" pitchFamily="34" charset="0"/>
                        <a:buChar char="•"/>
                      </a:pPr>
                      <a:r>
                        <a:rPr lang="en-GB" sz="1600" kern="1200" dirty="0" smtClean="0">
                          <a:solidFill>
                            <a:schemeClr val="dk1"/>
                          </a:solidFill>
                          <a:effectLst/>
                          <a:latin typeface="+mn-lt"/>
                          <a:ea typeface="+mn-ea"/>
                          <a:cs typeface="+mn-cs"/>
                        </a:rPr>
                        <a:t>Overall, wage, non-wage recurrent and development management, monitoring and administration of service delivery, should not exceed 14% of the sector recurrent and </a:t>
                      </a:r>
                      <a:r>
                        <a:rPr lang="en-GB" sz="1600" kern="1200" dirty="0" err="1" smtClean="0">
                          <a:solidFill>
                            <a:schemeClr val="dk1"/>
                          </a:solidFill>
                          <a:effectLst/>
                          <a:latin typeface="+mn-lt"/>
                          <a:ea typeface="+mn-ea"/>
                          <a:cs typeface="+mn-cs"/>
                        </a:rPr>
                        <a:t>GoU</a:t>
                      </a:r>
                      <a:r>
                        <a:rPr lang="en-GB" sz="1600" kern="1200" dirty="0" smtClean="0">
                          <a:solidFill>
                            <a:schemeClr val="dk1"/>
                          </a:solidFill>
                          <a:effectLst/>
                          <a:latin typeface="+mn-lt"/>
                          <a:ea typeface="+mn-ea"/>
                          <a:cs typeface="+mn-cs"/>
                        </a:rPr>
                        <a:t> development budgets combined.</a:t>
                      </a:r>
                      <a:endParaRPr lang="en-US" sz="1600" dirty="0">
                        <a:effectLst/>
                      </a:endParaRPr>
                    </a:p>
                  </a:txBody>
                  <a:tcPr marL="68580" marR="68580" marT="0" marB="0"/>
                </a:tc>
              </a:tr>
            </a:tbl>
          </a:graphicData>
        </a:graphic>
      </p:graphicFrame>
    </p:spTree>
    <p:extLst>
      <p:ext uri="{BB962C8B-B14F-4D97-AF65-F5344CB8AC3E}">
        <p14:creationId xmlns:p14="http://schemas.microsoft.com/office/powerpoint/2010/main" val="23820010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GB" sz="3200" b="1" dirty="0">
                <a:solidFill>
                  <a:srgbClr val="FF0000"/>
                </a:solidFill>
              </a:rPr>
              <a:t>Overview of Budget Requirements for 2017/18</a:t>
            </a:r>
            <a:endParaRPr lang="en-US" sz="3200"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9928210"/>
              </p:ext>
            </p:extLst>
          </p:nvPr>
        </p:nvGraphicFramePr>
        <p:xfrm>
          <a:off x="152400" y="762000"/>
          <a:ext cx="8839200" cy="4971923"/>
        </p:xfrm>
        <a:graphic>
          <a:graphicData uri="http://schemas.openxmlformats.org/drawingml/2006/table">
            <a:tbl>
              <a:tblPr firstRow="1" firstCol="1" bandRow="1">
                <a:tableStyleId>{5C22544A-7EE6-4342-B048-85BDC9FD1C3A}</a:tableStyleId>
              </a:tblPr>
              <a:tblGrid>
                <a:gridCol w="1600200"/>
                <a:gridCol w="7239000"/>
              </a:tblGrid>
              <a:tr h="0">
                <a:tc>
                  <a:txBody>
                    <a:bodyPr/>
                    <a:lstStyle/>
                    <a:p>
                      <a:pPr marL="0" marR="0">
                        <a:lnSpc>
                          <a:spcPct val="107000"/>
                        </a:lnSpc>
                        <a:spcBef>
                          <a:spcPts val="0"/>
                        </a:spcBef>
                        <a:spcAft>
                          <a:spcPts val="0"/>
                        </a:spcAft>
                        <a:tabLst>
                          <a:tab pos="278130" algn="l"/>
                        </a:tabLst>
                      </a:pPr>
                      <a:r>
                        <a:rPr lang="en-GB" sz="1600" dirty="0">
                          <a:effectLst/>
                        </a:rPr>
                        <a:t>Budget Requirements</a:t>
                      </a:r>
                      <a:endParaRPr lang="en-US" sz="16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GB" sz="1600" dirty="0">
                          <a:effectLst/>
                        </a:rPr>
                        <a:t> </a:t>
                      </a:r>
                      <a:r>
                        <a:rPr lang="en-GB" sz="1600" b="1" kern="1200" dirty="0" smtClean="0">
                          <a:solidFill>
                            <a:schemeClr val="lt1"/>
                          </a:solidFill>
                          <a:effectLst/>
                          <a:latin typeface="+mn-lt"/>
                          <a:ea typeface="+mn-ea"/>
                          <a:cs typeface="+mn-cs"/>
                        </a:rPr>
                        <a:t>Summary of Budget Principles and Requirements</a:t>
                      </a:r>
                      <a:endParaRPr lang="en-US" sz="1600" dirty="0">
                        <a:effectLst/>
                        <a:latin typeface="Calibri"/>
                        <a:ea typeface="Calibri"/>
                        <a:cs typeface="Times New Roman"/>
                      </a:endParaRPr>
                    </a:p>
                  </a:txBody>
                  <a:tcPr marL="68580" marR="68580" marT="0" marB="0"/>
                </a:tc>
              </a:tr>
              <a:tr h="0">
                <a:tc>
                  <a:txBody>
                    <a:bodyPr/>
                    <a:lstStyle/>
                    <a:p>
                      <a:pPr marL="228600" marR="0">
                        <a:lnSpc>
                          <a:spcPct val="107000"/>
                        </a:lnSpc>
                        <a:spcBef>
                          <a:spcPts val="0"/>
                        </a:spcBef>
                        <a:spcAft>
                          <a:spcPts val="0"/>
                        </a:spcAft>
                      </a:pPr>
                      <a:r>
                        <a:rPr lang="en-GB" sz="1600" b="1" kern="1200" dirty="0" smtClean="0">
                          <a:solidFill>
                            <a:schemeClr val="lt1"/>
                          </a:solidFill>
                          <a:effectLst/>
                          <a:latin typeface="+mn-lt"/>
                          <a:ea typeface="+mn-ea"/>
                          <a:cs typeface="+mn-cs"/>
                        </a:rPr>
                        <a:t>Capacity Development </a:t>
                      </a:r>
                      <a:endParaRPr lang="en-US" sz="1600" dirty="0">
                        <a:effectLst/>
                        <a:latin typeface="Calibri"/>
                        <a:ea typeface="Calibri"/>
                        <a:cs typeface="Times New Roman"/>
                      </a:endParaRPr>
                    </a:p>
                  </a:txBody>
                  <a:tcPr marL="68580" marR="68580" marT="0" marB="0"/>
                </a:tc>
                <a:tc>
                  <a:txBody>
                    <a:bodyPr/>
                    <a:lstStyle/>
                    <a:p>
                      <a:pPr marL="285750" lvl="0" indent="-285750" algn="just">
                        <a:buFont typeface="Arial" pitchFamily="34" charset="0"/>
                        <a:buChar char="•"/>
                      </a:pPr>
                      <a:r>
                        <a:rPr lang="en-GB" sz="1400" kern="1200" dirty="0" smtClean="0">
                          <a:solidFill>
                            <a:schemeClr val="dk1"/>
                          </a:solidFill>
                          <a:effectLst/>
                          <a:latin typeface="+mn-lt"/>
                          <a:ea typeface="+mn-ea"/>
                          <a:cs typeface="+mn-cs"/>
                        </a:rPr>
                        <a:t>No funds from sector conditional grants can be spent on capacity development (for staff).  </a:t>
                      </a:r>
                      <a:endParaRPr lang="en-US" sz="1400" kern="1200" dirty="0" smtClean="0">
                        <a:solidFill>
                          <a:schemeClr val="dk1"/>
                        </a:solidFill>
                        <a:effectLst/>
                        <a:latin typeface="+mn-lt"/>
                        <a:ea typeface="+mn-ea"/>
                        <a:cs typeface="+mn-cs"/>
                      </a:endParaRPr>
                    </a:p>
                    <a:p>
                      <a:pPr marL="285750" lvl="0" indent="-285750" algn="just">
                        <a:buFont typeface="Arial" pitchFamily="34" charset="0"/>
                        <a:buChar char="•"/>
                      </a:pPr>
                      <a:r>
                        <a:rPr lang="en-GB" sz="1400" kern="1200" dirty="0" smtClean="0">
                          <a:solidFill>
                            <a:schemeClr val="dk1"/>
                          </a:solidFill>
                          <a:effectLst/>
                          <a:latin typeface="+mn-lt"/>
                          <a:ea typeface="+mn-ea"/>
                          <a:cs typeface="+mn-cs"/>
                        </a:rPr>
                        <a:t>Training and capacity development will be provided by the centre. </a:t>
                      </a:r>
                      <a:endParaRPr lang="en-US" sz="1400" kern="1200" dirty="0" smtClean="0">
                        <a:solidFill>
                          <a:schemeClr val="dk1"/>
                        </a:solidFill>
                        <a:effectLst/>
                        <a:latin typeface="+mn-lt"/>
                        <a:ea typeface="+mn-ea"/>
                        <a:cs typeface="+mn-cs"/>
                      </a:endParaRPr>
                    </a:p>
                    <a:p>
                      <a:pPr marL="285750" indent="-285750" algn="just">
                        <a:buFont typeface="Arial" pitchFamily="34" charset="0"/>
                        <a:buChar char="•"/>
                      </a:pPr>
                      <a:r>
                        <a:rPr lang="en-GB" sz="1400" kern="1200" dirty="0" smtClean="0">
                          <a:solidFill>
                            <a:schemeClr val="dk1"/>
                          </a:solidFill>
                          <a:effectLst/>
                          <a:latin typeface="+mn-lt"/>
                          <a:ea typeface="+mn-ea"/>
                          <a:cs typeface="+mn-cs"/>
                        </a:rPr>
                        <a:t>LGs may also provide for capacity development using their own local revenue, the </a:t>
                      </a:r>
                      <a:r>
                        <a:rPr lang="en-GB" sz="1400" kern="1200" dirty="0" smtClean="0">
                          <a:solidFill>
                            <a:srgbClr val="FF0000"/>
                          </a:solidFill>
                          <a:effectLst/>
                          <a:latin typeface="+mn-lt"/>
                          <a:ea typeface="+mn-ea"/>
                          <a:cs typeface="+mn-cs"/>
                        </a:rPr>
                        <a:t>DDEG</a:t>
                      </a:r>
                      <a:r>
                        <a:rPr lang="en-GB" sz="1400" kern="1200" dirty="0" smtClean="0">
                          <a:solidFill>
                            <a:schemeClr val="dk1"/>
                          </a:solidFill>
                          <a:effectLst/>
                          <a:latin typeface="+mn-lt"/>
                          <a:ea typeface="+mn-ea"/>
                          <a:cs typeface="+mn-cs"/>
                        </a:rPr>
                        <a:t>, and other transfers. </a:t>
                      </a:r>
                    </a:p>
                    <a:p>
                      <a:pPr marL="285750" indent="-285750" algn="just">
                        <a:buFont typeface="Arial" pitchFamily="34" charset="0"/>
                        <a:buChar char="•"/>
                      </a:pPr>
                      <a:r>
                        <a:rPr lang="en-GB" sz="1400" kern="1200" dirty="0" smtClean="0">
                          <a:solidFill>
                            <a:schemeClr val="dk1"/>
                          </a:solidFill>
                          <a:effectLst/>
                          <a:latin typeface="+mn-lt"/>
                          <a:ea typeface="+mn-ea"/>
                          <a:cs typeface="+mn-cs"/>
                        </a:rPr>
                        <a:t>Capacity building activities should be consistent with the positive and negative lists (A</a:t>
                      </a:r>
                      <a:r>
                        <a:rPr lang="en-GB" sz="1400" kern="1200" baseline="0" dirty="0" smtClean="0">
                          <a:solidFill>
                            <a:schemeClr val="dk1"/>
                          </a:solidFill>
                          <a:effectLst/>
                          <a:latin typeface="+mn-lt"/>
                          <a:ea typeface="+mn-ea"/>
                          <a:cs typeface="+mn-cs"/>
                        </a:rPr>
                        <a:t> table listing these is part of these guidelines</a:t>
                      </a:r>
                      <a:r>
                        <a:rPr lang="en-GB" sz="1400" kern="1200" dirty="0" smtClean="0">
                          <a:solidFill>
                            <a:schemeClr val="dk1"/>
                          </a:solidFill>
                          <a:effectLst/>
                          <a:latin typeface="+mn-lt"/>
                          <a:ea typeface="+mn-ea"/>
                          <a:cs typeface="+mn-cs"/>
                        </a:rPr>
                        <a:t>)</a:t>
                      </a:r>
                      <a:endParaRPr lang="en-US" sz="1400" dirty="0">
                        <a:effectLst/>
                      </a:endParaRPr>
                    </a:p>
                  </a:txBody>
                  <a:tcPr marL="68580" marR="68580" marT="0" marB="0"/>
                </a:tc>
              </a:tr>
              <a:tr h="2663317">
                <a:tc>
                  <a:txBody>
                    <a:bodyPr/>
                    <a:lstStyle/>
                    <a:p>
                      <a:pPr marL="228600" marR="0" indent="0" algn="l" defTabSz="914400" rtl="0" eaLnBrk="1" fontAlgn="auto" latinLnBrk="0" hangingPunct="1">
                        <a:lnSpc>
                          <a:spcPct val="107000"/>
                        </a:lnSpc>
                        <a:spcBef>
                          <a:spcPts val="0"/>
                        </a:spcBef>
                        <a:spcAft>
                          <a:spcPts val="0"/>
                        </a:spcAft>
                        <a:buClrTx/>
                        <a:buSzTx/>
                        <a:buFontTx/>
                        <a:buNone/>
                        <a:tabLst/>
                        <a:defRPr/>
                      </a:pPr>
                      <a:r>
                        <a:rPr lang="en-GB" sz="1600" b="1" kern="1200" dirty="0" smtClean="0">
                          <a:solidFill>
                            <a:schemeClr val="lt1"/>
                          </a:solidFill>
                          <a:effectLst/>
                          <a:latin typeface="+mn-lt"/>
                          <a:ea typeface="+mn-ea"/>
                          <a:cs typeface="+mn-cs"/>
                        </a:rPr>
                        <a:t>Development Investments</a:t>
                      </a:r>
                      <a:endParaRPr lang="en-US" sz="1600" b="1" kern="1200" dirty="0" smtClean="0">
                        <a:solidFill>
                          <a:schemeClr val="lt1"/>
                        </a:solidFill>
                        <a:effectLst/>
                        <a:latin typeface="+mn-lt"/>
                        <a:ea typeface="+mn-ea"/>
                        <a:cs typeface="+mn-cs"/>
                      </a:endParaRPr>
                    </a:p>
                    <a:p>
                      <a:pPr marL="228600" marR="0" indent="0" algn="l" defTabSz="914400" rtl="0" eaLnBrk="1" fontAlgn="auto" latinLnBrk="0" hangingPunct="1">
                        <a:lnSpc>
                          <a:spcPct val="107000"/>
                        </a:lnSpc>
                        <a:spcBef>
                          <a:spcPts val="0"/>
                        </a:spcBef>
                        <a:spcAft>
                          <a:spcPts val="0"/>
                        </a:spcAft>
                        <a:buClrTx/>
                        <a:buSzTx/>
                        <a:buFontTx/>
                        <a:buNone/>
                        <a:tabLst/>
                        <a:defRPr/>
                      </a:pPr>
                      <a:endParaRPr lang="en-US" sz="1600" b="1" kern="1200" dirty="0" smtClean="0">
                        <a:solidFill>
                          <a:schemeClr val="lt1"/>
                        </a:solidFill>
                        <a:effectLst/>
                        <a:latin typeface="+mn-lt"/>
                        <a:ea typeface="+mn-ea"/>
                        <a:cs typeface="+mn-cs"/>
                      </a:endParaRPr>
                    </a:p>
                  </a:txBody>
                  <a:tcPr marL="68580" marR="68580" marT="0" marB="0"/>
                </a:tc>
                <a:tc>
                  <a:txBody>
                    <a:bodyPr/>
                    <a:lstStyle/>
                    <a:p>
                      <a:pPr marL="171450" lvl="0" indent="-171450" algn="just">
                        <a:buFont typeface="Arial" pitchFamily="34" charset="0"/>
                        <a:buChar char="•"/>
                      </a:pPr>
                      <a:r>
                        <a:rPr lang="en-GB" sz="1400" kern="1200" dirty="0" smtClean="0">
                          <a:solidFill>
                            <a:schemeClr val="dk1"/>
                          </a:solidFill>
                          <a:effectLst/>
                          <a:latin typeface="+mn-lt"/>
                          <a:ea typeface="+mn-ea"/>
                          <a:cs typeface="+mn-cs"/>
                        </a:rPr>
                        <a:t>Overall, a maximum of 15% of the Sector </a:t>
                      </a:r>
                      <a:r>
                        <a:rPr lang="en-GB" sz="1400" kern="1200" dirty="0" err="1" smtClean="0">
                          <a:solidFill>
                            <a:schemeClr val="dk1"/>
                          </a:solidFill>
                          <a:effectLst/>
                          <a:latin typeface="+mn-lt"/>
                          <a:ea typeface="+mn-ea"/>
                          <a:cs typeface="+mn-cs"/>
                        </a:rPr>
                        <a:t>GoU</a:t>
                      </a:r>
                      <a:r>
                        <a:rPr lang="en-GB" sz="1400" kern="1200" dirty="0" smtClean="0">
                          <a:solidFill>
                            <a:schemeClr val="dk1"/>
                          </a:solidFill>
                          <a:effectLst/>
                          <a:latin typeface="+mn-lt"/>
                          <a:ea typeface="+mn-ea"/>
                          <a:cs typeface="+mn-cs"/>
                        </a:rPr>
                        <a:t> development Budget for the Water Department can be allocated to </a:t>
                      </a:r>
                      <a:r>
                        <a:rPr lang="en-GB" sz="1400" b="1" kern="1200" dirty="0" smtClean="0">
                          <a:solidFill>
                            <a:schemeClr val="dk1"/>
                          </a:solidFill>
                          <a:effectLst/>
                          <a:latin typeface="+mn-lt"/>
                          <a:ea typeface="+mn-ea"/>
                          <a:cs typeface="+mn-cs"/>
                        </a:rPr>
                        <a:t>rehabilitation </a:t>
                      </a:r>
                      <a:r>
                        <a:rPr lang="en-GB" sz="1400" kern="1200" dirty="0" smtClean="0">
                          <a:solidFill>
                            <a:schemeClr val="dk1"/>
                          </a:solidFill>
                          <a:effectLst/>
                          <a:latin typeface="+mn-lt"/>
                          <a:ea typeface="+mn-ea"/>
                          <a:cs typeface="+mn-cs"/>
                        </a:rPr>
                        <a:t>or major repair of water sources at both the sub-county and district levels. </a:t>
                      </a:r>
                    </a:p>
                    <a:p>
                      <a:pPr marL="171450" lvl="0" indent="-171450" algn="just">
                        <a:buFont typeface="Arial" pitchFamily="34" charset="0"/>
                        <a:buChar char="•"/>
                      </a:pPr>
                      <a:r>
                        <a:rPr lang="en-GB" sz="1400" kern="1200" dirty="0" smtClean="0">
                          <a:solidFill>
                            <a:schemeClr val="dk1"/>
                          </a:solidFill>
                          <a:effectLst/>
                          <a:latin typeface="+mn-lt"/>
                          <a:ea typeface="+mn-ea"/>
                          <a:cs typeface="+mn-cs"/>
                        </a:rPr>
                        <a:t>A minimum 80% of the sector </a:t>
                      </a:r>
                      <a:r>
                        <a:rPr lang="en-GB" sz="1400" kern="1200" dirty="0" err="1" smtClean="0">
                          <a:solidFill>
                            <a:schemeClr val="dk1"/>
                          </a:solidFill>
                          <a:effectLst/>
                          <a:latin typeface="+mn-lt"/>
                          <a:ea typeface="+mn-ea"/>
                          <a:cs typeface="+mn-cs"/>
                        </a:rPr>
                        <a:t>GoU</a:t>
                      </a:r>
                      <a:r>
                        <a:rPr lang="en-GB" sz="1400" kern="1200" dirty="0" smtClean="0">
                          <a:solidFill>
                            <a:schemeClr val="dk1"/>
                          </a:solidFill>
                          <a:effectLst/>
                          <a:latin typeface="+mn-lt"/>
                          <a:ea typeface="+mn-ea"/>
                          <a:cs typeface="+mn-cs"/>
                        </a:rPr>
                        <a:t> development budget should be allocated to capital such as infrastructure, facilities and equipment. Specific facilities include: Water sources/points, Public toilets, Dams</a:t>
                      </a:r>
                    </a:p>
                    <a:p>
                      <a:pPr marL="171450" lvl="0" indent="-171450" algn="just">
                        <a:buFont typeface="Arial" pitchFamily="34" charset="0"/>
                        <a:buChar char="•"/>
                      </a:pPr>
                      <a:r>
                        <a:rPr lang="en-GB" sz="1400" kern="1200" dirty="0" smtClean="0">
                          <a:solidFill>
                            <a:schemeClr val="dk1"/>
                          </a:solidFill>
                          <a:effectLst/>
                          <a:latin typeface="+mn-lt"/>
                          <a:ea typeface="+mn-ea"/>
                          <a:cs typeface="+mn-cs"/>
                        </a:rPr>
                        <a:t>All sub-counties with water coverage below the national target level should be allocated at least 75% of their share of the cost of achieving the sector target. </a:t>
                      </a:r>
                    </a:p>
                    <a:p>
                      <a:pPr marL="171450" lvl="0" indent="-171450" algn="just">
                        <a:buFont typeface="Arial" pitchFamily="34" charset="0"/>
                        <a:buChar char="•"/>
                      </a:pPr>
                      <a:r>
                        <a:rPr lang="en-GB" sz="1400" kern="1200" dirty="0" smtClean="0">
                          <a:solidFill>
                            <a:srgbClr val="FF0000"/>
                          </a:solidFill>
                          <a:effectLst/>
                          <a:latin typeface="+mn-lt"/>
                          <a:ea typeface="+mn-ea"/>
                          <a:cs typeface="+mn-cs"/>
                        </a:rPr>
                        <a:t>Up to 5% of the value of sector infrastructure investments can be allocated to investment servicing costs, including feasibility studies, procurement and monitoring costs. </a:t>
                      </a:r>
                    </a:p>
                    <a:p>
                      <a:pPr marL="171450" lvl="0" indent="-171450" algn="just">
                        <a:buFont typeface="Arial" pitchFamily="34" charset="0"/>
                        <a:buChar char="•"/>
                      </a:pPr>
                      <a:r>
                        <a:rPr lang="en-GB" sz="1400" kern="1200" dirty="0" smtClean="0">
                          <a:solidFill>
                            <a:schemeClr val="dk1"/>
                          </a:solidFill>
                          <a:effectLst/>
                          <a:latin typeface="+mn-lt"/>
                          <a:ea typeface="+mn-ea"/>
                          <a:cs typeface="+mn-cs"/>
                        </a:rPr>
                        <a:t>Local governments may not budget for activities specified in the negative list for capital investment (see table below).</a:t>
                      </a:r>
                    </a:p>
                    <a:p>
                      <a:pPr marL="171450" marR="0" lvl="0" indent="-1714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GB" sz="1400" kern="1200" dirty="0" smtClean="0">
                          <a:solidFill>
                            <a:schemeClr val="dk1"/>
                          </a:solidFill>
                          <a:effectLst/>
                          <a:latin typeface="+mn-lt"/>
                          <a:ea typeface="+mn-ea"/>
                          <a:cs typeface="+mn-cs"/>
                        </a:rPr>
                        <a:t>LGs must receive written authorisation from MWE to budget for office construction and other administrative investments, funded from the sector development grant .</a:t>
                      </a:r>
                    </a:p>
                    <a:p>
                      <a:pPr lvl="0" algn="just"/>
                      <a:endParaRPr lang="en-US" sz="1200" dirty="0">
                        <a:effectLst/>
                      </a:endParaRPr>
                    </a:p>
                  </a:txBody>
                  <a:tcPr marL="68580" marR="68580" marT="0" marB="0"/>
                </a:tc>
              </a:tr>
            </a:tbl>
          </a:graphicData>
        </a:graphic>
      </p:graphicFrame>
    </p:spTree>
    <p:extLst>
      <p:ext uri="{BB962C8B-B14F-4D97-AF65-F5344CB8AC3E}">
        <p14:creationId xmlns:p14="http://schemas.microsoft.com/office/powerpoint/2010/main" val="33372918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rgbClr val="FF0000"/>
                </a:solidFill>
              </a:rPr>
              <a:t>Other Issues for </a:t>
            </a:r>
            <a:r>
              <a:rPr lang="en-GB" sz="3200" b="1" dirty="0" smtClean="0">
                <a:solidFill>
                  <a:srgbClr val="FF0000"/>
                </a:solidFill>
              </a:rPr>
              <a:t>the Water &amp; Environment Sector</a:t>
            </a:r>
            <a:endParaRPr lang="en-GB" sz="3200" b="1" dirty="0">
              <a:solidFill>
                <a:srgbClr val="FF0000"/>
              </a:solidFill>
            </a:endParaRPr>
          </a:p>
        </p:txBody>
      </p:sp>
      <p:sp>
        <p:nvSpPr>
          <p:cNvPr id="5" name="Content Placeholder 4"/>
          <p:cNvSpPr>
            <a:spLocks noGrp="1"/>
          </p:cNvSpPr>
          <p:nvPr>
            <p:ph idx="1"/>
          </p:nvPr>
        </p:nvSpPr>
        <p:spPr>
          <a:xfrm>
            <a:off x="457200" y="1371600"/>
            <a:ext cx="8229600" cy="4754563"/>
          </a:xfrm>
        </p:spPr>
        <p:txBody>
          <a:bodyPr>
            <a:normAutofit/>
          </a:bodyPr>
          <a:lstStyle/>
          <a:p>
            <a:endParaRPr lang="en-US" sz="2400" dirty="0" smtClean="0"/>
          </a:p>
          <a:p>
            <a:endParaRPr lang="en-US" sz="2400" dirty="0"/>
          </a:p>
          <a:p>
            <a:endParaRPr lang="en-US" sz="2400" dirty="0" smtClean="0"/>
          </a:p>
        </p:txBody>
      </p:sp>
      <p:sp>
        <p:nvSpPr>
          <p:cNvPr id="3" name="Slide Number Placeholder 2"/>
          <p:cNvSpPr>
            <a:spLocks noGrp="1"/>
          </p:cNvSpPr>
          <p:nvPr>
            <p:ph type="sldNum" sz="quarter" idx="12"/>
          </p:nvPr>
        </p:nvSpPr>
        <p:spPr/>
        <p:txBody>
          <a:bodyPr/>
          <a:lstStyle/>
          <a:p>
            <a:fld id="{68E64D9C-0F87-499E-9CC5-B1133E157744}" type="slidenum">
              <a:rPr lang="en-GB" smtClean="0"/>
              <a:pPr/>
              <a:t>16</a:t>
            </a:fld>
            <a:endParaRPr lang="en-GB"/>
          </a:p>
        </p:txBody>
      </p:sp>
      <p:graphicFrame>
        <p:nvGraphicFramePr>
          <p:cNvPr id="4" name="Table 3"/>
          <p:cNvGraphicFramePr>
            <a:graphicFrameLocks noGrp="1"/>
          </p:cNvGraphicFramePr>
          <p:nvPr>
            <p:extLst>
              <p:ext uri="{D42A27DB-BD31-4B8C-83A1-F6EECF244321}">
                <p14:modId xmlns:p14="http://schemas.microsoft.com/office/powerpoint/2010/main" val="3580716872"/>
              </p:ext>
            </p:extLst>
          </p:nvPr>
        </p:nvGraphicFramePr>
        <p:xfrm>
          <a:off x="914400" y="1828800"/>
          <a:ext cx="7696200" cy="4638040"/>
        </p:xfrm>
        <a:graphic>
          <a:graphicData uri="http://schemas.openxmlformats.org/drawingml/2006/table">
            <a:tbl>
              <a:tblPr firstRow="1" bandRow="1">
                <a:tableStyleId>{5C22544A-7EE6-4342-B048-85BDC9FD1C3A}</a:tableStyleId>
              </a:tblPr>
              <a:tblGrid>
                <a:gridCol w="2971800"/>
                <a:gridCol w="4724400"/>
              </a:tblGrid>
              <a:tr h="370840">
                <a:tc>
                  <a:txBody>
                    <a:bodyPr/>
                    <a:lstStyle/>
                    <a:p>
                      <a:r>
                        <a:rPr lang="en-US" dirty="0" smtClean="0"/>
                        <a:t>Issues </a:t>
                      </a:r>
                      <a:endParaRPr lang="en-US" dirty="0"/>
                    </a:p>
                  </a:txBody>
                  <a:tcPr/>
                </a:tc>
                <a:tc>
                  <a:txBody>
                    <a:bodyPr/>
                    <a:lstStyle/>
                    <a:p>
                      <a:r>
                        <a:rPr lang="en-US" dirty="0" smtClean="0"/>
                        <a:t>Required Action </a:t>
                      </a:r>
                      <a:endParaRPr lang="en-US" dirty="0"/>
                    </a:p>
                  </a:txBody>
                  <a:tcPr/>
                </a:tc>
              </a:tr>
              <a:tr h="1534160">
                <a:tc>
                  <a:txBody>
                    <a:bodyPr/>
                    <a:lstStyle/>
                    <a:p>
                      <a:pPr algn="just"/>
                      <a:r>
                        <a:rPr lang="en-US" sz="1600" dirty="0" smtClean="0">
                          <a:solidFill>
                            <a:srgbClr val="0000FF"/>
                          </a:solidFill>
                        </a:rPr>
                        <a:t>Ensuring that </a:t>
                      </a:r>
                      <a:r>
                        <a:rPr lang="en-US" sz="1600" u="none" dirty="0" smtClean="0">
                          <a:solidFill>
                            <a:srgbClr val="0000FF"/>
                          </a:solidFill>
                        </a:rPr>
                        <a:t>at least each village has a clean and safe water source </a:t>
                      </a:r>
                      <a:endParaRPr lang="en-US" sz="1600" u="none" dirty="0">
                        <a:solidFill>
                          <a:srgbClr val="0000FF"/>
                        </a:solidFill>
                      </a:endParaRP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solidFill>
                            <a:srgbClr val="0000FF"/>
                          </a:solidFill>
                          <a:effectLst/>
                          <a:latin typeface="+mn-lt"/>
                          <a:ea typeface="+mn-ea"/>
                          <a:cs typeface="+mn-cs"/>
                        </a:rPr>
                        <a:t>MWE will work closely with LGs and ensuring that </a:t>
                      </a:r>
                      <a:r>
                        <a:rPr lang="en-US" sz="1600" b="1" u="sng" kern="1200" dirty="0" smtClean="0">
                          <a:solidFill>
                            <a:srgbClr val="0000FF"/>
                          </a:solidFill>
                          <a:effectLst/>
                          <a:latin typeface="+mn-lt"/>
                          <a:ea typeface="+mn-ea"/>
                          <a:cs typeface="+mn-cs"/>
                        </a:rPr>
                        <a:t>at least each village has a clean and safe water source</a:t>
                      </a:r>
                      <a:r>
                        <a:rPr lang="en-US" sz="1600" b="1" kern="1200" dirty="0" smtClean="0">
                          <a:solidFill>
                            <a:srgbClr val="0000FF"/>
                          </a:solidFill>
                          <a:effectLst/>
                          <a:latin typeface="+mn-lt"/>
                          <a:ea typeface="+mn-ea"/>
                          <a:cs typeface="+mn-cs"/>
                        </a:rPr>
                        <a:t> ta</a:t>
                      </a:r>
                      <a:r>
                        <a:rPr lang="en-US" sz="1600" kern="1200" dirty="0" smtClean="0">
                          <a:solidFill>
                            <a:srgbClr val="0000FF"/>
                          </a:solidFill>
                          <a:effectLst/>
                          <a:latin typeface="+mn-lt"/>
                          <a:ea typeface="+mn-ea"/>
                          <a:cs typeface="+mn-cs"/>
                        </a:rPr>
                        <a:t>king into account the directive by H.E the President. </a:t>
                      </a:r>
                    </a:p>
                    <a:p>
                      <a:pPr marL="285750" marR="0" lvl="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solidFill>
                            <a:srgbClr val="0000FF"/>
                          </a:solidFill>
                          <a:effectLst/>
                          <a:latin typeface="+mn-lt"/>
                          <a:ea typeface="+mn-ea"/>
                          <a:cs typeface="+mn-cs"/>
                        </a:rPr>
                        <a:t>The Ministry shall take this as one of the conditions to be fulfilled prior to the utilization of the District Water Development Conditional Grant.</a:t>
                      </a:r>
                      <a:endParaRPr lang="en-US" sz="1600" dirty="0">
                        <a:solidFill>
                          <a:srgbClr val="0000FF"/>
                        </a:solidFill>
                      </a:endParaRPr>
                    </a:p>
                  </a:txBody>
                  <a:tcPr/>
                </a:tc>
              </a:tr>
              <a:tr h="1259840">
                <a:tc>
                  <a:txBody>
                    <a:bodyPr/>
                    <a:lstStyle/>
                    <a:p>
                      <a:pPr algn="just"/>
                      <a:r>
                        <a:rPr lang="en-US" sz="1600" kern="1200" dirty="0" smtClean="0">
                          <a:solidFill>
                            <a:srgbClr val="0000FF"/>
                          </a:solidFill>
                          <a:effectLst/>
                          <a:latin typeface="+mn-lt"/>
                          <a:ea typeface="+mn-ea"/>
                          <a:cs typeface="+mn-cs"/>
                        </a:rPr>
                        <a:t>Development of Solar powered Mini-Piped Water Schemes to supply more persons that otherwise would be served using the traditional hand pumps.</a:t>
                      </a:r>
                      <a:r>
                        <a:rPr lang="en-US" sz="1800" kern="1200" dirty="0" smtClean="0">
                          <a:solidFill>
                            <a:schemeClr val="dk1"/>
                          </a:solidFill>
                          <a:effectLst/>
                          <a:latin typeface="+mn-lt"/>
                          <a:ea typeface="+mn-ea"/>
                          <a:cs typeface="+mn-cs"/>
                        </a:rPr>
                        <a:t> </a:t>
                      </a:r>
                      <a:endParaRPr lang="en-US" sz="1600" dirty="0">
                        <a:solidFill>
                          <a:srgbClr val="0000FF"/>
                        </a:solidFill>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n-US" sz="1600" dirty="0" smtClean="0">
                          <a:solidFill>
                            <a:srgbClr val="0000FF"/>
                          </a:solidFill>
                        </a:rPr>
                        <a:t>LGs should prepare designs and submit to MWE for approval before constriction. </a:t>
                      </a:r>
                      <a:r>
                        <a:rPr lang="en-US" sz="1600" u="sng" dirty="0" smtClean="0">
                          <a:solidFill>
                            <a:srgbClr val="0000FF"/>
                          </a:solidFill>
                        </a:rPr>
                        <a:t>As </a:t>
                      </a:r>
                      <a:r>
                        <a:rPr lang="en-US" sz="1600" u="sng" kern="1200" dirty="0" smtClean="0">
                          <a:solidFill>
                            <a:srgbClr val="0000FF"/>
                          </a:solidFill>
                          <a:effectLst/>
                          <a:latin typeface="+mn-lt"/>
                          <a:ea typeface="+mn-ea"/>
                          <a:cs typeface="+mn-cs"/>
                        </a:rPr>
                        <a:t>policy shift from point water facilities to piped.</a:t>
                      </a:r>
                      <a:endParaRPr lang="en-US" sz="1600" u="sng" dirty="0">
                        <a:solidFill>
                          <a:srgbClr val="0000FF"/>
                        </a:solidFill>
                      </a:endParaRPr>
                    </a:p>
                  </a:txBody>
                  <a:tcPr/>
                </a:tc>
              </a:tr>
              <a:tr h="1092200">
                <a:tc>
                  <a:txBody>
                    <a:bodyPr/>
                    <a:lstStyle/>
                    <a:p>
                      <a:pPr algn="just"/>
                      <a:r>
                        <a:rPr lang="en-US" sz="1700" dirty="0" smtClean="0">
                          <a:solidFill>
                            <a:srgbClr val="0000FF"/>
                          </a:solidFill>
                        </a:rPr>
                        <a:t>Contract Staff: Currently contract staff under the DWO are not funded under the unconditional wage grant.</a:t>
                      </a:r>
                      <a:endParaRPr lang="en-US" sz="1700" dirty="0">
                        <a:solidFill>
                          <a:srgbClr val="0000FF"/>
                        </a:solidFill>
                      </a:endParaRPr>
                    </a:p>
                  </a:txBody>
                  <a:tcPr/>
                </a:tc>
                <a:tc>
                  <a:txBody>
                    <a:bodyPr/>
                    <a:lstStyle/>
                    <a:p>
                      <a:pPr algn="just"/>
                      <a:r>
                        <a:rPr lang="en-US" sz="1700" dirty="0" smtClean="0">
                          <a:solidFill>
                            <a:srgbClr val="0000FF"/>
                          </a:solidFill>
                        </a:rPr>
                        <a:t>The MWE to make a case to MoPS  for additional recruitment to meet the staffing requirements. Districts to submit staffing gaps to MWE.</a:t>
                      </a:r>
                      <a:endParaRPr lang="en-US" sz="1700" dirty="0">
                        <a:solidFill>
                          <a:srgbClr val="0000FF"/>
                        </a:solidFill>
                      </a:endParaRPr>
                    </a:p>
                  </a:txBody>
                  <a:tcPr/>
                </a:tc>
              </a:tr>
            </a:tbl>
          </a:graphicData>
        </a:graphic>
      </p:graphicFrame>
    </p:spTree>
    <p:extLst>
      <p:ext uri="{BB962C8B-B14F-4D97-AF65-F5344CB8AC3E}">
        <p14:creationId xmlns:p14="http://schemas.microsoft.com/office/powerpoint/2010/main" val="9372905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GB" sz="3200" b="1" dirty="0">
                <a:solidFill>
                  <a:srgbClr val="FF0000"/>
                </a:solidFill>
              </a:rPr>
              <a:t>Other Issues for the Water &amp; Environment Sector (cont.)</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91200758"/>
              </p:ext>
            </p:extLst>
          </p:nvPr>
        </p:nvGraphicFramePr>
        <p:xfrm>
          <a:off x="457200" y="1371600"/>
          <a:ext cx="8229600" cy="4912360"/>
        </p:xfrm>
        <a:graphic>
          <a:graphicData uri="http://schemas.openxmlformats.org/drawingml/2006/table">
            <a:tbl>
              <a:tblPr firstRow="1" bandRow="1">
                <a:tableStyleId>{5C22544A-7EE6-4342-B048-85BDC9FD1C3A}</a:tableStyleId>
              </a:tblPr>
              <a:tblGrid>
                <a:gridCol w="3657600"/>
                <a:gridCol w="4572000"/>
              </a:tblGrid>
              <a:tr h="370840">
                <a:tc>
                  <a:txBody>
                    <a:bodyPr/>
                    <a:lstStyle/>
                    <a:p>
                      <a:r>
                        <a:rPr lang="en-US" dirty="0" smtClean="0"/>
                        <a:t>Issues </a:t>
                      </a:r>
                      <a:endParaRPr lang="en-US" dirty="0"/>
                    </a:p>
                  </a:txBody>
                  <a:tcPr/>
                </a:tc>
                <a:tc>
                  <a:txBody>
                    <a:bodyPr/>
                    <a:lstStyle/>
                    <a:p>
                      <a:r>
                        <a:rPr lang="en-US" dirty="0" smtClean="0"/>
                        <a:t>Required Action </a:t>
                      </a:r>
                      <a:endParaRPr lang="en-US" dirty="0"/>
                    </a:p>
                  </a:txBody>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000" dirty="0" smtClean="0"/>
                        <a:t>Inadequate supervision of Water for Production projects.</a:t>
                      </a:r>
                    </a:p>
                  </a:txBody>
                  <a:tcPr/>
                </a:tc>
                <a:tc>
                  <a:txBody>
                    <a:bodyPr/>
                    <a:lstStyle/>
                    <a:p>
                      <a:pPr algn="just"/>
                      <a:r>
                        <a:rPr lang="en-US" sz="2000" dirty="0" smtClean="0"/>
                        <a:t>LGs should increase their supervision and monitoring of Water for Production projects, besides</a:t>
                      </a:r>
                      <a:r>
                        <a:rPr lang="en-US" sz="2000" baseline="0" dirty="0" smtClean="0"/>
                        <a:t> participation at the planning meetings.</a:t>
                      </a:r>
                      <a:endParaRPr lang="en-US" sz="2000" dirty="0" smtClean="0"/>
                    </a:p>
                  </a:txBody>
                  <a:tcPr/>
                </a:tc>
              </a:tr>
              <a:tr h="370840">
                <a:tc>
                  <a:txBody>
                    <a:bodyPr/>
                    <a:lstStyle/>
                    <a:p>
                      <a:pPr algn="just"/>
                      <a:r>
                        <a:rPr lang="en-US" sz="2000" dirty="0" smtClean="0"/>
                        <a:t>Inadequate investment by LGs for the provision of Water for Production facilities.</a:t>
                      </a:r>
                      <a:endParaRPr lang="en-US" sz="2000" dirty="0"/>
                    </a:p>
                  </a:txBody>
                  <a:tcPr/>
                </a:tc>
                <a:tc>
                  <a:txBody>
                    <a:bodyPr/>
                    <a:lstStyle/>
                    <a:p>
                      <a:pPr algn="just"/>
                      <a:r>
                        <a:rPr lang="en-US" sz="2000" dirty="0" smtClean="0"/>
                        <a:t>LGs should budget for the provision of water for substance agriculture as it is considered to be part of the domestic water supply. Provided there is a provision for safe water abstraction. </a:t>
                      </a:r>
                      <a:endParaRPr lang="en-US" sz="2000" dirty="0"/>
                    </a:p>
                  </a:txBody>
                  <a:tcPr/>
                </a:tc>
              </a:tr>
              <a:tr h="370840">
                <a:tc>
                  <a:txBody>
                    <a:bodyPr/>
                    <a:lstStyle/>
                    <a:p>
                      <a:pPr algn="just"/>
                      <a:r>
                        <a:rPr lang="en-US" sz="2000" dirty="0" smtClean="0"/>
                        <a:t>Inadequate support by LGs on O&amp;M of Water for Production facilities.</a:t>
                      </a:r>
                      <a:endParaRPr lang="en-US" sz="2000" dirty="0"/>
                    </a:p>
                  </a:txBody>
                  <a:tcPr/>
                </a:tc>
                <a:tc>
                  <a:txBody>
                    <a:bodyPr/>
                    <a:lstStyle/>
                    <a:p>
                      <a:pPr algn="just"/>
                      <a:r>
                        <a:rPr lang="en-US" sz="2000" dirty="0" smtClean="0"/>
                        <a:t>LGs should budget for and</a:t>
                      </a:r>
                      <a:r>
                        <a:rPr lang="en-US" sz="2000" baseline="0" dirty="0" smtClean="0"/>
                        <a:t> support the communities of O&amp;M of the facilities as spelled out in the O&amp;M Framework and MOU </a:t>
                      </a:r>
                      <a:r>
                        <a:rPr lang="en-US" sz="2000" dirty="0" smtClean="0"/>
                        <a:t>provision of water for substance agriculture.</a:t>
                      </a:r>
                      <a:endParaRPr lang="en-US" sz="2000" dirty="0"/>
                    </a:p>
                  </a:txBody>
                  <a:tcPr/>
                </a:tc>
              </a:tr>
            </a:tbl>
          </a:graphicData>
        </a:graphic>
      </p:graphicFrame>
    </p:spTree>
    <p:extLst>
      <p:ext uri="{BB962C8B-B14F-4D97-AF65-F5344CB8AC3E}">
        <p14:creationId xmlns:p14="http://schemas.microsoft.com/office/powerpoint/2010/main" val="246967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a:solidFill>
                  <a:srgbClr val="FF0000"/>
                </a:solidFill>
              </a:rPr>
              <a:t>Other Issues for the Water &amp; Environment Sector (cont.)</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84414825"/>
              </p:ext>
            </p:extLst>
          </p:nvPr>
        </p:nvGraphicFramePr>
        <p:xfrm>
          <a:off x="533400" y="1371600"/>
          <a:ext cx="8229600" cy="45161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Issues </a:t>
                      </a:r>
                      <a:endParaRPr lang="en-US" dirty="0"/>
                    </a:p>
                  </a:txBody>
                  <a:tcPr/>
                </a:tc>
                <a:tc>
                  <a:txBody>
                    <a:bodyPr/>
                    <a:lstStyle/>
                    <a:p>
                      <a:r>
                        <a:rPr lang="en-US" dirty="0" smtClean="0"/>
                        <a:t>Required Action </a:t>
                      </a:r>
                      <a:endParaRPr lang="en-US" dirty="0"/>
                    </a:p>
                  </a:txBody>
                  <a:tcPr/>
                </a:tc>
              </a:tr>
              <a:tr h="370840">
                <a:tc>
                  <a:txBody>
                    <a:bodyPr/>
                    <a:lstStyle/>
                    <a:p>
                      <a:pPr algn="just"/>
                      <a:r>
                        <a:rPr lang="en-US" sz="1700" dirty="0" smtClean="0"/>
                        <a:t>The Water for Production has de-concentrated  operations to 3 regional</a:t>
                      </a:r>
                      <a:r>
                        <a:rPr lang="en-US" sz="1700" baseline="0" dirty="0" smtClean="0"/>
                        <a:t> centers-</a:t>
                      </a:r>
                    </a:p>
                    <a:p>
                      <a:pPr marL="285750" indent="-285750" algn="just">
                        <a:buFont typeface="Wingdings" pitchFamily="2" charset="2"/>
                        <a:buChar char="v"/>
                      </a:pPr>
                      <a:r>
                        <a:rPr lang="en-US" sz="1700" baseline="0" dirty="0" smtClean="0"/>
                        <a:t>Mbale covering Eastern and Kalamoja region</a:t>
                      </a:r>
                    </a:p>
                    <a:p>
                      <a:pPr marL="285750" indent="-285750" algn="just">
                        <a:buFont typeface="Wingdings" pitchFamily="2" charset="2"/>
                        <a:buChar char="v"/>
                      </a:pPr>
                      <a:r>
                        <a:rPr lang="en-US" sz="1700" baseline="0" dirty="0" smtClean="0"/>
                        <a:t>Lira covering Northern, West Nile, Bunyoro and Northern part of the central region</a:t>
                      </a:r>
                    </a:p>
                    <a:p>
                      <a:pPr marL="285750" indent="-285750" algn="just">
                        <a:buFont typeface="Wingdings" pitchFamily="2" charset="2"/>
                        <a:buChar char="v"/>
                      </a:pPr>
                      <a:r>
                        <a:rPr lang="en-US" sz="1700" baseline="0" dirty="0" smtClean="0"/>
                        <a:t>Mbarara covering South-west, Western and southern part of the central region.</a:t>
                      </a:r>
                      <a:endParaRPr lang="en-US" sz="1700" dirty="0"/>
                    </a:p>
                  </a:txBody>
                  <a:tcPr/>
                </a:tc>
                <a:tc>
                  <a:txBody>
                    <a:bodyPr/>
                    <a:lstStyle/>
                    <a:p>
                      <a:pPr algn="just"/>
                      <a:r>
                        <a:rPr lang="en-US" sz="1700" dirty="0" smtClean="0"/>
                        <a:t>LGs should liaise with these centers to handle any Water for production issues beyond district capacities.</a:t>
                      </a:r>
                      <a:endParaRPr lang="en-US" sz="1700" dirty="0"/>
                    </a:p>
                  </a:txBody>
                  <a:tcPr/>
                </a:tc>
              </a:tr>
              <a:tr h="370840">
                <a:tc>
                  <a:txBody>
                    <a:bodyPr/>
                    <a:lstStyle/>
                    <a:p>
                      <a:pPr algn="just"/>
                      <a:r>
                        <a:rPr lang="en-US" dirty="0" smtClean="0"/>
                        <a:t>The Water for Production has procured sets of Equipment</a:t>
                      </a:r>
                      <a:r>
                        <a:rPr lang="en-US" baseline="0" dirty="0" smtClean="0"/>
                        <a:t> for hire by the Framers and use by LGS fro construction of valley tanks and dams. However DLGs are reluctant to share the equipment </a:t>
                      </a:r>
                      <a:endParaRPr lang="en-US" dirty="0"/>
                    </a:p>
                  </a:txBody>
                  <a:tcPr/>
                </a:tc>
                <a:tc>
                  <a:txBody>
                    <a:bodyPr/>
                    <a:lstStyle/>
                    <a:p>
                      <a:pPr algn="just"/>
                      <a:r>
                        <a:rPr lang="en-US" dirty="0" smtClean="0"/>
                        <a:t>LGs should abide by the sharing arrangements as spelled</a:t>
                      </a:r>
                      <a:r>
                        <a:rPr lang="en-US" baseline="0" dirty="0" smtClean="0"/>
                        <a:t> out in the signed MOU, while the MWE endeavor to procure more equipment </a:t>
                      </a:r>
                      <a:endParaRPr lang="en-US" dirty="0"/>
                    </a:p>
                  </a:txBody>
                  <a:tcPr/>
                </a:tc>
              </a:tr>
            </a:tbl>
          </a:graphicData>
        </a:graphic>
      </p:graphicFrame>
    </p:spTree>
    <p:extLst>
      <p:ext uri="{BB962C8B-B14F-4D97-AF65-F5344CB8AC3E}">
        <p14:creationId xmlns:p14="http://schemas.microsoft.com/office/powerpoint/2010/main" val="3102293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GB" sz="3600" b="1" dirty="0">
                <a:solidFill>
                  <a:srgbClr val="FF0000"/>
                </a:solidFill>
              </a:rPr>
              <a:t>Other Issues for the Water &amp; Environment </a:t>
            </a:r>
            <a:r>
              <a:rPr lang="en-GB" sz="3600" b="1" dirty="0" smtClean="0">
                <a:solidFill>
                  <a:srgbClr val="FF0000"/>
                </a:solidFill>
              </a:rPr>
              <a:t>Sector (cont.)</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73605940"/>
              </p:ext>
            </p:extLst>
          </p:nvPr>
        </p:nvGraphicFramePr>
        <p:xfrm>
          <a:off x="457200" y="1295400"/>
          <a:ext cx="8229600" cy="5405590"/>
        </p:xfrm>
        <a:graphic>
          <a:graphicData uri="http://schemas.openxmlformats.org/drawingml/2006/table">
            <a:tbl>
              <a:tblPr firstRow="1" bandRow="1">
                <a:tableStyleId>{5C22544A-7EE6-4342-B048-85BDC9FD1C3A}</a:tableStyleId>
              </a:tblPr>
              <a:tblGrid>
                <a:gridCol w="4114800"/>
                <a:gridCol w="4114800"/>
              </a:tblGrid>
              <a:tr h="400414">
                <a:tc>
                  <a:txBody>
                    <a:bodyPr/>
                    <a:lstStyle/>
                    <a:p>
                      <a:r>
                        <a:rPr lang="en-US" dirty="0" smtClean="0"/>
                        <a:t>Issues </a:t>
                      </a:r>
                      <a:endParaRPr lang="en-US" dirty="0"/>
                    </a:p>
                  </a:txBody>
                  <a:tcPr/>
                </a:tc>
                <a:tc>
                  <a:txBody>
                    <a:bodyPr/>
                    <a:lstStyle/>
                    <a:p>
                      <a:r>
                        <a:rPr lang="en-US" dirty="0" smtClean="0"/>
                        <a:t>Required Action </a:t>
                      </a:r>
                      <a:endParaRPr lang="en-US" dirty="0"/>
                    </a:p>
                  </a:txBody>
                  <a:tcPr/>
                </a:tc>
              </a:tr>
              <a:tr h="330341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Address the effects of climate change and climate variability. The effects are reflected in extreme dry seasons, reduced productivity, floods, diseases, destruction of infrastructure, pollution, reduced water levels, displacement of people and animals etc… </a:t>
                      </a:r>
                    </a:p>
                  </a:txBody>
                  <a:tcPr/>
                </a:tc>
                <a:tc>
                  <a:txBody>
                    <a:bodyPr/>
                    <a:lstStyle/>
                    <a:p>
                      <a:pPr marL="285750" lvl="0" indent="-285750" algn="just">
                        <a:buFont typeface="Arial" pitchFamily="34" charset="0"/>
                        <a:buChar char="•"/>
                      </a:pPr>
                      <a:r>
                        <a:rPr lang="en-US" sz="1600" kern="1200" dirty="0" smtClean="0">
                          <a:solidFill>
                            <a:schemeClr val="dk1"/>
                          </a:solidFill>
                          <a:effectLst/>
                          <a:latin typeface="+mn-lt"/>
                          <a:ea typeface="+mn-ea"/>
                          <a:cs typeface="+mn-cs"/>
                        </a:rPr>
                        <a:t>Prioritize the National Climate Change Policy (NCCP) in all LGs actions and activities. </a:t>
                      </a:r>
                    </a:p>
                    <a:p>
                      <a:pPr marL="285750" lvl="0" indent="-285750" algn="just">
                        <a:buFont typeface="Arial" pitchFamily="34" charset="0"/>
                        <a:buChar char="•"/>
                      </a:pPr>
                      <a:r>
                        <a:rPr lang="en-US" sz="1600" kern="1200" dirty="0" smtClean="0">
                          <a:solidFill>
                            <a:schemeClr val="dk1"/>
                          </a:solidFill>
                          <a:effectLst/>
                          <a:latin typeface="+mn-lt"/>
                          <a:ea typeface="+mn-ea"/>
                          <a:cs typeface="+mn-cs"/>
                        </a:rPr>
                        <a:t>Mainstream adaptation priorities into the DPPs that will rise out of the NDPII including </a:t>
                      </a:r>
                    </a:p>
                    <a:p>
                      <a:pPr marL="285750" lvl="0" indent="-285750" algn="just">
                        <a:buFont typeface="Wingdings" pitchFamily="2" charset="2"/>
                        <a:buChar char="ü"/>
                      </a:pPr>
                      <a:r>
                        <a:rPr lang="en-US" sz="1600" kern="1200" dirty="0" smtClean="0">
                          <a:solidFill>
                            <a:schemeClr val="dk1"/>
                          </a:solidFill>
                          <a:effectLst/>
                          <a:latin typeface="+mn-lt"/>
                          <a:ea typeface="+mn-ea"/>
                          <a:cs typeface="+mn-cs"/>
                        </a:rPr>
                        <a:t>tree plating, </a:t>
                      </a:r>
                    </a:p>
                    <a:p>
                      <a:pPr marL="285750" lvl="0" indent="-285750" algn="just">
                        <a:buFont typeface="Wingdings" pitchFamily="2" charset="2"/>
                        <a:buChar char="ü"/>
                      </a:pPr>
                      <a:r>
                        <a:rPr lang="en-US" sz="1600" kern="1200" dirty="0" smtClean="0">
                          <a:solidFill>
                            <a:schemeClr val="dk1"/>
                          </a:solidFill>
                          <a:effectLst/>
                          <a:latin typeface="+mn-lt"/>
                          <a:ea typeface="+mn-ea"/>
                          <a:cs typeface="+mn-cs"/>
                        </a:rPr>
                        <a:t>promotion of and water harvesting and water for production in water stressed areas, </a:t>
                      </a:r>
                    </a:p>
                    <a:p>
                      <a:pPr marL="285750" lvl="0" indent="-285750" algn="just">
                        <a:buFont typeface="Wingdings" pitchFamily="2" charset="2"/>
                        <a:buChar char="ü"/>
                      </a:pPr>
                      <a:r>
                        <a:rPr lang="en-US" sz="1600" kern="1200" dirty="0" smtClean="0">
                          <a:solidFill>
                            <a:schemeClr val="dk1"/>
                          </a:solidFill>
                          <a:effectLst/>
                          <a:latin typeface="+mn-lt"/>
                          <a:ea typeface="+mn-ea"/>
                          <a:cs typeface="+mn-cs"/>
                        </a:rPr>
                        <a:t>protection of wetlands and river banks etc..</a:t>
                      </a:r>
                    </a:p>
                    <a:p>
                      <a:pPr marL="285750" indent="-285750" algn="just">
                        <a:buFont typeface="Arial" pitchFamily="34" charset="0"/>
                        <a:buChar char="•"/>
                      </a:pPr>
                      <a:r>
                        <a:rPr lang="en-US" sz="1600" kern="1200" dirty="0" smtClean="0">
                          <a:solidFill>
                            <a:schemeClr val="dk1"/>
                          </a:solidFill>
                          <a:effectLst/>
                          <a:latin typeface="+mn-lt"/>
                          <a:ea typeface="+mn-ea"/>
                          <a:cs typeface="+mn-cs"/>
                        </a:rPr>
                        <a:t>Ensure that implementation of all action is monitored and enforced. </a:t>
                      </a:r>
                      <a:endParaRPr lang="en-US" sz="1600" dirty="0"/>
                    </a:p>
                  </a:txBody>
                  <a:tcPr/>
                </a:tc>
              </a:tr>
              <a:tr h="1701760">
                <a:tc>
                  <a:txBody>
                    <a:bodyPr/>
                    <a:lstStyle/>
                    <a:p>
                      <a:pPr algn="just"/>
                      <a:r>
                        <a:rPr lang="en-US" sz="1600" u="none" smtClean="0"/>
                        <a:t>Conservation of Environment including Wetlands, Lakeshores River Banks and Forests.</a:t>
                      </a:r>
                      <a:endParaRPr lang="en-US" sz="1600" u="none" dirty="0"/>
                    </a:p>
                  </a:txBody>
                  <a:tcPr/>
                </a:tc>
                <a:tc>
                  <a:txBody>
                    <a:bodyPr/>
                    <a:lstStyle/>
                    <a:p>
                      <a:pPr marL="285750" indent="-285750" algn="just">
                        <a:buFont typeface="Arial" pitchFamily="34" charset="0"/>
                        <a:buChar char="•"/>
                      </a:pPr>
                      <a:r>
                        <a:rPr lang="en-GB" sz="1600" kern="1200" dirty="0" smtClean="0">
                          <a:solidFill>
                            <a:schemeClr val="dk1"/>
                          </a:solidFill>
                          <a:effectLst/>
                          <a:latin typeface="+mn-lt"/>
                          <a:ea typeface="+mn-ea"/>
                          <a:cs typeface="+mn-cs"/>
                        </a:rPr>
                        <a:t>LGs to cherish the devolved legislative powers such as article 237 of the Constitution, Land Act  Cap 227, Regulation 17 (1) of Wetland Regulation,</a:t>
                      </a:r>
                      <a:r>
                        <a:rPr lang="en-GB" sz="1600" kern="1200" baseline="0" dirty="0" smtClean="0">
                          <a:solidFill>
                            <a:schemeClr val="dk1"/>
                          </a:solidFill>
                          <a:effectLst/>
                          <a:latin typeface="+mn-lt"/>
                          <a:ea typeface="+mn-ea"/>
                          <a:cs typeface="+mn-cs"/>
                        </a:rPr>
                        <a:t> </a:t>
                      </a:r>
                      <a:r>
                        <a:rPr lang="en-GB" sz="1600" kern="1200" dirty="0" smtClean="0">
                          <a:solidFill>
                            <a:schemeClr val="dk1"/>
                          </a:solidFill>
                          <a:effectLst/>
                          <a:latin typeface="+mn-lt"/>
                          <a:ea typeface="+mn-ea"/>
                          <a:cs typeface="+mn-cs"/>
                        </a:rPr>
                        <a:t>and explore it as mechanisms to conserve wetlands within the Districts/Municipality or Town Councils.</a:t>
                      </a:r>
                      <a:endParaRPr lang="en-US" sz="1600" dirty="0"/>
                    </a:p>
                  </a:txBody>
                  <a:tcPr/>
                </a:tc>
              </a:tr>
            </a:tbl>
          </a:graphicData>
        </a:graphic>
      </p:graphicFrame>
    </p:spTree>
    <p:extLst>
      <p:ext uri="{BB962C8B-B14F-4D97-AF65-F5344CB8AC3E}">
        <p14:creationId xmlns:p14="http://schemas.microsoft.com/office/powerpoint/2010/main" val="3031973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845"/>
            <a:ext cx="9144000" cy="1143000"/>
          </a:xfrm>
        </p:spPr>
        <p:txBody>
          <a:bodyPr>
            <a:normAutofit/>
          </a:bodyPr>
          <a:lstStyle/>
          <a:p>
            <a:r>
              <a:rPr lang="en-US" sz="3200" b="1" dirty="0" smtClean="0">
                <a:solidFill>
                  <a:srgbClr val="FF0000"/>
                </a:solidFill>
              </a:rPr>
              <a:t>Overview of the 2017/18 Grant Information and Budget Guidelines</a:t>
            </a:r>
            <a:endParaRPr lang="en-US" sz="3200" b="1" dirty="0">
              <a:solidFill>
                <a:srgbClr val="FF0000"/>
              </a:solidFill>
            </a:endParaRPr>
          </a:p>
        </p:txBody>
      </p:sp>
      <p:sp>
        <p:nvSpPr>
          <p:cNvPr id="3" name="Content Placeholder 2"/>
          <p:cNvSpPr>
            <a:spLocks noGrp="1"/>
          </p:cNvSpPr>
          <p:nvPr>
            <p:ph idx="1"/>
          </p:nvPr>
        </p:nvSpPr>
        <p:spPr>
          <a:xfrm>
            <a:off x="152400" y="1600200"/>
            <a:ext cx="8915400" cy="4525963"/>
          </a:xfrm>
        </p:spPr>
        <p:txBody>
          <a:bodyPr>
            <a:normAutofit/>
          </a:bodyPr>
          <a:lstStyle/>
          <a:p>
            <a:pPr marL="0" indent="0">
              <a:buNone/>
            </a:pPr>
            <a:r>
              <a:rPr lang="en-GB" sz="2800" dirty="0" smtClean="0">
                <a:solidFill>
                  <a:srgbClr val="0000FF"/>
                </a:solidFill>
              </a:rPr>
              <a:t>The structure of the presentation:</a:t>
            </a:r>
          </a:p>
          <a:p>
            <a:pPr marL="0" indent="0">
              <a:buNone/>
            </a:pPr>
            <a:endParaRPr lang="en-GB" sz="800" dirty="0" smtClean="0">
              <a:solidFill>
                <a:srgbClr val="0000FF"/>
              </a:solidFill>
            </a:endParaRPr>
          </a:p>
          <a:p>
            <a:pPr marL="514350" indent="-514350">
              <a:buFont typeface="+mj-lt"/>
              <a:buAutoNum type="arabicPeriod"/>
            </a:pPr>
            <a:r>
              <a:rPr lang="en-GB" sz="2400" dirty="0" smtClean="0">
                <a:solidFill>
                  <a:srgbClr val="0000FF"/>
                </a:solidFill>
              </a:rPr>
              <a:t>Policy priorities/sector objectives</a:t>
            </a:r>
          </a:p>
          <a:p>
            <a:pPr marL="514350" indent="-514350">
              <a:buFont typeface="+mj-lt"/>
              <a:buAutoNum type="arabicPeriod"/>
            </a:pPr>
            <a:r>
              <a:rPr lang="en-GB" sz="2400" dirty="0" smtClean="0">
                <a:solidFill>
                  <a:srgbClr val="0000FF"/>
                </a:solidFill>
              </a:rPr>
              <a:t>Sector Linkage to National Development Plan II (2015-2020)</a:t>
            </a:r>
          </a:p>
          <a:p>
            <a:pPr marL="514350" indent="-514350">
              <a:buFont typeface="+mj-lt"/>
              <a:buAutoNum type="arabicPeriod"/>
            </a:pPr>
            <a:r>
              <a:rPr lang="en-GB" sz="2400" dirty="0" smtClean="0">
                <a:solidFill>
                  <a:srgbClr val="0000FF"/>
                </a:solidFill>
              </a:rPr>
              <a:t>Structure and Purpose of Sector Transfers</a:t>
            </a:r>
          </a:p>
          <a:p>
            <a:pPr marL="514350" indent="-514350">
              <a:buFont typeface="+mj-lt"/>
              <a:buAutoNum type="arabicPeriod"/>
            </a:pPr>
            <a:r>
              <a:rPr lang="en-GB" sz="2400" dirty="0" smtClean="0">
                <a:solidFill>
                  <a:srgbClr val="0000FF"/>
                </a:solidFill>
              </a:rPr>
              <a:t>Allocation Formulae</a:t>
            </a:r>
          </a:p>
          <a:p>
            <a:pPr marL="514350" indent="-514350">
              <a:buFont typeface="+mj-lt"/>
              <a:buAutoNum type="arabicPeriod"/>
            </a:pPr>
            <a:r>
              <a:rPr lang="en-GB" sz="2400" dirty="0" smtClean="0">
                <a:solidFill>
                  <a:srgbClr val="0000FF"/>
                </a:solidFill>
              </a:rPr>
              <a:t>Budget Requirements</a:t>
            </a:r>
          </a:p>
          <a:p>
            <a:pPr marL="514350" indent="-514350">
              <a:buFont typeface="+mj-lt"/>
              <a:buAutoNum type="arabicPeriod"/>
            </a:pPr>
            <a:r>
              <a:rPr lang="en-GB" sz="2400" dirty="0" smtClean="0">
                <a:solidFill>
                  <a:srgbClr val="0000FF"/>
                </a:solidFill>
              </a:rPr>
              <a:t>Other Sectoral Issues</a:t>
            </a:r>
          </a:p>
        </p:txBody>
      </p:sp>
    </p:spTree>
    <p:extLst>
      <p:ext uri="{BB962C8B-B14F-4D97-AF65-F5344CB8AC3E}">
        <p14:creationId xmlns:p14="http://schemas.microsoft.com/office/powerpoint/2010/main" val="22003183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rgbClr val="FF0000"/>
                </a:solidFill>
              </a:rPr>
              <a:t>Other Issues for the Water &amp; Environment </a:t>
            </a:r>
            <a:r>
              <a:rPr lang="en-GB" sz="3200" b="1" dirty="0" smtClean="0">
                <a:solidFill>
                  <a:srgbClr val="FF0000"/>
                </a:solidFill>
              </a:rPr>
              <a:t>Sector……</a:t>
            </a:r>
            <a:endParaRPr lang="en-US" sz="3200" b="1" dirty="0">
              <a:solidFill>
                <a:srgbClr val="FF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69457838"/>
              </p:ext>
            </p:extLst>
          </p:nvPr>
        </p:nvGraphicFramePr>
        <p:xfrm>
          <a:off x="457200" y="1600200"/>
          <a:ext cx="8229600" cy="48209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Issues </a:t>
                      </a:r>
                      <a:endParaRPr lang="en-US" dirty="0"/>
                    </a:p>
                  </a:txBody>
                  <a:tcPr/>
                </a:tc>
                <a:tc>
                  <a:txBody>
                    <a:bodyPr/>
                    <a:lstStyle/>
                    <a:p>
                      <a:r>
                        <a:rPr lang="en-US" dirty="0" smtClean="0"/>
                        <a:t>Required Action </a:t>
                      </a:r>
                      <a:endParaRPr lang="en-US" dirty="0"/>
                    </a:p>
                  </a:txBody>
                  <a:tcPr/>
                </a:tc>
              </a:tr>
              <a:tr h="370840">
                <a:tc>
                  <a:txBody>
                    <a:bodyPr/>
                    <a:lstStyle/>
                    <a:p>
                      <a:pPr algn="just"/>
                      <a:r>
                        <a:rPr lang="en-US" sz="2000" u="none" dirty="0" smtClean="0"/>
                        <a:t>The rampant encroachment and allocation of Forest Reserves,</a:t>
                      </a:r>
                      <a:r>
                        <a:rPr lang="en-US" sz="2000" u="none" baseline="0" dirty="0" smtClean="0"/>
                        <a:t> </a:t>
                      </a:r>
                      <a:r>
                        <a:rPr lang="en-US" sz="2000" u="none" dirty="0" smtClean="0"/>
                        <a:t>Wetlands, River Banks,</a:t>
                      </a:r>
                      <a:r>
                        <a:rPr lang="en-US" sz="2000" u="none" baseline="0" dirty="0" smtClean="0"/>
                        <a:t> Lakeshores </a:t>
                      </a:r>
                      <a:r>
                        <a:rPr lang="en-US" sz="2000" u="none" dirty="0" smtClean="0"/>
                        <a:t>and Wetlands for development </a:t>
                      </a:r>
                      <a:endParaRPr lang="en-US" sz="2000" u="none" dirty="0"/>
                    </a:p>
                  </a:txBody>
                  <a:tcPr/>
                </a:tc>
                <a:tc>
                  <a:txBody>
                    <a:bodyPr/>
                    <a:lstStyle/>
                    <a:p>
                      <a:pPr marL="285750" lvl="0" indent="-285750" algn="just">
                        <a:buFont typeface="Arial" pitchFamily="34" charset="0"/>
                        <a:buChar char="•"/>
                      </a:pPr>
                      <a:r>
                        <a:rPr lang="en-US" sz="2000" dirty="0" smtClean="0"/>
                        <a:t>LGs to ensure Land</a:t>
                      </a:r>
                      <a:r>
                        <a:rPr lang="en-US" sz="2000" baseline="0" dirty="0" smtClean="0"/>
                        <a:t> Boards do not lease out Forest Reserves and wetlands for developments.</a:t>
                      </a:r>
                    </a:p>
                    <a:p>
                      <a:pPr marL="285750" lvl="0" indent="-285750" algn="just">
                        <a:buFont typeface="Arial" pitchFamily="34" charset="0"/>
                        <a:buChar char="•"/>
                      </a:pPr>
                      <a:endParaRPr lang="en-US" sz="2000" baseline="0" dirty="0" smtClean="0"/>
                    </a:p>
                    <a:p>
                      <a:pPr marL="285750" lvl="0" indent="-285750" algn="just">
                        <a:buFont typeface="Arial" pitchFamily="34" charset="0"/>
                        <a:buChar char="•"/>
                      </a:pPr>
                      <a:r>
                        <a:rPr lang="en-US" sz="2000" baseline="0" dirty="0" smtClean="0"/>
                        <a:t>LGs to consider cancelling of Land Titles issued in Wetlands, </a:t>
                      </a:r>
                      <a:r>
                        <a:rPr lang="en-US" sz="2000" u="none" dirty="0" smtClean="0"/>
                        <a:t>River Banks,</a:t>
                      </a:r>
                      <a:r>
                        <a:rPr lang="en-US" sz="2000" u="none" baseline="0" dirty="0" smtClean="0"/>
                        <a:t> Lakeshores </a:t>
                      </a:r>
                      <a:r>
                        <a:rPr lang="en-US" sz="2000" baseline="0" dirty="0" smtClean="0"/>
                        <a:t>and Forest Reserves (as per Cabinet directive).</a:t>
                      </a:r>
                      <a:endParaRPr lang="en-US" sz="2000" dirty="0"/>
                    </a:p>
                  </a:txBody>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2000" i="0" dirty="0" smtClean="0"/>
                        <a:t>Increased encroachment and degradation of Wetlands, Forest Reserves, River Banks and Lake Shores(Agriculture, settlements, fuel wood etc.)</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2000" i="0" dirty="0" smtClean="0"/>
                        <a:t>LGs need to strengthen regular compliance monitoring and supervision, plan for restoration, strengthen partnership among departments, promote energy efficient technologies etc... </a:t>
                      </a:r>
                      <a:endParaRPr lang="en-US" sz="2000" i="0" dirty="0"/>
                    </a:p>
                  </a:txBody>
                  <a:tcPr/>
                </a:tc>
              </a:tr>
            </a:tbl>
          </a:graphicData>
        </a:graphic>
      </p:graphicFrame>
    </p:spTree>
    <p:extLst>
      <p:ext uri="{BB962C8B-B14F-4D97-AF65-F5344CB8AC3E}">
        <p14:creationId xmlns:p14="http://schemas.microsoft.com/office/powerpoint/2010/main" val="4125325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rgbClr val="FF0000"/>
                </a:solidFill>
              </a:rPr>
              <a:t>Other Issues for the Water &amp; Environment </a:t>
            </a:r>
            <a:r>
              <a:rPr lang="en-GB" sz="3200" b="1" dirty="0" smtClean="0">
                <a:solidFill>
                  <a:srgbClr val="FF0000"/>
                </a:solidFill>
              </a:rPr>
              <a:t>Sector (</a:t>
            </a:r>
            <a:r>
              <a:rPr lang="en-GB" sz="3200" b="1" dirty="0" err="1" smtClean="0">
                <a:solidFill>
                  <a:srgbClr val="FF0000"/>
                </a:solidFill>
              </a:rPr>
              <a:t>cont</a:t>
            </a:r>
            <a:r>
              <a:rPr lang="en-GB" sz="3200" b="1" dirty="0" smtClean="0">
                <a:solidFill>
                  <a:srgbClr val="FF0000"/>
                </a:solidFill>
              </a:rPr>
              <a:t>)</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9662752"/>
              </p:ext>
            </p:extLst>
          </p:nvPr>
        </p:nvGraphicFramePr>
        <p:xfrm>
          <a:off x="457200" y="1600200"/>
          <a:ext cx="8458200" cy="4211320"/>
        </p:xfrm>
        <a:graphic>
          <a:graphicData uri="http://schemas.openxmlformats.org/drawingml/2006/table">
            <a:tbl>
              <a:tblPr firstRow="1" bandRow="1">
                <a:tableStyleId>{5C22544A-7EE6-4342-B048-85BDC9FD1C3A}</a:tableStyleId>
              </a:tblPr>
              <a:tblGrid>
                <a:gridCol w="3837517"/>
                <a:gridCol w="4620683"/>
              </a:tblGrid>
              <a:tr h="370840">
                <a:tc>
                  <a:txBody>
                    <a:bodyPr/>
                    <a:lstStyle/>
                    <a:p>
                      <a:r>
                        <a:rPr lang="en-US" dirty="0" smtClean="0"/>
                        <a:t>Issues </a:t>
                      </a:r>
                      <a:endParaRPr lang="en-US" dirty="0"/>
                    </a:p>
                  </a:txBody>
                  <a:tcPr/>
                </a:tc>
                <a:tc>
                  <a:txBody>
                    <a:bodyPr/>
                    <a:lstStyle/>
                    <a:p>
                      <a:r>
                        <a:rPr lang="en-US" dirty="0" smtClean="0"/>
                        <a:t>Required Action </a:t>
                      </a:r>
                      <a:endParaRPr lang="en-US" dirty="0"/>
                    </a:p>
                  </a:txBody>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2400" i="0" dirty="0" smtClean="0"/>
                        <a:t>Demarcation and protection of the boundary of Wetlands, Forest Reserves, River Banks and Lake Shores</a:t>
                      </a:r>
                    </a:p>
                    <a:p>
                      <a:pPr algn="just"/>
                      <a:endParaRPr lang="en-US" sz="2400" i="0" dirty="0"/>
                    </a:p>
                  </a:txBody>
                  <a:tcPr/>
                </a:tc>
                <a:tc>
                  <a:txBody>
                    <a:bodyPr/>
                    <a:lstStyle/>
                    <a:p>
                      <a:pPr algn="just"/>
                      <a:r>
                        <a:rPr lang="en-GB" sz="2400" i="0" dirty="0" smtClean="0"/>
                        <a:t>LGs need to sensitise stakeholders and demarcate wetland boundaries using locally available materials such as sisal, figs, bamboo etc..</a:t>
                      </a:r>
                      <a:endParaRPr lang="en-US" sz="2400" i="0" dirty="0"/>
                    </a:p>
                  </a:txBody>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2400" i="0" dirty="0" smtClean="0"/>
                        <a:t>None Functionality of District and Local Environment Committees</a:t>
                      </a:r>
                    </a:p>
                    <a:p>
                      <a:pPr algn="just"/>
                      <a:endParaRPr lang="en-US" sz="2400" i="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2400" i="0" dirty="0" smtClean="0"/>
                        <a:t>LGs</a:t>
                      </a:r>
                      <a:r>
                        <a:rPr lang="en-GB" sz="2400" i="0" baseline="0" dirty="0" smtClean="0"/>
                        <a:t> n</a:t>
                      </a:r>
                      <a:r>
                        <a:rPr lang="en-GB" sz="2400" i="0" dirty="0" smtClean="0"/>
                        <a:t>eed to revitalise the functionality of DEC and LEC so as to reduce on the encroachment and degradation of environment resources in the districts.</a:t>
                      </a:r>
                      <a:endParaRPr lang="en-US" sz="2400" i="0" dirty="0"/>
                    </a:p>
                  </a:txBody>
                  <a:tcPr/>
                </a:tc>
              </a:tr>
            </a:tbl>
          </a:graphicData>
        </a:graphic>
      </p:graphicFrame>
    </p:spTree>
    <p:extLst>
      <p:ext uri="{BB962C8B-B14F-4D97-AF65-F5344CB8AC3E}">
        <p14:creationId xmlns:p14="http://schemas.microsoft.com/office/powerpoint/2010/main" val="1829417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rgbClr val="FF0000"/>
                </a:solidFill>
              </a:rPr>
              <a:t>Other Issues for the Water &amp; Environment </a:t>
            </a:r>
            <a:r>
              <a:rPr lang="en-GB" sz="3200" b="1" dirty="0" smtClean="0">
                <a:solidFill>
                  <a:srgbClr val="FF0000"/>
                </a:solidFill>
              </a:rPr>
              <a:t>Sector (</a:t>
            </a:r>
            <a:r>
              <a:rPr lang="en-GB" sz="3200" b="1" dirty="0" err="1" smtClean="0">
                <a:solidFill>
                  <a:srgbClr val="FF0000"/>
                </a:solidFill>
              </a:rPr>
              <a:t>cont</a:t>
            </a:r>
            <a:r>
              <a:rPr lang="en-GB" sz="3200" b="1" dirty="0" smtClean="0">
                <a:solidFill>
                  <a:srgbClr val="FF0000"/>
                </a:solidFill>
              </a:rPr>
              <a:t>)</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9350932"/>
              </p:ext>
            </p:extLst>
          </p:nvPr>
        </p:nvGraphicFramePr>
        <p:xfrm>
          <a:off x="533400" y="1295400"/>
          <a:ext cx="8229600" cy="5308600"/>
        </p:xfrm>
        <a:graphic>
          <a:graphicData uri="http://schemas.openxmlformats.org/drawingml/2006/table">
            <a:tbl>
              <a:tblPr firstRow="1" bandRow="1">
                <a:tableStyleId>{5C22544A-7EE6-4342-B048-85BDC9FD1C3A}</a:tableStyleId>
              </a:tblPr>
              <a:tblGrid>
                <a:gridCol w="3581400"/>
                <a:gridCol w="4648200"/>
              </a:tblGrid>
              <a:tr h="370840">
                <a:tc>
                  <a:txBody>
                    <a:bodyPr/>
                    <a:lstStyle/>
                    <a:p>
                      <a:r>
                        <a:rPr lang="en-US" dirty="0" smtClean="0"/>
                        <a:t>Issues </a:t>
                      </a:r>
                      <a:endParaRPr lang="en-US" dirty="0"/>
                    </a:p>
                  </a:txBody>
                  <a:tcPr/>
                </a:tc>
                <a:tc>
                  <a:txBody>
                    <a:bodyPr/>
                    <a:lstStyle/>
                    <a:p>
                      <a:r>
                        <a:rPr lang="en-US" dirty="0" smtClean="0"/>
                        <a:t>Required Action </a:t>
                      </a:r>
                      <a:endParaRPr lang="en-US" dirty="0"/>
                    </a:p>
                  </a:txBody>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Restoration of degraded wetlands, forest reserves,  riverbanks and lake shores</a:t>
                      </a:r>
                    </a:p>
                    <a:p>
                      <a:pPr algn="just"/>
                      <a:endParaRPr lang="en-US"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i="0" dirty="0" smtClean="0"/>
                        <a:t>Local Governments need to plan for restoration of </a:t>
                      </a:r>
                      <a:r>
                        <a:rPr lang="en-US" i="0" dirty="0" smtClean="0"/>
                        <a:t>wetlands, forest reserves,  riverbanks and lake shores ( </a:t>
                      </a:r>
                      <a:r>
                        <a:rPr lang="en-US" i="0" dirty="0" err="1" smtClean="0"/>
                        <a:t>e.g</a:t>
                      </a:r>
                      <a:r>
                        <a:rPr lang="en-US" i="0" dirty="0" smtClean="0"/>
                        <a:t> by closing of drainage channel, removal of alien species and structures, tree planting,  promoting the use of renewable energy, fuel efficient technologies, create more sensitization of the affected communities, </a:t>
                      </a:r>
                      <a:endParaRPr lang="en-US" i="0" dirty="0"/>
                    </a:p>
                  </a:txBody>
                  <a:tcPr/>
                </a:tc>
              </a:tr>
              <a:tr h="370840">
                <a:tc>
                  <a:txBody>
                    <a:bodyPr/>
                    <a:lstStyle/>
                    <a:p>
                      <a:pPr algn="just"/>
                      <a:r>
                        <a:rPr lang="en-US" dirty="0" smtClean="0"/>
                        <a:t>Capacity building of Local Government officers to manage environment resources and response to climate change</a:t>
                      </a:r>
                      <a:endParaRPr lang="en-US"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Build capacity of LG officers such</a:t>
                      </a:r>
                      <a:r>
                        <a:rPr lang="en-US" baseline="0" dirty="0" smtClean="0"/>
                        <a:t> as CAOs, Sub-County Chiefs, Planners etc.. </a:t>
                      </a:r>
                      <a:r>
                        <a:rPr lang="en-US" dirty="0" smtClean="0"/>
                        <a:t>to carry out Environment Assessments, EIA reviews, and providing tools like computers, GPS to enable them perform.</a:t>
                      </a:r>
                      <a:endParaRPr lang="en-US" dirty="0"/>
                    </a:p>
                  </a:txBody>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smtClean="0"/>
                        <a:t>Enhancing awareness, communication, and knowledge dissemination among stake holders in Natural Resources Management</a:t>
                      </a:r>
                    </a:p>
                    <a:p>
                      <a:pPr algn="just"/>
                      <a:endParaRPr lang="en-US"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smtClean="0"/>
                        <a:t>Local Governments need to continuously carry out public sensitization ( Meetings, Radios, </a:t>
                      </a:r>
                      <a:r>
                        <a:rPr lang="en-US" sz="1800" dirty="0" err="1" smtClean="0"/>
                        <a:t>Barraza's</a:t>
                      </a:r>
                      <a:r>
                        <a:rPr lang="en-US" sz="1800" dirty="0" smtClean="0"/>
                        <a:t>, news prints churches </a:t>
                      </a:r>
                      <a:r>
                        <a:rPr lang="en-US" sz="1800" dirty="0" err="1" smtClean="0"/>
                        <a:t>etc</a:t>
                      </a:r>
                      <a:r>
                        <a:rPr lang="en-US" sz="1800" dirty="0" smtClean="0"/>
                        <a:t>).</a:t>
                      </a:r>
                      <a:endParaRPr lang="en-US" dirty="0"/>
                    </a:p>
                  </a:txBody>
                  <a:tcPr/>
                </a:tc>
              </a:tr>
            </a:tbl>
          </a:graphicData>
        </a:graphic>
      </p:graphicFrame>
    </p:spTree>
    <p:extLst>
      <p:ext uri="{BB962C8B-B14F-4D97-AF65-F5344CB8AC3E}">
        <p14:creationId xmlns:p14="http://schemas.microsoft.com/office/powerpoint/2010/main" val="41097408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FF0000"/>
                </a:solidFill>
              </a:rPr>
              <a:t>Other Issues for the Water &amp; Environment Sector (</a:t>
            </a:r>
            <a:r>
              <a:rPr lang="en-GB" b="1" dirty="0" err="1">
                <a:solidFill>
                  <a:srgbClr val="FF0000"/>
                </a:solidFill>
              </a:rPr>
              <a:t>cont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1353473"/>
              </p:ext>
            </p:extLst>
          </p:nvPr>
        </p:nvGraphicFramePr>
        <p:xfrm>
          <a:off x="457200" y="1600200"/>
          <a:ext cx="8229600" cy="4278390"/>
        </p:xfrm>
        <a:graphic>
          <a:graphicData uri="http://schemas.openxmlformats.org/drawingml/2006/table">
            <a:tbl>
              <a:tblPr firstRow="1" bandRow="1">
                <a:tableStyleId>{5C22544A-7EE6-4342-B048-85BDC9FD1C3A}</a:tableStyleId>
              </a:tblPr>
              <a:tblGrid>
                <a:gridCol w="4114800"/>
                <a:gridCol w="4114800"/>
              </a:tblGrid>
              <a:tr h="492774">
                <a:tc>
                  <a:txBody>
                    <a:bodyPr/>
                    <a:lstStyle/>
                    <a:p>
                      <a:r>
                        <a:rPr lang="en-US" dirty="0" smtClean="0"/>
                        <a:t>Issues </a:t>
                      </a:r>
                      <a:endParaRPr lang="en-US" dirty="0"/>
                    </a:p>
                  </a:txBody>
                  <a:tcPr/>
                </a:tc>
                <a:tc>
                  <a:txBody>
                    <a:bodyPr/>
                    <a:lstStyle/>
                    <a:p>
                      <a:r>
                        <a:rPr lang="en-US" dirty="0" smtClean="0"/>
                        <a:t>Required Action </a:t>
                      </a:r>
                      <a:endParaRPr lang="en-US" dirty="0"/>
                    </a:p>
                  </a:txBody>
                  <a:tcPr/>
                </a:tc>
              </a:tr>
              <a:tr h="1024700">
                <a:tc>
                  <a:txBody>
                    <a:bodyPr/>
                    <a:lstStyle/>
                    <a:p>
                      <a:pPr marL="0" marR="0" algn="just">
                        <a:lnSpc>
                          <a:spcPct val="115000"/>
                        </a:lnSpc>
                        <a:spcBef>
                          <a:spcPts val="0"/>
                        </a:spcBef>
                        <a:spcAft>
                          <a:spcPts val="0"/>
                        </a:spcAft>
                      </a:pPr>
                      <a:r>
                        <a:rPr lang="en-US" sz="1800" dirty="0">
                          <a:effectLst/>
                          <a:latin typeface="+mj-lt"/>
                          <a:ea typeface="Calibri"/>
                          <a:cs typeface="Times New Roman" pitchFamily="18" charset="0"/>
                        </a:rPr>
                        <a:t>Non adherence to District Hygiene and Sanitation Conditional Grant guidelines. Districts tend to mix up the approaches (Community Led Total Sanitation-CLTS and Home Improvement Campaigns-HIC) being used in promotion of Hygiene and Sanitation.</a:t>
                      </a:r>
                    </a:p>
                  </a:txBody>
                  <a:tcPr marL="68580" marR="68580" marT="0" marB="0"/>
                </a:tc>
                <a:tc>
                  <a:txBody>
                    <a:bodyPr/>
                    <a:lstStyle/>
                    <a:p>
                      <a:pPr marL="0" marR="0" algn="just">
                        <a:lnSpc>
                          <a:spcPct val="115000"/>
                        </a:lnSpc>
                        <a:spcBef>
                          <a:spcPts val="0"/>
                        </a:spcBef>
                        <a:spcAft>
                          <a:spcPts val="0"/>
                        </a:spcAft>
                      </a:pPr>
                      <a:r>
                        <a:rPr lang="en-US" sz="1800" dirty="0">
                          <a:effectLst/>
                          <a:latin typeface="+mj-lt"/>
                          <a:ea typeface="Calibri"/>
                          <a:cs typeface="Times New Roman" pitchFamily="18" charset="0"/>
                        </a:rPr>
                        <a:t>There is need to emphasize following guidelines during implementation using the grant....i.e. choose one approach (either CLTS or HIC) per FY not mixing them. Mixing them up tends to yield no results thus leading to poor performance and failure to meet targets</a:t>
                      </a:r>
                    </a:p>
                  </a:txBody>
                  <a:tcPr marL="68580" marR="68580" marT="0" marB="0"/>
                </a:tc>
              </a:tr>
              <a:tr h="768525">
                <a:tc>
                  <a:txBody>
                    <a:bodyPr/>
                    <a:lstStyle/>
                    <a:p>
                      <a:pPr marL="0" marR="0" algn="just">
                        <a:lnSpc>
                          <a:spcPct val="115000"/>
                        </a:lnSpc>
                        <a:spcBef>
                          <a:spcPts val="0"/>
                        </a:spcBef>
                        <a:spcAft>
                          <a:spcPts val="0"/>
                        </a:spcAft>
                      </a:pPr>
                      <a:r>
                        <a:rPr lang="en-US" sz="1800" dirty="0">
                          <a:effectLst/>
                          <a:latin typeface="+mj-lt"/>
                          <a:ea typeface="Calibri"/>
                          <a:cs typeface="Times New Roman" pitchFamily="18" charset="0"/>
                        </a:rPr>
                        <a:t>Low Hand washing coverage within districts. DLGs tend to ignore this component yet it is vital in promotion good hygiene practices and reduction of diarrheal </a:t>
                      </a:r>
                      <a:r>
                        <a:rPr lang="en-US" sz="1800" dirty="0" smtClean="0">
                          <a:effectLst/>
                          <a:latin typeface="+mj-lt"/>
                          <a:ea typeface="Calibri"/>
                          <a:cs typeface="Times New Roman" pitchFamily="18" charset="0"/>
                        </a:rPr>
                        <a:t>diseases.</a:t>
                      </a:r>
                      <a:endParaRPr lang="en-US" sz="1800" dirty="0">
                        <a:effectLst/>
                        <a:latin typeface="+mj-lt"/>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800" dirty="0" smtClean="0">
                          <a:effectLst/>
                          <a:latin typeface="+mj-lt"/>
                          <a:ea typeface="Calibri"/>
                          <a:cs typeface="Times New Roman" pitchFamily="18" charset="0"/>
                        </a:rPr>
                        <a:t>Whichever </a:t>
                      </a:r>
                      <a:r>
                        <a:rPr lang="en-US" sz="1800" dirty="0">
                          <a:effectLst/>
                          <a:latin typeface="+mj-lt"/>
                          <a:ea typeface="Calibri"/>
                          <a:cs typeface="Times New Roman" pitchFamily="18" charset="0"/>
                        </a:rPr>
                        <a:t>approach chosen, DLGs should integrate promotion of Hand washing with </a:t>
                      </a:r>
                      <a:r>
                        <a:rPr lang="en-US" sz="1800" dirty="0" smtClean="0">
                          <a:effectLst/>
                          <a:latin typeface="+mj-lt"/>
                          <a:ea typeface="Calibri"/>
                          <a:cs typeface="Times New Roman" pitchFamily="18" charset="0"/>
                        </a:rPr>
                        <a:t>soap. This </a:t>
                      </a:r>
                      <a:r>
                        <a:rPr lang="en-US" sz="1800" dirty="0">
                          <a:effectLst/>
                          <a:latin typeface="+mj-lt"/>
                          <a:ea typeface="Calibri"/>
                          <a:cs typeface="Times New Roman" pitchFamily="18" charset="0"/>
                        </a:rPr>
                        <a:t>will help in increasing the HWC which is currently low at 36</a:t>
                      </a:r>
                      <a:r>
                        <a:rPr lang="en-US" sz="1800" dirty="0" smtClean="0">
                          <a:effectLst/>
                          <a:latin typeface="+mj-lt"/>
                          <a:ea typeface="Calibri"/>
                          <a:cs typeface="Times New Roman" pitchFamily="18" charset="0"/>
                        </a:rPr>
                        <a:t>%.</a:t>
                      </a:r>
                      <a:endParaRPr lang="en-US" sz="1800" dirty="0">
                        <a:effectLst/>
                        <a:latin typeface="+mj-lt"/>
                        <a:ea typeface="Calibri"/>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35124257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solidFill>
                  <a:srgbClr val="FF0000"/>
                </a:solidFill>
              </a:rPr>
              <a:t>Conclusion</a:t>
            </a:r>
            <a:r>
              <a:rPr lang="en-US" dirty="0" smtClean="0"/>
              <a:t> </a:t>
            </a:r>
            <a:endParaRPr lang="en-US" dirty="0"/>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pPr algn="just"/>
            <a:r>
              <a:rPr lang="en-US" dirty="0" smtClean="0"/>
              <a:t>The sector is </a:t>
            </a:r>
            <a:r>
              <a:rPr lang="en-US" dirty="0"/>
              <a:t>committed to achieving </a:t>
            </a:r>
            <a:r>
              <a:rPr lang="en-US" dirty="0" smtClean="0"/>
              <a:t>NDP-II objectives, </a:t>
            </a:r>
            <a:r>
              <a:rPr lang="en-US" dirty="0"/>
              <a:t>the NRM Manifesto </a:t>
            </a:r>
            <a:r>
              <a:rPr lang="en-US" dirty="0" smtClean="0"/>
              <a:t>commitments as </a:t>
            </a:r>
            <a:r>
              <a:rPr lang="en-US" dirty="0"/>
              <a:t>well as the </a:t>
            </a:r>
            <a:r>
              <a:rPr lang="en-US" dirty="0" smtClean="0"/>
              <a:t>Seven Presidential (7) </a:t>
            </a:r>
            <a:r>
              <a:rPr lang="en-US" dirty="0"/>
              <a:t>Strategic Guidelines for Water and Environment </a:t>
            </a:r>
            <a:r>
              <a:rPr lang="en-US" dirty="0" smtClean="0"/>
              <a:t>aimed at transformation </a:t>
            </a:r>
            <a:r>
              <a:rPr lang="en-US" dirty="0"/>
              <a:t>of the country to middle income status by 2020.</a:t>
            </a:r>
          </a:p>
          <a:p>
            <a:pPr algn="just"/>
            <a:endParaRPr lang="en-US" sz="1200" dirty="0" smtClean="0"/>
          </a:p>
          <a:p>
            <a:pPr algn="just"/>
            <a:r>
              <a:rPr lang="en-US" dirty="0" smtClean="0"/>
              <a:t>During </a:t>
            </a:r>
            <a:r>
              <a:rPr lang="en-US" dirty="0"/>
              <a:t>FY 2017/18 the W&amp;E Sector </a:t>
            </a:r>
            <a:r>
              <a:rPr lang="en-US" dirty="0" smtClean="0"/>
              <a:t>will continue to focus on equity</a:t>
            </a:r>
            <a:r>
              <a:rPr lang="en-US" dirty="0"/>
              <a:t>, quality and efficiency in </a:t>
            </a:r>
            <a:r>
              <a:rPr lang="en-US" dirty="0" smtClean="0"/>
              <a:t>its service </a:t>
            </a:r>
            <a:r>
              <a:rPr lang="en-US" dirty="0"/>
              <a:t>delivery </a:t>
            </a:r>
            <a:r>
              <a:rPr lang="en-US" dirty="0" smtClean="0"/>
              <a:t>in order to enhance </a:t>
            </a:r>
            <a:r>
              <a:rPr lang="en-US" dirty="0"/>
              <a:t>access to clean water and sanitation plus a </a:t>
            </a:r>
            <a:r>
              <a:rPr lang="en-US" dirty="0" smtClean="0"/>
              <a:t>clean and healthy </a:t>
            </a:r>
            <a:r>
              <a:rPr lang="en-US" dirty="0"/>
              <a:t>environment. </a:t>
            </a:r>
          </a:p>
          <a:p>
            <a:pPr marL="0" indent="0" algn="just">
              <a:buNone/>
            </a:pPr>
            <a:endParaRPr lang="en-US" sz="1200" dirty="0" smtClean="0"/>
          </a:p>
          <a:p>
            <a:pPr algn="just"/>
            <a:r>
              <a:rPr lang="en-US" dirty="0"/>
              <a:t>This requires collective effort by all actors including the LGs to </a:t>
            </a:r>
            <a:r>
              <a:rPr lang="en-US" dirty="0" smtClean="0"/>
              <a:t>contribute </a:t>
            </a:r>
            <a:r>
              <a:rPr lang="en-US" dirty="0"/>
              <a:t>to </a:t>
            </a:r>
            <a:r>
              <a:rPr lang="en-US" dirty="0" smtClean="0"/>
              <a:t>the attainment of the targeted development goals for Water and Environment, as stipulated in </a:t>
            </a:r>
            <a:r>
              <a:rPr lang="en-US" dirty="0"/>
              <a:t>the </a:t>
            </a:r>
            <a:r>
              <a:rPr lang="en-US" dirty="0" smtClean="0"/>
              <a:t>NDPII and </a:t>
            </a:r>
            <a:r>
              <a:rPr lang="en-US" dirty="0"/>
              <a:t>the NRM Manifesto 2016/21.</a:t>
            </a:r>
          </a:p>
          <a:p>
            <a:pPr algn="just"/>
            <a:endParaRPr lang="en-US" dirty="0"/>
          </a:p>
          <a:p>
            <a:pPr algn="just"/>
            <a:endParaRPr lang="en-US" dirty="0"/>
          </a:p>
        </p:txBody>
      </p:sp>
    </p:spTree>
    <p:extLst>
      <p:ext uri="{BB962C8B-B14F-4D97-AF65-F5344CB8AC3E}">
        <p14:creationId xmlns:p14="http://schemas.microsoft.com/office/powerpoint/2010/main" val="4679273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1"/>
            <a:ext cx="8229600" cy="4038600"/>
          </a:xfrm>
        </p:spPr>
        <p:txBody>
          <a:bodyPr/>
          <a:lstStyle/>
          <a:p>
            <a:endParaRPr lang="en-US" dirty="0" smtClean="0"/>
          </a:p>
          <a:p>
            <a:endParaRPr lang="en-US" dirty="0"/>
          </a:p>
          <a:p>
            <a:pPr marL="0" indent="0" algn="ctr">
              <a:buNone/>
            </a:pPr>
            <a:r>
              <a:rPr lang="en-US" dirty="0" smtClean="0">
                <a:solidFill>
                  <a:srgbClr val="0000FF"/>
                </a:solidFill>
              </a:rPr>
              <a:t>Thank you</a:t>
            </a:r>
            <a:endParaRPr lang="en-US" dirty="0">
              <a:solidFill>
                <a:srgbClr val="0000FF"/>
              </a:solidFill>
            </a:endParaRPr>
          </a:p>
        </p:txBody>
      </p:sp>
    </p:spTree>
    <p:extLst>
      <p:ext uri="{BB962C8B-B14F-4D97-AF65-F5344CB8AC3E}">
        <p14:creationId xmlns:p14="http://schemas.microsoft.com/office/powerpoint/2010/main" val="383631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Sector Priorities and Milestones</a:t>
            </a:r>
            <a:endParaRPr lang="en-GB" b="1" dirty="0">
              <a:solidFill>
                <a:srgbClr val="FF0000"/>
              </a:solidFill>
            </a:endParaRPr>
          </a:p>
        </p:txBody>
      </p:sp>
      <p:sp>
        <p:nvSpPr>
          <p:cNvPr id="3" name="Content Placeholder 2"/>
          <p:cNvSpPr>
            <a:spLocks noGrp="1"/>
          </p:cNvSpPr>
          <p:nvPr>
            <p:ph idx="1"/>
          </p:nvPr>
        </p:nvSpPr>
        <p:spPr>
          <a:xfrm>
            <a:off x="457200" y="1066800"/>
            <a:ext cx="8229600" cy="5562600"/>
          </a:xfrm>
        </p:spPr>
        <p:txBody>
          <a:bodyPr>
            <a:noAutofit/>
          </a:bodyPr>
          <a:lstStyle/>
          <a:p>
            <a:pPr lvl="0" algn="just">
              <a:buNone/>
            </a:pPr>
            <a:endParaRPr lang="en-GB" sz="1000" dirty="0" smtClean="0"/>
          </a:p>
          <a:p>
            <a:pPr algn="just">
              <a:buFont typeface="Wingdings" pitchFamily="2" charset="2"/>
              <a:buChar char="q"/>
            </a:pPr>
            <a:r>
              <a:rPr lang="en-GB" sz="2000" dirty="0" smtClean="0">
                <a:solidFill>
                  <a:srgbClr val="0000FF"/>
                </a:solidFill>
              </a:rPr>
              <a:t>The Sector priorities are aimed to achieve the Vision 2040, NDPII, the NRM-Manifesto-2016/21 in totality as well as the SDGs) especially Goals 6, 13 and 15.</a:t>
            </a:r>
          </a:p>
          <a:p>
            <a:pPr algn="just"/>
            <a:r>
              <a:rPr lang="en-GB" sz="1800" dirty="0" smtClean="0"/>
              <a:t>Increase </a:t>
            </a:r>
            <a:r>
              <a:rPr lang="en-GB" sz="1800" dirty="0"/>
              <a:t>access to clean and safe water </a:t>
            </a:r>
            <a:r>
              <a:rPr lang="en-GB" sz="1800" dirty="0">
                <a:solidFill>
                  <a:srgbClr val="FF0000"/>
                </a:solidFill>
              </a:rPr>
              <a:t>in rural areas </a:t>
            </a:r>
            <a:r>
              <a:rPr lang="en-GB" sz="1800" dirty="0"/>
              <a:t>from the current 65% to 79 % </a:t>
            </a:r>
            <a:r>
              <a:rPr lang="en-GB" sz="1800" dirty="0">
                <a:solidFill>
                  <a:srgbClr val="FF0000"/>
                </a:solidFill>
              </a:rPr>
              <a:t>(2019/20) </a:t>
            </a:r>
            <a:r>
              <a:rPr lang="en-GB" sz="1800" dirty="0"/>
              <a:t>within a radius of 1Km with the aim of providing a water source in every village. </a:t>
            </a:r>
          </a:p>
          <a:p>
            <a:pPr algn="just"/>
            <a:r>
              <a:rPr lang="en-GB" sz="1800" dirty="0" smtClean="0"/>
              <a:t>Increase </a:t>
            </a:r>
            <a:r>
              <a:rPr lang="en-GB" sz="1800" dirty="0"/>
              <a:t>access to clean and safe water in </a:t>
            </a:r>
            <a:r>
              <a:rPr lang="en-GB" sz="1800" dirty="0">
                <a:solidFill>
                  <a:srgbClr val="FF0000"/>
                </a:solidFill>
              </a:rPr>
              <a:t>urban areas </a:t>
            </a:r>
            <a:r>
              <a:rPr lang="en-GB" sz="1800" dirty="0"/>
              <a:t>from the current 77% to 100 % </a:t>
            </a:r>
            <a:r>
              <a:rPr lang="en-GB" sz="1800" dirty="0">
                <a:solidFill>
                  <a:srgbClr val="FF0000"/>
                </a:solidFill>
              </a:rPr>
              <a:t>(2019/20) </a:t>
            </a:r>
            <a:r>
              <a:rPr lang="en-GB" sz="1800" dirty="0"/>
              <a:t>by increasing piped water coverage in both small and big towns.</a:t>
            </a:r>
          </a:p>
          <a:p>
            <a:pPr algn="just"/>
            <a:r>
              <a:rPr lang="en-GB" sz="1800" dirty="0">
                <a:solidFill>
                  <a:srgbClr val="FF0000"/>
                </a:solidFill>
              </a:rPr>
              <a:t>Increase access to improved sanitation in rural areas from 69% to 77% (2019/20) and from 77% to 100% (2019/20) for urban areas</a:t>
            </a:r>
            <a:r>
              <a:rPr lang="en-GB" sz="1800" dirty="0" smtClean="0">
                <a:solidFill>
                  <a:srgbClr val="FF0000"/>
                </a:solidFill>
              </a:rPr>
              <a:t>.</a:t>
            </a:r>
          </a:p>
          <a:p>
            <a:pPr algn="just"/>
            <a:endParaRPr lang="en-US" sz="800" dirty="0">
              <a:solidFill>
                <a:srgbClr val="FF0000"/>
              </a:solidFill>
            </a:endParaRPr>
          </a:p>
          <a:p>
            <a:pPr algn="just"/>
            <a:r>
              <a:rPr lang="en-GB" sz="1800" dirty="0"/>
              <a:t>Promote Integrated Water Resources Management in all development activities for sustainable water resources country-wide.</a:t>
            </a:r>
          </a:p>
          <a:p>
            <a:pPr algn="just"/>
            <a:r>
              <a:rPr lang="en-GB" sz="1800" dirty="0" smtClean="0"/>
              <a:t>Improve </a:t>
            </a:r>
            <a:r>
              <a:rPr lang="en-GB" sz="1800" dirty="0"/>
              <a:t>access to Water for Production and increase cumulative storage from the current 27.8MCM to 55MCM </a:t>
            </a:r>
            <a:r>
              <a:rPr lang="en-GB" sz="1800" dirty="0">
                <a:solidFill>
                  <a:srgbClr val="FF0000"/>
                </a:solidFill>
              </a:rPr>
              <a:t>(2019/20) </a:t>
            </a:r>
            <a:r>
              <a:rPr lang="en-GB" sz="1800" dirty="0"/>
              <a:t>for multipurpose use, including; irrigation, livestock, aquaculture and rural industries through construction and rehabilitation of large and small water reservoirs.</a:t>
            </a:r>
          </a:p>
          <a:p>
            <a:pPr lvl="0" algn="just"/>
            <a:endParaRPr lang="en-GB"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Sector Priorities and Milestones</a:t>
            </a:r>
            <a:endParaRPr lang="en-GB"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lgn="just">
              <a:defRPr/>
            </a:pPr>
            <a:r>
              <a:rPr lang="en-US" sz="2600" dirty="0"/>
              <a:t>Increase automation of climate monitoring network from 10 percent to 40 percent  by </a:t>
            </a:r>
            <a:r>
              <a:rPr lang="en-GB" sz="2800" dirty="0">
                <a:solidFill>
                  <a:srgbClr val="FF0000"/>
                </a:solidFill>
              </a:rPr>
              <a:t>2019/20</a:t>
            </a:r>
            <a:r>
              <a:rPr lang="en-US" sz="2600" dirty="0">
                <a:solidFill>
                  <a:srgbClr val="FF0000"/>
                </a:solidFill>
              </a:rPr>
              <a:t>.</a:t>
            </a:r>
            <a:endParaRPr lang="en-GB" sz="2600" dirty="0">
              <a:solidFill>
                <a:srgbClr val="FF0000"/>
              </a:solidFill>
            </a:endParaRPr>
          </a:p>
          <a:p>
            <a:pPr algn="just">
              <a:defRPr/>
            </a:pPr>
            <a:endParaRPr lang="en-US" sz="2600" dirty="0"/>
          </a:p>
          <a:p>
            <a:pPr algn="just">
              <a:defRPr/>
            </a:pPr>
            <a:r>
              <a:rPr lang="en-US" sz="2600" dirty="0"/>
              <a:t>Integrate climate change policy interventions in all sector development plans.</a:t>
            </a:r>
          </a:p>
          <a:p>
            <a:pPr algn="just">
              <a:defRPr/>
            </a:pPr>
            <a:endParaRPr lang="en-GB" sz="2600" dirty="0"/>
          </a:p>
          <a:p>
            <a:pPr algn="just">
              <a:defRPr/>
            </a:pPr>
            <a:r>
              <a:rPr lang="en-GB" sz="2600" dirty="0"/>
              <a:t>Increase the country’s forest cover from 10% to 18% by </a:t>
            </a:r>
            <a:r>
              <a:rPr lang="en-GB" sz="2600" dirty="0">
                <a:solidFill>
                  <a:srgbClr val="FF0000"/>
                </a:solidFill>
              </a:rPr>
              <a:t>2</a:t>
            </a:r>
            <a:r>
              <a:rPr lang="en-GB" sz="2800" dirty="0">
                <a:solidFill>
                  <a:srgbClr val="FF0000"/>
                </a:solidFill>
              </a:rPr>
              <a:t>019/20</a:t>
            </a:r>
            <a:r>
              <a:rPr lang="en-US" sz="2600" dirty="0">
                <a:solidFill>
                  <a:srgbClr val="FF0000"/>
                </a:solidFill>
              </a:rPr>
              <a:t>. </a:t>
            </a:r>
            <a:r>
              <a:rPr lang="en-GB" sz="2600" dirty="0"/>
              <a:t>through massive tree planting of 100-200 million trees annually country wide</a:t>
            </a:r>
          </a:p>
          <a:p>
            <a:pPr algn="just">
              <a:defRPr/>
            </a:pPr>
            <a:endParaRPr lang="en-GB" sz="2600" dirty="0"/>
          </a:p>
          <a:p>
            <a:pPr algn="just">
              <a:defRPr/>
            </a:pPr>
            <a:r>
              <a:rPr lang="en-GB" sz="2600" dirty="0"/>
              <a:t>Increase the country’s wetlands cover from 10.9% to 12% </a:t>
            </a:r>
            <a:r>
              <a:rPr lang="en-US" sz="2600" dirty="0">
                <a:solidFill>
                  <a:srgbClr val="FF0000"/>
                </a:solidFill>
              </a:rPr>
              <a:t>by 2019/20. </a:t>
            </a:r>
            <a:r>
              <a:rPr lang="en-GB" sz="2600" dirty="0"/>
              <a:t>through restoration and demarcation of wetlands. </a:t>
            </a:r>
          </a:p>
          <a:p>
            <a:pPr lvl="0" algn="just"/>
            <a:endParaRPr lang="en-US" sz="900" dirty="0" smtClean="0"/>
          </a:p>
          <a:p>
            <a:pPr algn="just"/>
            <a:endParaRPr lang="en-US" dirty="0" smtClean="0"/>
          </a:p>
          <a:p>
            <a:pPr algn="just"/>
            <a:endParaRPr lang="en-GB" dirty="0" smtClean="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839200" cy="1143000"/>
          </a:xfrm>
        </p:spPr>
        <p:txBody>
          <a:bodyPr>
            <a:normAutofit/>
          </a:bodyPr>
          <a:lstStyle/>
          <a:p>
            <a:r>
              <a:rPr lang="en-GB" sz="3200" b="1" dirty="0" smtClean="0">
                <a:solidFill>
                  <a:srgbClr val="FF0000"/>
                </a:solidFill>
              </a:rPr>
              <a:t>Sector </a:t>
            </a:r>
            <a:r>
              <a:rPr lang="en-GB" sz="3200" b="1" dirty="0">
                <a:solidFill>
                  <a:srgbClr val="FF0000"/>
                </a:solidFill>
              </a:rPr>
              <a:t>objectives</a:t>
            </a:r>
          </a:p>
        </p:txBody>
      </p:sp>
      <p:sp>
        <p:nvSpPr>
          <p:cNvPr id="3" name="Content Placeholder 2"/>
          <p:cNvSpPr>
            <a:spLocks noGrp="1"/>
          </p:cNvSpPr>
          <p:nvPr>
            <p:ph idx="1"/>
          </p:nvPr>
        </p:nvSpPr>
        <p:spPr>
          <a:xfrm>
            <a:off x="152400" y="1143000"/>
            <a:ext cx="8839200" cy="5410200"/>
          </a:xfrm>
        </p:spPr>
        <p:txBody>
          <a:bodyPr>
            <a:normAutofit fontScale="70000" lnSpcReduction="20000"/>
          </a:bodyPr>
          <a:lstStyle/>
          <a:p>
            <a:pPr>
              <a:buNone/>
            </a:pPr>
            <a:endParaRPr lang="en-US" dirty="0" smtClean="0"/>
          </a:p>
          <a:p>
            <a:pPr>
              <a:buFont typeface="Wingdings" pitchFamily="2" charset="2"/>
              <a:buChar char="q"/>
            </a:pPr>
            <a:r>
              <a:rPr lang="en-US" dirty="0" smtClean="0"/>
              <a:t>The overall Strategic objectives for Water and Environment Sector are: </a:t>
            </a:r>
            <a:endParaRPr lang="en-GB" dirty="0" smtClean="0"/>
          </a:p>
          <a:p>
            <a:pPr>
              <a:buNone/>
            </a:pPr>
            <a:endParaRPr lang="en-GB" sz="1600" dirty="0" smtClean="0"/>
          </a:p>
          <a:p>
            <a:pPr algn="just"/>
            <a:r>
              <a:rPr lang="en-US" dirty="0" smtClean="0">
                <a:solidFill>
                  <a:srgbClr val="0000FF"/>
                </a:solidFill>
              </a:rPr>
              <a:t>To </a:t>
            </a:r>
            <a:r>
              <a:rPr lang="en-US" dirty="0">
                <a:solidFill>
                  <a:srgbClr val="0000FF"/>
                </a:solidFill>
              </a:rPr>
              <a:t>provide “sustainable provision of safe water within easy reach and hygienic sanitation facilities, based on management responsibility and ownership by the users,” </a:t>
            </a:r>
            <a:endParaRPr lang="en-GB" dirty="0">
              <a:solidFill>
                <a:srgbClr val="0000FF"/>
              </a:solidFill>
            </a:endParaRPr>
          </a:p>
          <a:p>
            <a:pPr lvl="0" algn="just"/>
            <a:r>
              <a:rPr lang="en-US" sz="3400" dirty="0">
                <a:solidFill>
                  <a:srgbClr val="0000FF"/>
                </a:solidFill>
              </a:rPr>
              <a:t>Promote development of water supply for agricultural production in order to modernize agriculture and mitigate effects of climatic variations on rain fed agriculture</a:t>
            </a:r>
          </a:p>
          <a:p>
            <a:pPr lvl="0" algn="just"/>
            <a:r>
              <a:rPr lang="en-US" sz="3400" dirty="0" smtClean="0">
                <a:solidFill>
                  <a:srgbClr val="0000FF"/>
                </a:solidFill>
              </a:rPr>
              <a:t>To manage and develop the water resources of Uganda in an integrated and sustainable manner, so as to secure and provide water of adequate quantity and quality for all social and economic needs of the present and future generations with the full participation of all stakeholders”  and </a:t>
            </a:r>
            <a:endParaRPr lang="en-GB" sz="3400" dirty="0" smtClean="0">
              <a:solidFill>
                <a:srgbClr val="0000FF"/>
              </a:solidFill>
            </a:endParaRPr>
          </a:p>
          <a:p>
            <a:pPr lvl="0" algn="just"/>
            <a:r>
              <a:rPr lang="en-US" sz="3400" dirty="0" smtClean="0">
                <a:solidFill>
                  <a:srgbClr val="0000FF"/>
                </a:solidFill>
              </a:rPr>
              <a:t>To increase productivity of the natural resource base and harnessing natural resources in a sustainable manner</a:t>
            </a:r>
            <a:r>
              <a:rPr lang="en-US" dirty="0" smtClean="0"/>
              <a:t>” </a:t>
            </a:r>
            <a:endParaRPr lang="en-GB" dirty="0" smtClean="0"/>
          </a:p>
          <a:p>
            <a:pPr algn="just"/>
            <a:endParaRPr lang="en-GB" dirty="0"/>
          </a:p>
        </p:txBody>
      </p:sp>
      <p:sp>
        <p:nvSpPr>
          <p:cNvPr id="4" name="Slide Number Placeholder 3"/>
          <p:cNvSpPr>
            <a:spLocks noGrp="1"/>
          </p:cNvSpPr>
          <p:nvPr>
            <p:ph type="sldNum" sz="quarter" idx="12"/>
          </p:nvPr>
        </p:nvSpPr>
        <p:spPr/>
        <p:txBody>
          <a:bodyPr/>
          <a:lstStyle/>
          <a:p>
            <a:fld id="{68E64D9C-0F87-499E-9CC5-B1133E157744}" type="slidenum">
              <a:rPr lang="en-GB" smtClean="0"/>
              <a:pPr/>
              <a:t>5</a:t>
            </a:fld>
            <a:endParaRPr lang="en-GB" dirty="0"/>
          </a:p>
        </p:txBody>
      </p:sp>
    </p:spTree>
    <p:extLst>
      <p:ext uri="{BB962C8B-B14F-4D97-AF65-F5344CB8AC3E}">
        <p14:creationId xmlns:p14="http://schemas.microsoft.com/office/powerpoint/2010/main" val="3912795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solidFill>
                  <a:srgbClr val="FF0000"/>
                </a:solidFill>
              </a:rPr>
              <a:t>Key Sector Outcomes Indicators </a:t>
            </a:r>
            <a:endParaRPr lang="en-US" dirty="0">
              <a:solidFill>
                <a:srgbClr val="FF0000"/>
              </a:solidFill>
            </a:endParaRPr>
          </a:p>
        </p:txBody>
      </p:sp>
      <p:sp>
        <p:nvSpPr>
          <p:cNvPr id="3" name="Content Placeholder 2"/>
          <p:cNvSpPr>
            <a:spLocks noGrp="1"/>
          </p:cNvSpPr>
          <p:nvPr>
            <p:ph idx="1"/>
          </p:nvPr>
        </p:nvSpPr>
        <p:spPr>
          <a:xfrm>
            <a:off x="457200" y="1371600"/>
            <a:ext cx="8229600" cy="4953000"/>
          </a:xfrm>
        </p:spPr>
        <p:txBody>
          <a:bodyPr>
            <a:normAutofit fontScale="85000" lnSpcReduction="10000"/>
          </a:bodyPr>
          <a:lstStyle/>
          <a:p>
            <a:pPr algn="just"/>
            <a:r>
              <a:rPr lang="en-US" b="1" dirty="0" smtClean="0">
                <a:solidFill>
                  <a:srgbClr val="0000FF"/>
                </a:solidFill>
              </a:rPr>
              <a:t>Outcome 1</a:t>
            </a:r>
            <a:r>
              <a:rPr lang="en-US" dirty="0" smtClean="0">
                <a:solidFill>
                  <a:srgbClr val="0000FF"/>
                </a:solidFill>
              </a:rPr>
              <a:t>:</a:t>
            </a:r>
            <a:r>
              <a:rPr lang="en-US" dirty="0" smtClean="0"/>
              <a:t> Increased access to quality safe water and sanitation facilities for rural, urban water for improved production  and livelihoods.</a:t>
            </a:r>
          </a:p>
          <a:p>
            <a:pPr algn="just"/>
            <a:r>
              <a:rPr lang="en-US" b="1" dirty="0" smtClean="0">
                <a:solidFill>
                  <a:srgbClr val="0000FF"/>
                </a:solidFill>
              </a:rPr>
              <a:t>Outcome 2:</a:t>
            </a:r>
            <a:r>
              <a:rPr lang="en-US" dirty="0" smtClean="0"/>
              <a:t> Increased provision and utilization of WfP facilities to enhance production and productivity and socio-economic transformation.</a:t>
            </a:r>
          </a:p>
          <a:p>
            <a:pPr algn="just"/>
            <a:r>
              <a:rPr lang="en-US" b="1" dirty="0" smtClean="0">
                <a:solidFill>
                  <a:srgbClr val="0000FF"/>
                </a:solidFill>
              </a:rPr>
              <a:t>Outcome 3:</a:t>
            </a:r>
            <a:r>
              <a:rPr lang="en-US" dirty="0" smtClean="0"/>
              <a:t> Improved and adequate water quality and quantity for all water users in the country.</a:t>
            </a:r>
          </a:p>
          <a:p>
            <a:pPr algn="just"/>
            <a:r>
              <a:rPr lang="en-US" b="1" dirty="0" smtClean="0">
                <a:solidFill>
                  <a:srgbClr val="0000FF"/>
                </a:solidFill>
              </a:rPr>
              <a:t>Outcome 4:</a:t>
            </a:r>
            <a:r>
              <a:rPr lang="en-US" dirty="0" smtClean="0"/>
              <a:t> Improved weather, climate and climate change management, protection and restoration of environment and natural resources.</a:t>
            </a:r>
            <a:endParaRPr lang="en-US" dirty="0"/>
          </a:p>
        </p:txBody>
      </p:sp>
    </p:spTree>
    <p:extLst>
      <p:ext uri="{BB962C8B-B14F-4D97-AF65-F5344CB8AC3E}">
        <p14:creationId xmlns:p14="http://schemas.microsoft.com/office/powerpoint/2010/main" val="1388010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normAutofit fontScale="90000"/>
          </a:bodyPr>
          <a:lstStyle/>
          <a:p>
            <a:r>
              <a:rPr lang="en-US" sz="4000" b="1" dirty="0" smtClean="0"/>
              <a:t/>
            </a:r>
            <a:br>
              <a:rPr lang="en-US" sz="4000" b="1" dirty="0" smtClean="0"/>
            </a:br>
            <a:r>
              <a:rPr lang="en-US" sz="4000" b="1" dirty="0" smtClean="0">
                <a:solidFill>
                  <a:srgbClr val="FF0000"/>
                </a:solidFill>
              </a:rPr>
              <a:t>Relations </a:t>
            </a:r>
            <a:r>
              <a:rPr lang="en-US" sz="4000" b="1" dirty="0">
                <a:solidFill>
                  <a:srgbClr val="FF0000"/>
                </a:solidFill>
              </a:rPr>
              <a:t>between National Development Plan (NDP-II) and Sector Objectives </a:t>
            </a:r>
            <a:r>
              <a:rPr lang="en-US" b="1" dirty="0">
                <a:solidFill>
                  <a:srgbClr val="FF0000"/>
                </a:solidFill>
              </a:rPr>
              <a:t/>
            </a:r>
            <a:br>
              <a:rPr lang="en-US" b="1" dirty="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457200" y="1143000"/>
            <a:ext cx="8229600" cy="5181600"/>
          </a:xfrm>
        </p:spPr>
        <p:txBody>
          <a:bodyPr>
            <a:noAutofit/>
          </a:bodyPr>
          <a:lstStyle/>
          <a:p>
            <a:pPr algn="just"/>
            <a:r>
              <a:rPr lang="en-US" sz="2000" dirty="0"/>
              <a:t>The Water and Environment Sector is </a:t>
            </a:r>
            <a:r>
              <a:rPr lang="en-US" sz="2000" dirty="0" smtClean="0"/>
              <a:t>a cross-cutting sector and therefore central </a:t>
            </a:r>
            <a:r>
              <a:rPr lang="en-US" sz="2000" dirty="0"/>
              <a:t>in contributing to the achievements of all the NDP </a:t>
            </a:r>
            <a:r>
              <a:rPr lang="en-US" sz="2000" dirty="0" smtClean="0"/>
              <a:t>goal which is transformation of Uganda towards middle income status by 2020.</a:t>
            </a:r>
          </a:p>
          <a:p>
            <a:pPr algn="just"/>
            <a:endParaRPr lang="en-US" sz="800" dirty="0" smtClean="0"/>
          </a:p>
          <a:p>
            <a:pPr algn="just"/>
            <a:r>
              <a:rPr lang="en-US" sz="2000" dirty="0"/>
              <a:t>The sustainability of </a:t>
            </a:r>
            <a:r>
              <a:rPr lang="en-US" sz="2000" dirty="0" smtClean="0"/>
              <a:t>key </a:t>
            </a:r>
            <a:r>
              <a:rPr lang="en-US" sz="2000" dirty="0"/>
              <a:t>fundamental enablers/drivers of socio-economic transformation </a:t>
            </a:r>
            <a:r>
              <a:rPr lang="en-US" sz="2000" dirty="0" smtClean="0"/>
              <a:t>such as Hydro-Power </a:t>
            </a:r>
            <a:r>
              <a:rPr lang="en-US" sz="2000" dirty="0"/>
              <a:t>D</a:t>
            </a:r>
            <a:r>
              <a:rPr lang="en-US" sz="2000" dirty="0" smtClean="0"/>
              <a:t>evelopment</a:t>
            </a:r>
            <a:r>
              <a:rPr lang="en-US" sz="2000" dirty="0"/>
              <a:t>, </a:t>
            </a:r>
            <a:r>
              <a:rPr lang="en-US" sz="2000" dirty="0" smtClean="0"/>
              <a:t>Agricultural </a:t>
            </a:r>
            <a:r>
              <a:rPr lang="en-US" sz="2000" dirty="0"/>
              <a:t>production and productivity, </a:t>
            </a:r>
            <a:r>
              <a:rPr lang="en-US" sz="2000" dirty="0" smtClean="0"/>
              <a:t>Livestock</a:t>
            </a:r>
            <a:r>
              <a:rPr lang="en-US" sz="2000" dirty="0"/>
              <a:t>, </a:t>
            </a:r>
            <a:r>
              <a:rPr lang="en-US" sz="2000" dirty="0" smtClean="0"/>
              <a:t>Fisheries</a:t>
            </a:r>
            <a:r>
              <a:rPr lang="en-US" sz="2000" dirty="0"/>
              <a:t>, </a:t>
            </a:r>
            <a:r>
              <a:rPr lang="en-US" sz="2000" dirty="0" smtClean="0"/>
              <a:t>Health</a:t>
            </a:r>
            <a:r>
              <a:rPr lang="en-US" sz="2000" dirty="0"/>
              <a:t>, </a:t>
            </a:r>
            <a:r>
              <a:rPr lang="en-US" sz="2000" dirty="0" smtClean="0"/>
              <a:t>Industrial development, Human </a:t>
            </a:r>
            <a:r>
              <a:rPr lang="en-US" sz="2000" dirty="0"/>
              <a:t>C</a:t>
            </a:r>
            <a:r>
              <a:rPr lang="en-US" sz="2000" dirty="0" smtClean="0"/>
              <a:t>apital Development, Tourism </a:t>
            </a:r>
            <a:r>
              <a:rPr lang="en-US" sz="2000" dirty="0"/>
              <a:t>D</a:t>
            </a:r>
            <a:r>
              <a:rPr lang="en-US" sz="2000" dirty="0" smtClean="0"/>
              <a:t>evelopment </a:t>
            </a:r>
            <a:r>
              <a:rPr lang="en-US" sz="2000" dirty="0"/>
              <a:t>and </a:t>
            </a:r>
            <a:r>
              <a:rPr lang="en-US" sz="2000" dirty="0" smtClean="0"/>
              <a:t>Mitigation </a:t>
            </a:r>
            <a:r>
              <a:rPr lang="en-US" sz="2000" dirty="0"/>
              <a:t>of </a:t>
            </a:r>
            <a:r>
              <a:rPr lang="en-US" sz="2000" dirty="0" smtClean="0"/>
              <a:t>Climate </a:t>
            </a:r>
            <a:r>
              <a:rPr lang="en-US" sz="2000" dirty="0"/>
              <a:t>and </a:t>
            </a:r>
            <a:r>
              <a:rPr lang="en-US" sz="2000" dirty="0" smtClean="0"/>
              <a:t>Climate </a:t>
            </a:r>
            <a:r>
              <a:rPr lang="en-US" sz="2000" dirty="0"/>
              <a:t>C</a:t>
            </a:r>
            <a:r>
              <a:rPr lang="en-US" sz="2000" dirty="0" smtClean="0"/>
              <a:t>hange effects depend on availability of adequate water and sustainable management </a:t>
            </a:r>
            <a:r>
              <a:rPr lang="en-US" sz="2000" dirty="0"/>
              <a:t>of </a:t>
            </a:r>
            <a:r>
              <a:rPr lang="en-US" sz="2000" dirty="0" smtClean="0"/>
              <a:t>ENR. </a:t>
            </a:r>
            <a:endParaRPr lang="en-US" sz="2000" dirty="0"/>
          </a:p>
          <a:p>
            <a:pPr algn="just"/>
            <a:endParaRPr lang="en-US" sz="1400" dirty="0" smtClean="0"/>
          </a:p>
          <a:p>
            <a:pPr algn="just"/>
            <a:r>
              <a:rPr lang="en-US" sz="2000" dirty="0" smtClean="0"/>
              <a:t>Likewise, a healthy</a:t>
            </a:r>
            <a:r>
              <a:rPr lang="en-US" sz="2000" dirty="0"/>
              <a:t>, clean and productive environment is essential in boosting wealthy creation for social transformation and </a:t>
            </a:r>
            <a:r>
              <a:rPr lang="en-US" sz="2000" dirty="0" smtClean="0"/>
              <a:t>attainment of the middle income status by 2020.</a:t>
            </a:r>
            <a:endParaRPr lang="en-US" sz="800" dirty="0" smtClean="0"/>
          </a:p>
          <a:p>
            <a:pPr algn="just"/>
            <a:endParaRPr lang="en-US" sz="800" dirty="0" smtClean="0"/>
          </a:p>
          <a:p>
            <a:endParaRPr lang="en-US" sz="2000" dirty="0"/>
          </a:p>
        </p:txBody>
      </p:sp>
    </p:spTree>
    <p:extLst>
      <p:ext uri="{BB962C8B-B14F-4D97-AF65-F5344CB8AC3E}">
        <p14:creationId xmlns:p14="http://schemas.microsoft.com/office/powerpoint/2010/main" val="2815036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FF0000"/>
                </a:solidFill>
              </a:rPr>
              <a:t>Relations between National Development Plan (NDP-II) and Sector Objectives</a:t>
            </a:r>
            <a:endParaRPr lang="en-US" sz="3200" dirty="0"/>
          </a:p>
        </p:txBody>
      </p:sp>
      <p:sp>
        <p:nvSpPr>
          <p:cNvPr id="3" name="Content Placeholder 2"/>
          <p:cNvSpPr>
            <a:spLocks noGrp="1"/>
          </p:cNvSpPr>
          <p:nvPr>
            <p:ph idx="1"/>
          </p:nvPr>
        </p:nvSpPr>
        <p:spPr/>
        <p:txBody>
          <a:bodyPr>
            <a:normAutofit lnSpcReduction="10000"/>
          </a:bodyPr>
          <a:lstStyle/>
          <a:p>
            <a:pPr algn="just"/>
            <a:r>
              <a:rPr lang="en-US" dirty="0"/>
              <a:t>Over the NDP period</a:t>
            </a:r>
            <a:r>
              <a:rPr lang="en-US" dirty="0" smtClean="0"/>
              <a:t>, therefore </a:t>
            </a:r>
            <a:r>
              <a:rPr lang="en-US" dirty="0"/>
              <a:t>the Water and Environment sector will focus on</a:t>
            </a:r>
            <a:r>
              <a:rPr lang="en-US" b="1" dirty="0"/>
              <a:t> implementation of </a:t>
            </a:r>
            <a:r>
              <a:rPr lang="en-US" b="1" u="sng" dirty="0" smtClean="0"/>
              <a:t>sector priorities and objectives</a:t>
            </a:r>
            <a:r>
              <a:rPr lang="en-US" b="1" dirty="0" smtClean="0"/>
              <a:t>,  </a:t>
            </a:r>
            <a:r>
              <a:rPr lang="en-US" b="1" u="sng" dirty="0"/>
              <a:t>interventions, outcomes, targets aimed at increased access to safe water and sanitation in rural and urban areas, increased water storage for multi-purpose </a:t>
            </a:r>
            <a:r>
              <a:rPr lang="en-US" b="1" u="sng" dirty="0" smtClean="0"/>
              <a:t>use</a:t>
            </a:r>
            <a:r>
              <a:rPr lang="en-US" b="1" dirty="0" smtClean="0"/>
              <a:t>,</a:t>
            </a:r>
            <a:r>
              <a:rPr lang="en-US" dirty="0" smtClean="0"/>
              <a:t> and promotion of sustainable </a:t>
            </a:r>
            <a:r>
              <a:rPr lang="en-US" dirty="0"/>
              <a:t>utilization of natural resources </a:t>
            </a:r>
            <a:r>
              <a:rPr lang="en-US" dirty="0" smtClean="0"/>
              <a:t>for improved livelihood in the country. </a:t>
            </a:r>
            <a:endParaRPr lang="en-US" dirty="0"/>
          </a:p>
          <a:p>
            <a:pPr algn="just"/>
            <a:endParaRPr lang="en-US" sz="1050" dirty="0"/>
          </a:p>
          <a:p>
            <a:endParaRPr lang="en-US" dirty="0"/>
          </a:p>
        </p:txBody>
      </p:sp>
    </p:spTree>
    <p:extLst>
      <p:ext uri="{BB962C8B-B14F-4D97-AF65-F5344CB8AC3E}">
        <p14:creationId xmlns:p14="http://schemas.microsoft.com/office/powerpoint/2010/main" val="3005580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67800" cy="838200"/>
          </a:xfrm>
        </p:spPr>
        <p:txBody>
          <a:bodyPr>
            <a:normAutofit/>
          </a:bodyPr>
          <a:lstStyle/>
          <a:p>
            <a:r>
              <a:rPr lang="en-GB" sz="3200" dirty="0"/>
              <a:t>Structure and Purpose of Sector Transfers</a:t>
            </a:r>
          </a:p>
        </p:txBody>
      </p:sp>
      <p:sp>
        <p:nvSpPr>
          <p:cNvPr id="3" name="Slide Number Placeholder 2"/>
          <p:cNvSpPr>
            <a:spLocks noGrp="1"/>
          </p:cNvSpPr>
          <p:nvPr>
            <p:ph type="sldNum" sz="quarter" idx="12"/>
          </p:nvPr>
        </p:nvSpPr>
        <p:spPr/>
        <p:txBody>
          <a:bodyPr/>
          <a:lstStyle/>
          <a:p>
            <a:fld id="{68E64D9C-0F87-499E-9CC5-B1133E157744}" type="slidenum">
              <a:rPr lang="en-GB" smtClean="0"/>
              <a:pPr/>
              <a:t>9</a:t>
            </a:fld>
            <a:endParaRPr lang="en-GB"/>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0940190"/>
              </p:ext>
            </p:extLst>
          </p:nvPr>
        </p:nvGraphicFramePr>
        <p:xfrm>
          <a:off x="228600" y="990598"/>
          <a:ext cx="8763000" cy="4227576"/>
        </p:xfrm>
        <a:graphic>
          <a:graphicData uri="http://schemas.openxmlformats.org/drawingml/2006/table">
            <a:tbl>
              <a:tblPr firstRow="1" firstCol="1" bandRow="1">
                <a:tableStyleId>{5C22544A-7EE6-4342-B048-85BDC9FD1C3A}</a:tableStyleId>
              </a:tblPr>
              <a:tblGrid>
                <a:gridCol w="3886200"/>
                <a:gridCol w="4876800"/>
              </a:tblGrid>
              <a:tr h="307087">
                <a:tc>
                  <a:txBody>
                    <a:bodyPr/>
                    <a:lstStyle/>
                    <a:p>
                      <a:pPr marL="0" marR="0">
                        <a:lnSpc>
                          <a:spcPct val="107000"/>
                        </a:lnSpc>
                        <a:spcBef>
                          <a:spcPts val="0"/>
                        </a:spcBef>
                        <a:spcAft>
                          <a:spcPts val="0"/>
                        </a:spcAft>
                        <a:tabLst>
                          <a:tab pos="278130" algn="l"/>
                        </a:tabLst>
                      </a:pPr>
                      <a:r>
                        <a:rPr lang="en-GB" sz="1600" dirty="0">
                          <a:solidFill>
                            <a:schemeClr val="bg1"/>
                          </a:solidFill>
                          <a:effectLst/>
                          <a:latin typeface="Calibri"/>
                          <a:ea typeface="Calibri"/>
                          <a:cs typeface="Times New Roman"/>
                        </a:rPr>
                        <a:t>Grant</a:t>
                      </a:r>
                      <a:endParaRPr lang="en-US" sz="1600" dirty="0">
                        <a:solidFill>
                          <a:schemeClr val="bg1"/>
                        </a:solidFill>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tabLst>
                          <a:tab pos="278130" algn="l"/>
                        </a:tabLst>
                      </a:pPr>
                      <a:r>
                        <a:rPr lang="en-GB" sz="1600" dirty="0">
                          <a:solidFill>
                            <a:schemeClr val="bg1"/>
                          </a:solidFill>
                          <a:effectLst/>
                          <a:latin typeface="Calibri"/>
                          <a:ea typeface="Calibri"/>
                          <a:cs typeface="Times New Roman"/>
                        </a:rPr>
                        <a:t>Purpose</a:t>
                      </a:r>
                      <a:endParaRPr lang="en-US" sz="1600" dirty="0">
                        <a:solidFill>
                          <a:schemeClr val="bg1"/>
                        </a:solidFill>
                        <a:effectLst/>
                        <a:latin typeface="Calibri"/>
                        <a:ea typeface="Calibri"/>
                        <a:cs typeface="Times New Roman"/>
                      </a:endParaRPr>
                    </a:p>
                  </a:txBody>
                  <a:tcPr marL="68580" marR="68580" marT="0" marB="0"/>
                </a:tc>
              </a:tr>
              <a:tr h="226315">
                <a:tc>
                  <a:txBody>
                    <a:bodyPr/>
                    <a:lstStyle/>
                    <a:p>
                      <a:pPr marL="0" marR="0">
                        <a:lnSpc>
                          <a:spcPct val="107000"/>
                        </a:lnSpc>
                        <a:spcBef>
                          <a:spcPts val="0"/>
                        </a:spcBef>
                        <a:spcAft>
                          <a:spcPts val="0"/>
                        </a:spcAft>
                        <a:tabLst>
                          <a:tab pos="278130" algn="l"/>
                        </a:tabLst>
                      </a:pPr>
                      <a:r>
                        <a:rPr lang="en-GB" sz="1400" b="1" dirty="0">
                          <a:solidFill>
                            <a:schemeClr val="bg1"/>
                          </a:solidFill>
                          <a:effectLst/>
                          <a:latin typeface="Calibri"/>
                          <a:ea typeface="Calibri"/>
                          <a:cs typeface="Times New Roman"/>
                        </a:rPr>
                        <a:t>Non-Wage Conditional Grant</a:t>
                      </a:r>
                      <a:endParaRPr lang="en-US" sz="1400" dirty="0">
                        <a:solidFill>
                          <a:schemeClr val="bg1"/>
                        </a:solidFill>
                        <a:effectLst/>
                        <a:latin typeface="Calibri"/>
                        <a:ea typeface="Calibri"/>
                        <a:cs typeface="Times New Roman"/>
                      </a:endParaRPr>
                    </a:p>
                  </a:txBody>
                  <a:tcPr marL="68580" marR="68580" marT="0" marB="0"/>
                </a:tc>
                <a:tc>
                  <a:txBody>
                    <a:bodyPr/>
                    <a:lstStyle/>
                    <a:p>
                      <a:endParaRPr lang="en-US" sz="1400" dirty="0">
                        <a:solidFill>
                          <a:schemeClr val="tx1"/>
                        </a:solidFill>
                        <a:effectLst/>
                        <a:latin typeface="Calibri"/>
                      </a:endParaRPr>
                    </a:p>
                  </a:txBody>
                  <a:tcPr marL="68580" marR="68580" marT="0" marB="0"/>
                </a:tc>
              </a:tr>
              <a:tr h="307087">
                <a:tc>
                  <a:txBody>
                    <a:bodyPr/>
                    <a:lstStyle/>
                    <a:p>
                      <a:pPr marL="270510" marR="0" indent="-270510">
                        <a:lnSpc>
                          <a:spcPct val="107000"/>
                        </a:lnSpc>
                        <a:spcBef>
                          <a:spcPts val="0"/>
                        </a:spcBef>
                        <a:spcAft>
                          <a:spcPts val="0"/>
                        </a:spcAft>
                        <a:tabLst>
                          <a:tab pos="278130" algn="l"/>
                        </a:tabLst>
                      </a:pPr>
                      <a:r>
                        <a:rPr lang="en-GB" sz="1400" b="0" dirty="0">
                          <a:solidFill>
                            <a:schemeClr val="bg1"/>
                          </a:solidFill>
                          <a:effectLst/>
                          <a:latin typeface="Calibri"/>
                          <a:ea typeface="Calibri"/>
                          <a:cs typeface="Times New Roman"/>
                        </a:rPr>
                        <a:t>o/w Rural Water and Sanitation </a:t>
                      </a:r>
                      <a:endParaRPr lang="en-US" sz="1400" b="0" dirty="0">
                        <a:solidFill>
                          <a:schemeClr val="bg1"/>
                        </a:solidFill>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600"/>
                        </a:spcAft>
                      </a:pPr>
                      <a:r>
                        <a:rPr lang="en-GB" sz="1400" dirty="0">
                          <a:solidFill>
                            <a:schemeClr val="tx1"/>
                          </a:solidFill>
                          <a:effectLst/>
                          <a:latin typeface="Calibri"/>
                          <a:ea typeface="Calibri"/>
                          <a:cs typeface="Times New Roman"/>
                        </a:rPr>
                        <a:t>Deliver sanitation and hygiene outreach and information dissemination around water points; management of the water sector.</a:t>
                      </a:r>
                      <a:endParaRPr lang="en-US" sz="1400" dirty="0">
                        <a:solidFill>
                          <a:schemeClr val="tx1"/>
                        </a:solidFill>
                        <a:effectLst/>
                        <a:latin typeface="Calibri"/>
                        <a:ea typeface="Calibri"/>
                        <a:cs typeface="Times New Roman"/>
                      </a:endParaRPr>
                    </a:p>
                  </a:txBody>
                  <a:tcPr marL="68580" marR="68580" marT="0" marB="0" anchor="ctr"/>
                </a:tc>
              </a:tr>
              <a:tr h="307087">
                <a:tc>
                  <a:txBody>
                    <a:bodyPr/>
                    <a:lstStyle/>
                    <a:p>
                      <a:pPr marL="270510" marR="0" indent="-270510">
                        <a:lnSpc>
                          <a:spcPct val="107000"/>
                        </a:lnSpc>
                        <a:spcBef>
                          <a:spcPts val="0"/>
                        </a:spcBef>
                        <a:spcAft>
                          <a:spcPts val="0"/>
                        </a:spcAft>
                        <a:tabLst>
                          <a:tab pos="278130" algn="l"/>
                        </a:tabLst>
                      </a:pPr>
                      <a:r>
                        <a:rPr lang="en-GB" sz="1400" b="0" dirty="0">
                          <a:solidFill>
                            <a:schemeClr val="bg1"/>
                          </a:solidFill>
                          <a:effectLst/>
                          <a:latin typeface="Calibri"/>
                          <a:ea typeface="Calibri"/>
                          <a:cs typeface="Times New Roman"/>
                        </a:rPr>
                        <a:t>o/w Natural Resources &amp; Environment</a:t>
                      </a:r>
                      <a:endParaRPr lang="en-US" sz="1400" b="0" dirty="0">
                        <a:solidFill>
                          <a:schemeClr val="bg1"/>
                        </a:solidFill>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pPr>
                      <a:r>
                        <a:rPr lang="en-GB" sz="1400" dirty="0">
                          <a:solidFill>
                            <a:schemeClr val="tx1"/>
                          </a:solidFill>
                          <a:effectLst/>
                          <a:latin typeface="Calibri"/>
                          <a:ea typeface="Calibri"/>
                          <a:cs typeface="Times New Roman"/>
                        </a:rPr>
                        <a:t>Funds </a:t>
                      </a:r>
                      <a:r>
                        <a:rPr lang="en-GB" sz="1400" dirty="0" smtClean="0">
                          <a:solidFill>
                            <a:schemeClr val="tx1"/>
                          </a:solidFill>
                          <a:effectLst/>
                          <a:latin typeface="Calibri"/>
                          <a:ea typeface="Calibri"/>
                          <a:cs typeface="Times New Roman"/>
                        </a:rPr>
                        <a:t>earmarked for protection </a:t>
                      </a:r>
                      <a:r>
                        <a:rPr lang="en-GB" sz="1400" dirty="0">
                          <a:solidFill>
                            <a:schemeClr val="tx1"/>
                          </a:solidFill>
                          <a:effectLst/>
                          <a:latin typeface="Calibri"/>
                          <a:ea typeface="Calibri"/>
                          <a:cs typeface="Times New Roman"/>
                        </a:rPr>
                        <a:t>of </a:t>
                      </a:r>
                      <a:r>
                        <a:rPr lang="en-GB" sz="1400" dirty="0" smtClean="0">
                          <a:solidFill>
                            <a:schemeClr val="tx1"/>
                          </a:solidFill>
                          <a:effectLst/>
                          <a:latin typeface="Calibri"/>
                          <a:ea typeface="Calibri"/>
                          <a:cs typeface="Times New Roman"/>
                        </a:rPr>
                        <a:t>wetlands, demarcation, restoration and enforcement of wetlands</a:t>
                      </a:r>
                      <a:r>
                        <a:rPr lang="en-GB" sz="1400" baseline="0" dirty="0" smtClean="0">
                          <a:solidFill>
                            <a:schemeClr val="tx1"/>
                          </a:solidFill>
                          <a:effectLst/>
                          <a:latin typeface="Calibri"/>
                          <a:ea typeface="Calibri"/>
                          <a:cs typeface="Times New Roman"/>
                        </a:rPr>
                        <a:t> laws  and regulations in LGs.</a:t>
                      </a:r>
                      <a:endParaRPr lang="en-US" sz="1400" dirty="0">
                        <a:solidFill>
                          <a:schemeClr val="tx1"/>
                        </a:solidFill>
                        <a:effectLst/>
                        <a:latin typeface="Calibri"/>
                        <a:ea typeface="Calibri"/>
                        <a:cs typeface="Times New Roman"/>
                      </a:endParaRPr>
                    </a:p>
                  </a:txBody>
                  <a:tcPr marL="68580" marR="68580" marT="0" marB="0" anchor="ctr"/>
                </a:tc>
              </a:tr>
              <a:tr h="307087">
                <a:tc>
                  <a:txBody>
                    <a:bodyPr/>
                    <a:lstStyle/>
                    <a:p>
                      <a:pPr marL="270510" marR="0" indent="-270510">
                        <a:lnSpc>
                          <a:spcPct val="107000"/>
                        </a:lnSpc>
                        <a:spcBef>
                          <a:spcPts val="0"/>
                        </a:spcBef>
                        <a:spcAft>
                          <a:spcPts val="0"/>
                        </a:spcAft>
                        <a:tabLst>
                          <a:tab pos="278130" algn="l"/>
                        </a:tabLst>
                      </a:pPr>
                      <a:r>
                        <a:rPr lang="en-GB" sz="1400" b="1" dirty="0">
                          <a:solidFill>
                            <a:schemeClr val="bg1"/>
                          </a:solidFill>
                          <a:effectLst/>
                          <a:latin typeface="Calibri"/>
                          <a:ea typeface="Calibri"/>
                          <a:cs typeface="Times New Roman"/>
                        </a:rPr>
                        <a:t>Development Conditional Grant</a:t>
                      </a:r>
                      <a:endParaRPr lang="en-US" sz="1400" dirty="0">
                        <a:solidFill>
                          <a:schemeClr val="bg1"/>
                        </a:solidFill>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pPr>
                      <a:r>
                        <a:rPr lang="en-GB" sz="1400" dirty="0">
                          <a:solidFill>
                            <a:schemeClr val="tx1"/>
                          </a:solidFill>
                          <a:effectLst/>
                          <a:latin typeface="Calibri"/>
                          <a:ea typeface="Calibri"/>
                          <a:cs typeface="Times New Roman"/>
                        </a:rPr>
                        <a:t> </a:t>
                      </a:r>
                      <a:endParaRPr lang="en-US" sz="1400" dirty="0">
                        <a:solidFill>
                          <a:schemeClr val="tx1"/>
                        </a:solidFill>
                        <a:effectLst/>
                        <a:latin typeface="Calibri"/>
                        <a:ea typeface="Calibri"/>
                        <a:cs typeface="Times New Roman"/>
                      </a:endParaRPr>
                    </a:p>
                  </a:txBody>
                  <a:tcPr marL="68580" marR="68580" marT="0" marB="0" anchor="ctr"/>
                </a:tc>
              </a:tr>
              <a:tr h="307087">
                <a:tc>
                  <a:txBody>
                    <a:bodyPr/>
                    <a:lstStyle/>
                    <a:p>
                      <a:pPr marL="0" marR="0">
                        <a:lnSpc>
                          <a:spcPct val="107000"/>
                        </a:lnSpc>
                        <a:spcBef>
                          <a:spcPts val="0"/>
                        </a:spcBef>
                        <a:spcAft>
                          <a:spcPts val="0"/>
                        </a:spcAft>
                        <a:tabLst>
                          <a:tab pos="278130" algn="l"/>
                        </a:tabLst>
                      </a:pPr>
                      <a:r>
                        <a:rPr lang="en-GB" sz="1400" dirty="0">
                          <a:solidFill>
                            <a:schemeClr val="bg1"/>
                          </a:solidFill>
                          <a:effectLst/>
                          <a:latin typeface="Calibri"/>
                          <a:ea typeface="Calibri"/>
                          <a:cs typeface="Times New Roman"/>
                        </a:rPr>
                        <a:t>Water and Environment</a:t>
                      </a:r>
                      <a:endParaRPr lang="en-US" sz="1400" dirty="0">
                        <a:solidFill>
                          <a:schemeClr val="bg1"/>
                        </a:solidFill>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pPr>
                      <a:r>
                        <a:rPr lang="en-GB" sz="1400" dirty="0">
                          <a:solidFill>
                            <a:schemeClr val="tx1"/>
                          </a:solidFill>
                          <a:effectLst/>
                          <a:latin typeface="Calibri"/>
                          <a:ea typeface="Times New Roman"/>
                          <a:cs typeface="Times New Roman"/>
                        </a:rPr>
                        <a:t>Provision and rehabilitation of rural water infrastructure that enables access to clean and safe water.</a:t>
                      </a:r>
                      <a:endParaRPr lang="en-US" sz="1400" dirty="0">
                        <a:solidFill>
                          <a:schemeClr val="tx1"/>
                        </a:solidFill>
                        <a:effectLst/>
                        <a:latin typeface="Calibri"/>
                        <a:ea typeface="Calibri"/>
                        <a:cs typeface="Times New Roman"/>
                      </a:endParaRPr>
                    </a:p>
                  </a:txBody>
                  <a:tcPr marL="68580" marR="68580" marT="0" marB="0"/>
                </a:tc>
              </a:tr>
              <a:tr h="254250">
                <a:tc>
                  <a:txBody>
                    <a:bodyPr/>
                    <a:lstStyle/>
                    <a:p>
                      <a:pPr marL="0" marR="0">
                        <a:lnSpc>
                          <a:spcPct val="107000"/>
                        </a:lnSpc>
                        <a:spcBef>
                          <a:spcPts val="0"/>
                        </a:spcBef>
                        <a:spcAft>
                          <a:spcPts val="0"/>
                        </a:spcAft>
                        <a:tabLst>
                          <a:tab pos="278130" algn="l"/>
                        </a:tabLst>
                      </a:pPr>
                      <a:r>
                        <a:rPr lang="en-GB" sz="1400" b="1" dirty="0">
                          <a:solidFill>
                            <a:schemeClr val="bg1"/>
                          </a:solidFill>
                          <a:effectLst/>
                          <a:latin typeface="Calibri"/>
                          <a:ea typeface="Calibri"/>
                          <a:cs typeface="Times New Roman"/>
                        </a:rPr>
                        <a:t>Transitional and Support Services Grant</a:t>
                      </a:r>
                      <a:endParaRPr lang="en-US" sz="1400" dirty="0">
                        <a:solidFill>
                          <a:schemeClr val="bg1"/>
                        </a:solidFill>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pPr>
                      <a:r>
                        <a:rPr lang="en-GB" sz="1400" b="1" dirty="0">
                          <a:solidFill>
                            <a:schemeClr val="tx1"/>
                          </a:solidFill>
                          <a:effectLst/>
                          <a:latin typeface="Calibri"/>
                          <a:ea typeface="Times New Roman"/>
                          <a:cs typeface="Times New Roman"/>
                        </a:rPr>
                        <a:t> </a:t>
                      </a:r>
                      <a:endParaRPr lang="en-US" sz="1400" dirty="0">
                        <a:solidFill>
                          <a:schemeClr val="tx1"/>
                        </a:solidFill>
                        <a:effectLst/>
                        <a:latin typeface="Calibri"/>
                        <a:ea typeface="Calibri"/>
                        <a:cs typeface="Times New Roman"/>
                      </a:endParaRPr>
                    </a:p>
                  </a:txBody>
                  <a:tcPr marL="68580" marR="68580" marT="0" marB="0"/>
                </a:tc>
              </a:tr>
              <a:tr h="307087">
                <a:tc>
                  <a:txBody>
                    <a:bodyPr/>
                    <a:lstStyle/>
                    <a:p>
                      <a:pPr marL="270510" marR="0" indent="-270510">
                        <a:lnSpc>
                          <a:spcPct val="107000"/>
                        </a:lnSpc>
                        <a:spcBef>
                          <a:spcPts val="0"/>
                        </a:spcBef>
                        <a:spcAft>
                          <a:spcPts val="0"/>
                        </a:spcAft>
                        <a:tabLst>
                          <a:tab pos="278130" algn="l"/>
                        </a:tabLst>
                      </a:pPr>
                      <a:r>
                        <a:rPr lang="en-GB" sz="1600" b="0" dirty="0">
                          <a:solidFill>
                            <a:schemeClr val="bg1"/>
                          </a:solidFill>
                          <a:effectLst/>
                          <a:latin typeface="Calibri"/>
                          <a:ea typeface="Times New Roman"/>
                          <a:cs typeface="Times New Roman"/>
                        </a:rPr>
                        <a:t>o/w Support Services Non-Wage Recurrent - Urban Water </a:t>
                      </a:r>
                      <a:endParaRPr lang="en-US" sz="1600" b="0" dirty="0">
                        <a:solidFill>
                          <a:schemeClr val="bg1"/>
                        </a:solidFill>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pPr>
                      <a:r>
                        <a:rPr lang="en-GB" sz="1600" dirty="0">
                          <a:effectLst/>
                          <a:latin typeface="Calibri"/>
                          <a:ea typeface="Calibri"/>
                          <a:cs typeface="Times New Roman"/>
                        </a:rPr>
                        <a:t>Funds the </a:t>
                      </a:r>
                      <a:r>
                        <a:rPr lang="en-GB" sz="1600" dirty="0" smtClean="0">
                          <a:effectLst/>
                          <a:latin typeface="Calibri"/>
                          <a:ea typeface="Calibri"/>
                          <a:cs typeface="Times New Roman"/>
                        </a:rPr>
                        <a:t>O&amp;M </a:t>
                      </a:r>
                      <a:r>
                        <a:rPr lang="en-GB" sz="1600" dirty="0">
                          <a:effectLst/>
                          <a:latin typeface="Calibri"/>
                          <a:ea typeface="Calibri"/>
                          <a:cs typeface="Times New Roman"/>
                        </a:rPr>
                        <a:t>of piped water systems in towns within a district, bridging the gap between local revenue collection and operation costs.</a:t>
                      </a:r>
                      <a:endParaRPr lang="en-US" sz="1600" dirty="0">
                        <a:effectLst/>
                        <a:latin typeface="Calibri"/>
                        <a:ea typeface="Calibri"/>
                        <a:cs typeface="Times New Roman"/>
                      </a:endParaRPr>
                    </a:p>
                  </a:txBody>
                  <a:tcPr marL="68580" marR="68580" marT="0" marB="0" anchor="ctr"/>
                </a:tc>
              </a:tr>
              <a:tr h="307087">
                <a:tc>
                  <a:txBody>
                    <a:bodyPr/>
                    <a:lstStyle/>
                    <a:p>
                      <a:pPr marL="270510" marR="0" indent="-270510">
                        <a:lnSpc>
                          <a:spcPct val="107000"/>
                        </a:lnSpc>
                        <a:spcBef>
                          <a:spcPts val="0"/>
                        </a:spcBef>
                        <a:spcAft>
                          <a:spcPts val="0"/>
                        </a:spcAft>
                        <a:tabLst>
                          <a:tab pos="278130" algn="l"/>
                        </a:tabLst>
                      </a:pPr>
                      <a:r>
                        <a:rPr lang="en-GB" sz="1600" b="0" dirty="0">
                          <a:solidFill>
                            <a:schemeClr val="bg1"/>
                          </a:solidFill>
                          <a:effectLst/>
                          <a:latin typeface="Calibri"/>
                          <a:ea typeface="Times New Roman"/>
                          <a:cs typeface="Times New Roman"/>
                        </a:rPr>
                        <a:t>o/w Transitional Development - Sanitation</a:t>
                      </a:r>
                      <a:endParaRPr lang="en-US" sz="1600" b="0" dirty="0">
                        <a:solidFill>
                          <a:schemeClr val="bg1"/>
                        </a:solidFill>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pPr>
                      <a:r>
                        <a:rPr lang="en-GB" sz="1600" dirty="0">
                          <a:effectLst/>
                          <a:latin typeface="Calibri"/>
                          <a:ea typeface="Calibri"/>
                          <a:cs typeface="Times New Roman"/>
                        </a:rPr>
                        <a:t>This </a:t>
                      </a:r>
                      <a:r>
                        <a:rPr lang="en-GB" sz="1600" dirty="0" smtClean="0">
                          <a:effectLst/>
                          <a:latin typeface="Calibri"/>
                          <a:ea typeface="Calibri"/>
                          <a:cs typeface="Times New Roman"/>
                        </a:rPr>
                        <a:t>fund is earmarked for sanitation </a:t>
                      </a:r>
                      <a:r>
                        <a:rPr lang="en-GB" sz="1600" dirty="0">
                          <a:effectLst/>
                          <a:latin typeface="Calibri"/>
                          <a:ea typeface="Calibri"/>
                          <a:cs typeface="Times New Roman"/>
                        </a:rPr>
                        <a:t>activities in a limited number of districts</a:t>
                      </a:r>
                      <a:r>
                        <a:rPr lang="en-GB" sz="1600" dirty="0" smtClean="0">
                          <a:effectLst/>
                          <a:latin typeface="Calibri"/>
                          <a:ea typeface="Calibri"/>
                          <a:cs typeface="Times New Roman"/>
                        </a:rPr>
                        <a:t>. </a:t>
                      </a:r>
                      <a:r>
                        <a:rPr lang="en-GB" sz="1600" dirty="0" smtClean="0">
                          <a:solidFill>
                            <a:srgbClr val="FF0000"/>
                          </a:solidFill>
                          <a:effectLst/>
                          <a:latin typeface="Calibri"/>
                          <a:ea typeface="Calibri"/>
                          <a:cs typeface="Times New Roman"/>
                        </a:rPr>
                        <a:t>Temporary and Piloted </a:t>
                      </a:r>
                      <a:endParaRPr lang="en-US" sz="1600" dirty="0">
                        <a:solidFill>
                          <a:srgbClr val="FF0000"/>
                        </a:solidFill>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663132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1714</TotalTime>
  <Words>3378</Words>
  <Application>Microsoft Office PowerPoint</Application>
  <PresentationFormat>On-screen Show (4:3)</PresentationFormat>
  <Paragraphs>266</Paragraphs>
  <Slides>25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Courier New</vt:lpstr>
      <vt:lpstr>Times New Roman</vt:lpstr>
      <vt:lpstr>Wingdings</vt:lpstr>
      <vt:lpstr>Office Theme</vt:lpstr>
      <vt:lpstr>Preparations for Regional Budget workshops  for FY 2017/18</vt:lpstr>
      <vt:lpstr>Overview of the 2017/18 Grant Information and Budget Guidelines</vt:lpstr>
      <vt:lpstr>Sector Priorities and Milestones</vt:lpstr>
      <vt:lpstr>Sector Priorities and Milestones</vt:lpstr>
      <vt:lpstr>Sector objectives</vt:lpstr>
      <vt:lpstr>Key Sector Outcomes Indicators </vt:lpstr>
      <vt:lpstr> Relations between National Development Plan (NDP-II) and Sector Objectives  </vt:lpstr>
      <vt:lpstr>Relations between National Development Plan (NDP-II) and Sector Objectives</vt:lpstr>
      <vt:lpstr>Structure and Purpose of Sector Transfers</vt:lpstr>
      <vt:lpstr>Key Variables Used in Allocation Formulae</vt:lpstr>
      <vt:lpstr>Overview of the Issues in the 2016/17 budget guidelines and how they were addressed (1/n)</vt:lpstr>
      <vt:lpstr>Overview of Budget Requirements for 2017/18 (1/n)</vt:lpstr>
      <vt:lpstr>Overview of Budget Requirements for 2017/18</vt:lpstr>
      <vt:lpstr>Overview of Budget Requirements for 2017/18</vt:lpstr>
      <vt:lpstr>Overview of Budget Requirements for 2017/18</vt:lpstr>
      <vt:lpstr>Other Issues for the Water &amp; Environment Sector</vt:lpstr>
      <vt:lpstr>Other Issues for the Water &amp; Environment Sector (cont.)</vt:lpstr>
      <vt:lpstr>Other Issues for the Water &amp; Environment Sector (cont.)</vt:lpstr>
      <vt:lpstr>Other Issues for the Water &amp; Environment Sector (cont.)</vt:lpstr>
      <vt:lpstr>Other Issues for the Water &amp; Environment Sector……</vt:lpstr>
      <vt:lpstr>Other Issues for the Water &amp; Environment Sector (cont)</vt:lpstr>
      <vt:lpstr>Other Issues for the Water &amp; Environment Sector (cont)</vt:lpstr>
      <vt:lpstr>Other Issues for the Water &amp; Environment Sector (cont</vt:lpstr>
      <vt:lpstr>Conclusion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Discretionary Development Equalisation Grant</dc:title>
  <dc:creator>Emmanuel</dc:creator>
  <cp:lastModifiedBy>Esther Ayebare</cp:lastModifiedBy>
  <cp:revision>124</cp:revision>
  <cp:lastPrinted>2016-09-06T13:35:08Z</cp:lastPrinted>
  <dcterms:created xsi:type="dcterms:W3CDTF">2016-08-11T11:58:44Z</dcterms:created>
  <dcterms:modified xsi:type="dcterms:W3CDTF">2016-09-10T12:21:18Z</dcterms:modified>
</cp:coreProperties>
</file>