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56" r:id="rId2"/>
    <p:sldId id="285" r:id="rId3"/>
    <p:sldId id="284" r:id="rId4"/>
    <p:sldId id="276" r:id="rId5"/>
    <p:sldId id="259" r:id="rId6"/>
    <p:sldId id="260" r:id="rId7"/>
    <p:sldId id="261" r:id="rId8"/>
    <p:sldId id="262" r:id="rId9"/>
    <p:sldId id="263" r:id="rId10"/>
    <p:sldId id="286" r:id="rId11"/>
    <p:sldId id="287" r:id="rId12"/>
    <p:sldId id="288" r:id="rId13"/>
    <p:sldId id="289" r:id="rId14"/>
    <p:sldId id="264" r:id="rId15"/>
    <p:sldId id="265" r:id="rId16"/>
    <p:sldId id="271" r:id="rId17"/>
    <p:sldId id="275" r:id="rId18"/>
    <p:sldId id="272" r:id="rId19"/>
    <p:sldId id="270" r:id="rId20"/>
    <p:sldId id="273" r:id="rId21"/>
    <p:sldId id="290" r:id="rId22"/>
    <p:sldId id="274" r:id="rId23"/>
    <p:sldId id="292" r:id="rId24"/>
    <p:sldId id="295" r:id="rId25"/>
    <p:sldId id="293" r:id="rId26"/>
    <p:sldId id="279"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AABCE4C-7196-49CD-B62A-E9BFE3BD46AC}" type="datetimeFigureOut">
              <a:rPr lang="en-US" smtClean="0"/>
              <a:t>09/15/2018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3B4DFC7-60BA-43F2-8B1B-13C6B698174B}" type="slidenum">
              <a:rPr lang="en-US" smtClean="0"/>
              <a:t>‹#›</a:t>
            </a:fld>
            <a:endParaRPr lang="en-US"/>
          </a:p>
        </p:txBody>
      </p:sp>
    </p:spTree>
    <p:extLst>
      <p:ext uri="{BB962C8B-B14F-4D97-AF65-F5344CB8AC3E}">
        <p14:creationId xmlns:p14="http://schemas.microsoft.com/office/powerpoint/2010/main" val="15360655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171612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20265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503A48-CC51-4AF7-99B0-2706AAFF2DA3}"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1696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1170230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503A48-CC51-4AF7-99B0-2706AAFF2DA3}"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5190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448294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545570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839057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26349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DEFC3B-7C39-4B02-929C-0DB21968A760}" type="datetimeFigureOut">
              <a:rPr lang="en-US" smtClean="0"/>
              <a:t>09/15/2018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8227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279059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DEFC3B-7C39-4B02-929C-0DB21968A760}" type="datetimeFigureOut">
              <a:rPr lang="en-US" smtClean="0"/>
              <a:t>09/15/2018</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2874143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DEFC3B-7C39-4B02-929C-0DB21968A760}" type="datetimeFigureOut">
              <a:rPr lang="en-US" smtClean="0"/>
              <a:t>09/15/2018</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57629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EFC3B-7C39-4B02-929C-0DB21968A760}" type="datetimeFigureOut">
              <a:rPr lang="en-US" smtClean="0"/>
              <a:t>09/15/2018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119506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2797793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DEFC3B-7C39-4B02-929C-0DB21968A760}" type="datetimeFigureOut">
              <a:rPr lang="en-US" smtClean="0"/>
              <a:t>09/15/2018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503A48-CC51-4AF7-99B0-2706AAFF2DA3}" type="slidenum">
              <a:rPr lang="en-US" smtClean="0"/>
              <a:t>‹#›</a:t>
            </a:fld>
            <a:endParaRPr lang="en-US"/>
          </a:p>
        </p:txBody>
      </p:sp>
    </p:spTree>
    <p:extLst>
      <p:ext uri="{BB962C8B-B14F-4D97-AF65-F5344CB8AC3E}">
        <p14:creationId xmlns:p14="http://schemas.microsoft.com/office/powerpoint/2010/main" val="393350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4DEFC3B-7C39-4B02-929C-0DB21968A760}" type="datetimeFigureOut">
              <a:rPr lang="en-US" smtClean="0"/>
              <a:t>09/15/2018</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7503A48-CC51-4AF7-99B0-2706AAFF2DA3}" type="slidenum">
              <a:rPr lang="en-US" smtClean="0"/>
              <a:t>‹#›</a:t>
            </a:fld>
            <a:endParaRPr lang="en-US"/>
          </a:p>
        </p:txBody>
      </p:sp>
    </p:spTree>
    <p:extLst>
      <p:ext uri="{BB962C8B-B14F-4D97-AF65-F5344CB8AC3E}">
        <p14:creationId xmlns:p14="http://schemas.microsoft.com/office/powerpoint/2010/main" val="477658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295400"/>
            <a:ext cx="8839200" cy="3429000"/>
          </a:xfrm>
        </p:spPr>
        <p:txBody>
          <a:bodyPr>
            <a:normAutofit/>
          </a:bodyPr>
          <a:lstStyle/>
          <a:p>
            <a:pPr algn="ctr">
              <a:lnSpc>
                <a:spcPct val="115000"/>
              </a:lnSpc>
              <a:spcBef>
                <a:spcPts val="0"/>
              </a:spcBef>
              <a:spcAft>
                <a:spcPts val="1000"/>
              </a:spcAft>
            </a:pPr>
            <a:r>
              <a:rPr lang="en-US" sz="4000" b="1" smtClean="0">
                <a:effectLst/>
                <a:latin typeface="Arial Narrow"/>
                <a:ea typeface="Calibri"/>
                <a:cs typeface="Times New Roman"/>
              </a:rPr>
              <a:t> </a:t>
            </a:r>
            <a:r>
              <a:rPr lang="en-US" sz="4000" b="1" dirty="0" smtClean="0">
                <a:effectLst/>
                <a:latin typeface="Arial Narrow"/>
                <a:ea typeface="Calibri"/>
                <a:cs typeface="Times New Roman"/>
              </a:rPr>
              <a:t>WORKS AND TRANSPORT SECTOR GUIDELINES FOR     FINANCIAL YEAR -2019/2020</a:t>
            </a:r>
            <a:r>
              <a:rPr lang="en-US" sz="3200" dirty="0">
                <a:ea typeface="Calibri"/>
                <a:cs typeface="Times New Roman"/>
              </a:rPr>
              <a:t/>
            </a:r>
            <a:br>
              <a:rPr lang="en-US" sz="3200" dirty="0">
                <a:ea typeface="Calibri"/>
                <a:cs typeface="Times New Roman"/>
              </a:rPr>
            </a:br>
            <a:endParaRPr lang="en-US" dirty="0"/>
          </a:p>
        </p:txBody>
      </p:sp>
    </p:spTree>
    <p:extLst>
      <p:ext uri="{BB962C8B-B14F-4D97-AF65-F5344CB8AC3E}">
        <p14:creationId xmlns:p14="http://schemas.microsoft.com/office/powerpoint/2010/main" val="1263396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589199" cy="1204690"/>
          </a:xfrm>
        </p:spPr>
        <p:txBody>
          <a:bodyPr>
            <a:normAutofit/>
          </a:bodyPr>
          <a:lstStyle/>
          <a:p>
            <a:r>
              <a:rPr lang="en-US" b="1" dirty="0" smtClean="0">
                <a:latin typeface="Constantia" panose="02030602050306030303" pitchFamily="18" charset="0"/>
              </a:rPr>
              <a:t>3.2</a:t>
            </a:r>
            <a:r>
              <a:rPr lang="en-US" sz="2800" b="1" dirty="0" smtClean="0">
                <a:latin typeface="Constantia" panose="02030602050306030303" pitchFamily="18" charset="0"/>
              </a:rPr>
              <a:t>: Maintenance Policy for Agencies during FY 2019/2020</a:t>
            </a:r>
            <a:endParaRPr lang="en-US" sz="2800" b="1" dirty="0">
              <a:latin typeface="Constantia" panose="02030602050306030303" pitchFamily="18" charset="0"/>
            </a:endParaRPr>
          </a:p>
        </p:txBody>
      </p:sp>
      <p:sp>
        <p:nvSpPr>
          <p:cNvPr id="3" name="Content Placeholder 2"/>
          <p:cNvSpPr>
            <a:spLocks noGrp="1"/>
          </p:cNvSpPr>
          <p:nvPr>
            <p:ph idx="1"/>
          </p:nvPr>
        </p:nvSpPr>
        <p:spPr>
          <a:xfrm>
            <a:off x="1828800" y="1676400"/>
            <a:ext cx="6591985" cy="4191000"/>
          </a:xfrm>
        </p:spPr>
        <p:txBody>
          <a:bodyPr>
            <a:normAutofit/>
          </a:bodyPr>
          <a:lstStyle/>
          <a:p>
            <a:pPr>
              <a:buFont typeface="Wingdings" panose="05000000000000000000" pitchFamily="2" charset="2"/>
              <a:buChar char="q"/>
            </a:pPr>
            <a:r>
              <a:rPr lang="en-US" dirty="0" smtClean="0">
                <a:latin typeface="Constantia" panose="02030602050306030303" pitchFamily="18" charset="0"/>
                <a:ea typeface="Calibri" panose="020F0502020204030204" pitchFamily="34" charset="0"/>
                <a:cs typeface="Arial" panose="020B0604020202020204" pitchFamily="34" charset="0"/>
              </a:rPr>
              <a:t>Maintenance </a:t>
            </a:r>
            <a:r>
              <a:rPr lang="en-US" dirty="0">
                <a:latin typeface="Constantia" panose="02030602050306030303" pitchFamily="18" charset="0"/>
                <a:ea typeface="Calibri" panose="020F0502020204030204" pitchFamily="34" charset="0"/>
                <a:cs typeface="Arial" panose="020B0604020202020204" pitchFamily="34" charset="0"/>
              </a:rPr>
              <a:t>plans and programs in the year shall be drawn and implemented within the following policy guidelines</a:t>
            </a:r>
            <a:r>
              <a:rPr lang="en-US" dirty="0" smtClean="0">
                <a:latin typeface="Constantia" panose="02030602050306030303" pitchFamily="18" charset="0"/>
                <a:ea typeface="Calibri" panose="020F0502020204030204" pitchFamily="34" charset="0"/>
                <a:cs typeface="Arial" panose="020B0604020202020204" pitchFamily="34" charset="0"/>
              </a:rPr>
              <a:t>;</a:t>
            </a:r>
          </a:p>
          <a:p>
            <a:pPr>
              <a:buFont typeface="Wingdings" panose="05000000000000000000" pitchFamily="2" charset="2"/>
              <a:buChar char="q"/>
            </a:pPr>
            <a:r>
              <a:rPr lang="en-US" dirty="0">
                <a:latin typeface="Constantia" panose="02030602050306030303" pitchFamily="18" charset="0"/>
                <a:ea typeface="Calibri" panose="020F0502020204030204" pitchFamily="34" charset="0"/>
                <a:cs typeface="Times New Roman" panose="02020603050405020304" pitchFamily="18" charset="0"/>
              </a:rPr>
              <a:t>Performance Agreements</a:t>
            </a:r>
            <a:r>
              <a:rPr lang="en-US" b="1" dirty="0">
                <a:latin typeface="Constantia" panose="02030602050306030303" pitchFamily="18" charset="0"/>
                <a:ea typeface="Calibri" panose="020F0502020204030204" pitchFamily="34" charset="0"/>
                <a:cs typeface="Times New Roman" panose="02020603050405020304" pitchFamily="18" charset="0"/>
              </a:rPr>
              <a:t> </a:t>
            </a:r>
            <a:r>
              <a:rPr lang="en-US" dirty="0">
                <a:latin typeface="Constantia" panose="02030602050306030303" pitchFamily="18" charset="0"/>
                <a:ea typeface="Calibri" panose="020F0502020204030204" pitchFamily="34" charset="0"/>
                <a:cs typeface="Times New Roman" panose="02020603050405020304" pitchFamily="18" charset="0"/>
              </a:rPr>
              <a:t>shall remain the key Contract between URF and designated agencies and between Districts and their sub counties and Town Councils for purposes of delivering agreed annual work programs.</a:t>
            </a:r>
            <a:endParaRPr lang="en-US" dirty="0" smtClean="0">
              <a:latin typeface="Constantia" panose="02030602050306030303" pitchFamily="18" charset="0"/>
              <a:ea typeface="Calibri" panose="020F0502020204030204" pitchFamily="34" charset="0"/>
              <a:cs typeface="Arial" panose="020B0604020202020204" pitchFamily="34" charset="0"/>
            </a:endParaRPr>
          </a:p>
          <a:p>
            <a:pPr>
              <a:buFont typeface="Wingdings" panose="05000000000000000000" pitchFamily="2" charset="2"/>
              <a:buChar char="q"/>
            </a:pPr>
            <a:r>
              <a:rPr lang="en-US" dirty="0">
                <a:latin typeface="Constantia" panose="02030602050306030303" pitchFamily="18" charset="0"/>
                <a:ea typeface="Calibri" panose="020F0502020204030204" pitchFamily="34" charset="0"/>
                <a:cs typeface="Arial" panose="020B0604020202020204" pitchFamily="34" charset="0"/>
              </a:rPr>
              <a:t>Works on DUCAR network shall be implemented by Force Account (FA) while a mix of FA and contracting is allowed on national and city roads. </a:t>
            </a:r>
          </a:p>
          <a:p>
            <a:pPr>
              <a:buFont typeface="Wingdings" panose="05000000000000000000" pitchFamily="2" charset="2"/>
              <a:buChar char="q"/>
            </a:pPr>
            <a:r>
              <a:rPr lang="en-GB" dirty="0" smtClean="0">
                <a:latin typeface="Constantia" panose="02030602050306030303" pitchFamily="18" charset="0"/>
                <a:ea typeface="Calibri" panose="020F0502020204030204" pitchFamily="34" charset="0"/>
                <a:cs typeface="Arial" panose="020B0604020202020204" pitchFamily="34" charset="0"/>
              </a:rPr>
              <a:t>Routine </a:t>
            </a:r>
            <a:r>
              <a:rPr lang="en-GB" dirty="0">
                <a:latin typeface="Constantia" panose="02030602050306030303" pitchFamily="18" charset="0"/>
                <a:ea typeface="Calibri" panose="020F0502020204030204" pitchFamily="34" charset="0"/>
                <a:cs typeface="Arial" panose="020B0604020202020204" pitchFamily="34" charset="0"/>
              </a:rPr>
              <a:t>maintenance should be applied to maintainable road sections not undergoing periodic maintenance or other interventions;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908991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589199" cy="1066800"/>
          </a:xfrm>
        </p:spPr>
        <p:txBody>
          <a:bodyPr>
            <a:normAutofit/>
          </a:bodyPr>
          <a:lstStyle/>
          <a:p>
            <a:r>
              <a:rPr lang="en-US" b="1" dirty="0" smtClean="0">
                <a:latin typeface="Constantia" panose="02030602050306030303" pitchFamily="18" charset="0"/>
              </a:rPr>
              <a:t>3.2</a:t>
            </a:r>
            <a:r>
              <a:rPr lang="en-US" sz="2800" b="1" dirty="0" smtClean="0">
                <a:latin typeface="Constantia" panose="02030602050306030303" pitchFamily="18" charset="0"/>
              </a:rPr>
              <a:t>: </a:t>
            </a:r>
            <a:r>
              <a:rPr lang="en-US" sz="2800" b="1" dirty="0">
                <a:latin typeface="Constantia" panose="02030602050306030303" pitchFamily="18" charset="0"/>
              </a:rPr>
              <a:t>Maintenance Policy for Agencies during FY 2019/2020</a:t>
            </a:r>
            <a:endParaRPr lang="en-US" sz="2800" dirty="0"/>
          </a:p>
        </p:txBody>
      </p:sp>
      <p:sp>
        <p:nvSpPr>
          <p:cNvPr id="3" name="Content Placeholder 2"/>
          <p:cNvSpPr>
            <a:spLocks noGrp="1"/>
          </p:cNvSpPr>
          <p:nvPr>
            <p:ph idx="1"/>
          </p:nvPr>
        </p:nvSpPr>
        <p:spPr>
          <a:xfrm>
            <a:off x="1828800" y="1706545"/>
            <a:ext cx="6591985" cy="3777622"/>
          </a:xfrm>
        </p:spPr>
        <p:txBody>
          <a:bodyPr>
            <a:normAutofit fontScale="77500" lnSpcReduction="20000"/>
          </a:bodyPr>
          <a:lstStyle/>
          <a:p>
            <a:pPr lvl="0" algn="just">
              <a:spcBef>
                <a:spcPts val="0"/>
              </a:spcBef>
              <a:buFont typeface="Wingdings" panose="05000000000000000000" pitchFamily="2" charset="2"/>
              <a:buChar char="q"/>
            </a:pPr>
            <a:r>
              <a:rPr lang="en-GB" sz="2700" dirty="0">
                <a:latin typeface="Constantia" panose="02030602050306030303" pitchFamily="18" charset="0"/>
                <a:ea typeface="Calibri" panose="020F0502020204030204" pitchFamily="34" charset="0"/>
                <a:cs typeface="Arial" panose="020B0604020202020204" pitchFamily="34" charset="0"/>
              </a:rPr>
              <a:t>Periodic maintenance should be applied to roads and sections that last underwent periodic maintenance not less than four years ago (gravel roads) or 7 years (paved roads) or for a paved road with roughness in excess of 3.5 </a:t>
            </a:r>
            <a:r>
              <a:rPr lang="en-GB" sz="2700" dirty="0" smtClean="0">
                <a:latin typeface="Constantia" panose="02030602050306030303" pitchFamily="18" charset="0"/>
                <a:ea typeface="Calibri" panose="020F0502020204030204" pitchFamily="34" charset="0"/>
                <a:cs typeface="Arial" panose="020B0604020202020204" pitchFamily="34" charset="0"/>
              </a:rPr>
              <a:t>IRI;</a:t>
            </a:r>
          </a:p>
          <a:p>
            <a:pPr algn="just">
              <a:lnSpc>
                <a:spcPct val="115000"/>
              </a:lnSpc>
              <a:spcBef>
                <a:spcPts val="0"/>
              </a:spcBef>
              <a:buFont typeface="Wingdings" panose="05000000000000000000" pitchFamily="2" charset="2"/>
              <a:buChar char="q"/>
            </a:pPr>
            <a:r>
              <a:rPr lang="en-US" sz="2700" dirty="0">
                <a:latin typeface="Constantia" panose="02030602050306030303" pitchFamily="18" charset="0"/>
                <a:ea typeface="Calibri" panose="020F0502020204030204" pitchFamily="34" charset="0"/>
                <a:cs typeface="Arial" panose="020B0604020202020204" pitchFamily="34" charset="0"/>
              </a:rPr>
              <a:t>First call on funds should be carried over projects from FY 2018-19</a:t>
            </a:r>
            <a:r>
              <a:rPr lang="en-US" sz="2700" dirty="0" smtClean="0">
                <a:latin typeface="Constantia" panose="02030602050306030303" pitchFamily="18" charset="0"/>
                <a:ea typeface="Calibri" panose="020F0502020204030204" pitchFamily="34" charset="0"/>
                <a:cs typeface="Arial" panose="020B0604020202020204" pitchFamily="34" charset="0"/>
              </a:rPr>
              <a:t>;</a:t>
            </a:r>
          </a:p>
          <a:p>
            <a:pPr lvl="0" algn="just">
              <a:lnSpc>
                <a:spcPct val="115000"/>
              </a:lnSpc>
              <a:spcBef>
                <a:spcPts val="0"/>
              </a:spcBef>
              <a:buFont typeface="Wingdings" panose="05000000000000000000" pitchFamily="2" charset="2"/>
              <a:buChar char="q"/>
            </a:pPr>
            <a:r>
              <a:rPr lang="en-US" sz="2700" dirty="0">
                <a:solidFill>
                  <a:prstClr val="black"/>
                </a:solidFill>
                <a:latin typeface="Constantia" panose="02030602050306030303" pitchFamily="18" charset="0"/>
                <a:ea typeface="Calibri" panose="020F0502020204030204" pitchFamily="34" charset="0"/>
                <a:cs typeface="Arial" panose="020B0604020202020204" pitchFamily="34" charset="0"/>
              </a:rPr>
              <a:t>Road safety and Axle load control on the national network should be enforced;  </a:t>
            </a:r>
            <a:endParaRPr lang="en-US" sz="2700" dirty="0" smtClean="0">
              <a:solidFill>
                <a:prstClr val="black"/>
              </a:solidFill>
              <a:latin typeface="Constantia" panose="02030602050306030303" pitchFamily="18" charset="0"/>
              <a:ea typeface="Calibri" panose="020F0502020204030204" pitchFamily="34" charset="0"/>
              <a:cs typeface="Arial" panose="020B0604020202020204" pitchFamily="34" charset="0"/>
            </a:endParaRPr>
          </a:p>
          <a:p>
            <a:pPr lvl="0" algn="just">
              <a:lnSpc>
                <a:spcPct val="115000"/>
              </a:lnSpc>
              <a:spcBef>
                <a:spcPts val="0"/>
              </a:spcBef>
              <a:buFont typeface="Wingdings" panose="05000000000000000000" pitchFamily="2" charset="2"/>
              <a:buChar char="q"/>
            </a:pPr>
            <a:r>
              <a:rPr lang="en-GB" sz="2700" dirty="0">
                <a:solidFill>
                  <a:prstClr val="black"/>
                </a:solidFill>
                <a:latin typeface="Constantia" panose="02030602050306030303" pitchFamily="18" charset="0"/>
                <a:ea typeface="Calibri" panose="020F0502020204030204" pitchFamily="34" charset="0"/>
                <a:cs typeface="Arial" panose="020B0604020202020204" pitchFamily="34" charset="0"/>
              </a:rPr>
              <a:t>UNRA station Engineers should participate in the DRC meetings of administrative districts under their stations;</a:t>
            </a:r>
          </a:p>
          <a:p>
            <a:pPr lvl="0" algn="just">
              <a:lnSpc>
                <a:spcPct val="115000"/>
              </a:lnSpc>
              <a:spcBef>
                <a:spcPts val="0"/>
              </a:spcBef>
              <a:buFont typeface="Wingdings" panose="05000000000000000000" pitchFamily="2" charset="2"/>
              <a:buChar char="q"/>
            </a:pPr>
            <a:endParaRPr lang="en-US" sz="2400" dirty="0">
              <a:solidFill>
                <a:prstClr val="black"/>
              </a:solidFill>
              <a:latin typeface="Constantia" panose="02030602050306030303" pitchFamily="18" charset="0"/>
              <a:ea typeface="Calibri" panose="020F0502020204030204" pitchFamily="34" charset="0"/>
              <a:cs typeface="Arial" panose="020B0604020202020204" pitchFamily="34" charset="0"/>
            </a:endParaRPr>
          </a:p>
          <a:p>
            <a:pPr algn="just">
              <a:lnSpc>
                <a:spcPct val="115000"/>
              </a:lnSpc>
              <a:spcBef>
                <a:spcPts val="0"/>
              </a:spcBef>
              <a:buFont typeface="Wingdings" panose="05000000000000000000" pitchFamily="2" charset="2"/>
              <a:buChar char="Ø"/>
            </a:pPr>
            <a:endParaRPr lang="en-US" sz="2500" dirty="0" smtClean="0">
              <a:latin typeface="Constantia" panose="02030602050306030303" pitchFamily="18" charset="0"/>
              <a:ea typeface="Calibri" panose="020F0502020204030204" pitchFamily="34" charset="0"/>
              <a:cs typeface="Arial" panose="020B0604020202020204" pitchFamily="34" charset="0"/>
            </a:endParaRPr>
          </a:p>
          <a:p>
            <a:pPr algn="just">
              <a:lnSpc>
                <a:spcPct val="115000"/>
              </a:lnSpc>
              <a:spcBef>
                <a:spcPts val="0"/>
              </a:spcBef>
              <a:buFont typeface="Wingdings" panose="05000000000000000000" pitchFamily="2" charset="2"/>
              <a:buChar char="Ø"/>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gn="just">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36776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6589199" cy="1280890"/>
          </a:xfrm>
        </p:spPr>
        <p:txBody>
          <a:bodyPr>
            <a:normAutofit/>
          </a:bodyPr>
          <a:lstStyle/>
          <a:p>
            <a:r>
              <a:rPr lang="en-US" b="1" dirty="0" smtClean="0">
                <a:latin typeface="Constantia" panose="02030602050306030303" pitchFamily="18" charset="0"/>
              </a:rPr>
              <a:t>3.2</a:t>
            </a:r>
            <a:r>
              <a:rPr lang="en-US" sz="2800" b="1" dirty="0" smtClean="0">
                <a:latin typeface="Constantia" panose="02030602050306030303" pitchFamily="18" charset="0"/>
              </a:rPr>
              <a:t>: </a:t>
            </a:r>
            <a:r>
              <a:rPr lang="en-US" sz="2800" b="1" dirty="0">
                <a:latin typeface="Constantia" panose="02030602050306030303" pitchFamily="18" charset="0"/>
              </a:rPr>
              <a:t>Maintenance Policy for Agencies during FY 2019/2020</a:t>
            </a:r>
            <a:endParaRPr lang="en-US" sz="2800" b="1" dirty="0"/>
          </a:p>
        </p:txBody>
      </p:sp>
      <p:sp>
        <p:nvSpPr>
          <p:cNvPr id="3" name="Content Placeholder 2"/>
          <p:cNvSpPr>
            <a:spLocks noGrp="1"/>
          </p:cNvSpPr>
          <p:nvPr>
            <p:ph idx="1"/>
          </p:nvPr>
        </p:nvSpPr>
        <p:spPr>
          <a:xfrm>
            <a:off x="1752600" y="1752600"/>
            <a:ext cx="6591985" cy="3777622"/>
          </a:xfrm>
        </p:spPr>
        <p:txBody>
          <a:bodyPr>
            <a:normAutofit fontScale="85000" lnSpcReduction="10000"/>
          </a:bodyPr>
          <a:lstStyle/>
          <a:p>
            <a:pPr lvl="0" algn="just">
              <a:lnSpc>
                <a:spcPct val="115000"/>
              </a:lnSpc>
              <a:spcBef>
                <a:spcPts val="0"/>
              </a:spcBef>
              <a:buFont typeface="Wingdings" panose="05000000000000000000" pitchFamily="2" charset="2"/>
              <a:buChar char="q"/>
            </a:pPr>
            <a:r>
              <a:rPr lang="en-US" sz="2800" dirty="0" smtClean="0">
                <a:latin typeface="Constantia" panose="02030602050306030303" pitchFamily="18" charset="0"/>
                <a:ea typeface="Calibri" panose="020F0502020204030204" pitchFamily="34" charset="0"/>
                <a:cs typeface="Arial" panose="020B0604020202020204" pitchFamily="34" charset="0"/>
              </a:rPr>
              <a:t>For </a:t>
            </a:r>
            <a:r>
              <a:rPr lang="en-US" sz="2800" dirty="0">
                <a:latin typeface="Constantia" panose="02030602050306030303" pitchFamily="18" charset="0"/>
                <a:ea typeface="Calibri" panose="020F0502020204030204" pitchFamily="34" charset="0"/>
                <a:cs typeface="Arial" panose="020B0604020202020204" pitchFamily="34" charset="0"/>
              </a:rPr>
              <a:t>city roads, priority should be given to routine maintenance and pothole elimination on key city </a:t>
            </a:r>
            <a:r>
              <a:rPr lang="en-US" sz="2800" dirty="0" smtClean="0">
                <a:latin typeface="Constantia" panose="02030602050306030303" pitchFamily="18" charset="0"/>
                <a:ea typeface="Calibri" panose="020F0502020204030204" pitchFamily="34" charset="0"/>
                <a:cs typeface="Arial" panose="020B0604020202020204" pitchFamily="34" charset="0"/>
              </a:rPr>
              <a:t>routes;</a:t>
            </a:r>
          </a:p>
          <a:p>
            <a:pPr lvl="0" algn="just">
              <a:lnSpc>
                <a:spcPct val="115000"/>
              </a:lnSpc>
              <a:spcBef>
                <a:spcPts val="0"/>
              </a:spcBef>
              <a:buFont typeface="Wingdings" panose="05000000000000000000" pitchFamily="2" charset="2"/>
              <a:buChar char="q"/>
            </a:pPr>
            <a:r>
              <a:rPr lang="en-GB" sz="2800" dirty="0" smtClean="0">
                <a:latin typeface="Constantia" panose="02030602050306030303" pitchFamily="18" charset="0"/>
                <a:ea typeface="Calibri" panose="020F0502020204030204" pitchFamily="34" charset="0"/>
                <a:cs typeface="Arial" panose="020B0604020202020204" pitchFamily="34" charset="0"/>
              </a:rPr>
              <a:t>For </a:t>
            </a:r>
            <a:r>
              <a:rPr lang="en-GB" sz="2800" dirty="0">
                <a:latin typeface="Constantia" panose="02030602050306030303" pitchFamily="18" charset="0"/>
                <a:ea typeface="Calibri" panose="020F0502020204030204" pitchFamily="34" charset="0"/>
                <a:cs typeface="Arial" panose="020B0604020202020204" pitchFamily="34" charset="0"/>
              </a:rPr>
              <a:t>city roads </a:t>
            </a:r>
            <a:r>
              <a:rPr lang="en-GB" sz="2800" dirty="0" smtClean="0">
                <a:latin typeface="Constantia" panose="02030602050306030303" pitchFamily="18" charset="0"/>
                <a:ea typeface="Calibri" panose="020F0502020204030204" pitchFamily="34" charset="0"/>
                <a:cs typeface="Arial" panose="020B0604020202020204" pitchFamily="34" charset="0"/>
              </a:rPr>
              <a:t>drainage </a:t>
            </a:r>
            <a:r>
              <a:rPr lang="en-GB" sz="2800" dirty="0">
                <a:latin typeface="Constantia" panose="02030602050306030303" pitchFamily="18" charset="0"/>
                <a:ea typeface="Calibri" panose="020F0502020204030204" pitchFamily="34" charset="0"/>
                <a:cs typeface="Arial" panose="020B0604020202020204" pitchFamily="34" charset="0"/>
              </a:rPr>
              <a:t>maintenance and storm water management should be prioritized</a:t>
            </a:r>
            <a:r>
              <a:rPr lang="en-GB" sz="2800" dirty="0" smtClean="0">
                <a:latin typeface="Constantia" panose="02030602050306030303" pitchFamily="18" charset="0"/>
                <a:ea typeface="Calibri" panose="020F0502020204030204" pitchFamily="34" charset="0"/>
                <a:cs typeface="Arial" panose="020B0604020202020204" pitchFamily="34" charset="0"/>
              </a:rPr>
              <a:t>;</a:t>
            </a:r>
          </a:p>
          <a:p>
            <a:pPr lvl="0" algn="just">
              <a:lnSpc>
                <a:spcPct val="115000"/>
              </a:lnSpc>
              <a:spcBef>
                <a:spcPts val="0"/>
              </a:spcBef>
              <a:buFont typeface="Wingdings" panose="05000000000000000000" pitchFamily="2" charset="2"/>
              <a:buChar char="q"/>
            </a:pPr>
            <a:r>
              <a:rPr lang="en-US" sz="2800" dirty="0">
                <a:latin typeface="Constantia" panose="02030602050306030303" pitchFamily="18" charset="0"/>
                <a:ea typeface="Calibri" panose="020F0502020204030204" pitchFamily="34" charset="0"/>
                <a:cs typeface="Arial" panose="020B0604020202020204" pitchFamily="34" charset="0"/>
              </a:rPr>
              <a:t>Road formation camber and drainage should be enhanced and rendered operational to ensure a well-drained road network;</a:t>
            </a:r>
            <a:endParaRPr lang="en-GB" sz="2800" dirty="0" smtClean="0">
              <a:latin typeface="Constantia" panose="02030602050306030303" pitchFamily="18" charset="0"/>
              <a:ea typeface="Calibri" panose="020F0502020204030204" pitchFamily="34" charset="0"/>
              <a:cs typeface="Arial" panose="020B0604020202020204" pitchFamily="34" charset="0"/>
            </a:endParaRPr>
          </a:p>
          <a:p>
            <a:pPr lvl="0" algn="just">
              <a:lnSpc>
                <a:spcPct val="115000"/>
              </a:lnSpc>
              <a:spcBef>
                <a:spcPts val="0"/>
              </a:spcBef>
              <a:buFont typeface="Wingdings" panose="05000000000000000000" pitchFamily="2" charset="2"/>
              <a:buChar char="Ø"/>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Bef>
                <a:spcPts val="0"/>
              </a:spcBef>
              <a:buFont typeface="Wingdings" panose="05000000000000000000" pitchFamily="2" charset="2"/>
              <a:buChar char="Ø"/>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Bef>
                <a:spcPts val="0"/>
              </a:spcBef>
              <a:buFont typeface="Wingdings" panose="05000000000000000000" pitchFamily="2" charset="2"/>
              <a:buChar char="Ø"/>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Bef>
                <a:spcPts val="0"/>
              </a:spcBef>
              <a:buFont typeface="Wingdings" panose="05000000000000000000" pitchFamily="2" charset="2"/>
              <a:buChar char="Ø"/>
            </a:pPr>
            <a:endParaRPr lang="en-US"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24820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85800"/>
            <a:ext cx="6589199" cy="1280890"/>
          </a:xfrm>
        </p:spPr>
        <p:txBody>
          <a:bodyPr>
            <a:normAutofit/>
          </a:bodyPr>
          <a:lstStyle/>
          <a:p>
            <a:r>
              <a:rPr lang="en-US" b="1" dirty="0" smtClean="0">
                <a:latin typeface="Constantia" panose="02030602050306030303" pitchFamily="18" charset="0"/>
              </a:rPr>
              <a:t>3.2</a:t>
            </a:r>
            <a:r>
              <a:rPr lang="en-US" sz="3200" b="1" dirty="0" smtClean="0">
                <a:latin typeface="Constantia" panose="02030602050306030303" pitchFamily="18" charset="0"/>
              </a:rPr>
              <a:t>: </a:t>
            </a:r>
            <a:r>
              <a:rPr lang="en-US" sz="3200" b="1" dirty="0">
                <a:latin typeface="Constantia" panose="02030602050306030303" pitchFamily="18" charset="0"/>
              </a:rPr>
              <a:t>Maintenance Policy for Agencies during FY 2019/2020</a:t>
            </a:r>
            <a:endParaRPr lang="en-US" b="1" dirty="0"/>
          </a:p>
        </p:txBody>
      </p:sp>
      <p:sp>
        <p:nvSpPr>
          <p:cNvPr id="3" name="Content Placeholder 2"/>
          <p:cNvSpPr>
            <a:spLocks noGrp="1"/>
          </p:cNvSpPr>
          <p:nvPr>
            <p:ph idx="1"/>
          </p:nvPr>
        </p:nvSpPr>
        <p:spPr>
          <a:xfrm>
            <a:off x="1676400" y="1990136"/>
            <a:ext cx="6591985" cy="3777622"/>
          </a:xfrm>
        </p:spPr>
        <p:txBody>
          <a:bodyPr>
            <a:normAutofit fontScale="92500" lnSpcReduction="10000"/>
          </a:bodyPr>
          <a:lstStyle/>
          <a:p>
            <a:pPr lvl="0" algn="just">
              <a:spcBef>
                <a:spcPts val="0"/>
              </a:spcBef>
              <a:buFont typeface="Wingdings" panose="05000000000000000000" pitchFamily="2" charset="2"/>
              <a:buChar char="q"/>
            </a:pPr>
            <a:r>
              <a:rPr lang="en-GB" sz="2800" dirty="0">
                <a:latin typeface="Constantia" panose="02030602050306030303" pitchFamily="18" charset="0"/>
                <a:ea typeface="Calibri" panose="020F0502020204030204" pitchFamily="34" charset="0"/>
                <a:cs typeface="Arial" panose="020B0604020202020204" pitchFamily="34" charset="0"/>
              </a:rPr>
              <a:t>For district roads, priority should be given to maintenance of roads connecting to UNRA </a:t>
            </a:r>
            <a:r>
              <a:rPr lang="en-GB" sz="2800" dirty="0" smtClean="0">
                <a:latin typeface="Constantia" panose="02030602050306030303" pitchFamily="18" charset="0"/>
                <a:ea typeface="Calibri" panose="020F0502020204030204" pitchFamily="34" charset="0"/>
                <a:cs typeface="Arial" panose="020B0604020202020204" pitchFamily="34" charset="0"/>
              </a:rPr>
              <a:t>roads;</a:t>
            </a:r>
          </a:p>
          <a:p>
            <a:pPr lvl="0" algn="just">
              <a:spcBef>
                <a:spcPts val="0"/>
              </a:spcBef>
              <a:buFont typeface="Wingdings" panose="05000000000000000000" pitchFamily="2" charset="2"/>
              <a:buChar char="q"/>
            </a:pPr>
            <a:r>
              <a:rPr lang="en-GB" sz="2800" dirty="0" smtClean="0">
                <a:latin typeface="Constantia" panose="02030602050306030303" pitchFamily="18" charset="0"/>
                <a:ea typeface="Calibri" panose="020F0502020204030204" pitchFamily="34" charset="0"/>
                <a:cs typeface="Arial" panose="020B0604020202020204" pitchFamily="34" charset="0"/>
              </a:rPr>
              <a:t>For </a:t>
            </a:r>
            <a:r>
              <a:rPr lang="en-GB" sz="2800" dirty="0">
                <a:latin typeface="Constantia" panose="02030602050306030303" pitchFamily="18" charset="0"/>
                <a:ea typeface="Calibri" panose="020F0502020204030204" pitchFamily="34" charset="0"/>
                <a:cs typeface="Arial" panose="020B0604020202020204" pitchFamily="34" charset="0"/>
              </a:rPr>
              <a:t>urban roads </a:t>
            </a:r>
            <a:r>
              <a:rPr lang="en-GB" sz="2800" dirty="0" smtClean="0">
                <a:latin typeface="Constantia" panose="02030602050306030303" pitchFamily="18" charset="0"/>
                <a:ea typeface="Calibri" panose="020F0502020204030204" pitchFamily="34" charset="0"/>
                <a:cs typeface="Arial" panose="020B0604020202020204" pitchFamily="34" charset="0"/>
              </a:rPr>
              <a:t>priority </a:t>
            </a:r>
            <a:r>
              <a:rPr lang="en-GB" sz="2800" dirty="0">
                <a:latin typeface="Constantia" panose="02030602050306030303" pitchFamily="18" charset="0"/>
                <a:ea typeface="Calibri" panose="020F0502020204030204" pitchFamily="34" charset="0"/>
                <a:cs typeface="Arial" panose="020B0604020202020204" pitchFamily="34" charset="0"/>
              </a:rPr>
              <a:t>should be given to maintenance of roads connecting to district </a:t>
            </a:r>
            <a:r>
              <a:rPr lang="en-GB" sz="2800" dirty="0" smtClean="0">
                <a:latin typeface="Constantia" panose="02030602050306030303" pitchFamily="18" charset="0"/>
                <a:ea typeface="Calibri" panose="020F0502020204030204" pitchFamily="34" charset="0"/>
                <a:cs typeface="Arial" panose="020B0604020202020204" pitchFamily="34" charset="0"/>
              </a:rPr>
              <a:t>roads;</a:t>
            </a:r>
          </a:p>
          <a:p>
            <a:pPr lvl="0" algn="just">
              <a:spcBef>
                <a:spcPts val="0"/>
              </a:spcBef>
              <a:buFont typeface="Wingdings" panose="05000000000000000000" pitchFamily="2" charset="2"/>
              <a:buChar char="q"/>
            </a:pPr>
            <a:r>
              <a:rPr lang="en-GB" sz="2800" dirty="0" smtClean="0">
                <a:latin typeface="Constantia" panose="02030602050306030303" pitchFamily="18" charset="0"/>
                <a:ea typeface="Calibri" panose="020F0502020204030204" pitchFamily="34" charset="0"/>
                <a:cs typeface="Arial" panose="020B0604020202020204" pitchFamily="34" charset="0"/>
              </a:rPr>
              <a:t>For </a:t>
            </a:r>
            <a:r>
              <a:rPr lang="en-GB" sz="2800" dirty="0">
                <a:latin typeface="Constantia" panose="02030602050306030303" pitchFamily="18" charset="0"/>
                <a:ea typeface="Calibri" panose="020F0502020204030204" pitchFamily="34" charset="0"/>
                <a:cs typeface="Arial" panose="020B0604020202020204" pitchFamily="34" charset="0"/>
              </a:rPr>
              <a:t>community access </a:t>
            </a:r>
            <a:r>
              <a:rPr lang="en-GB" sz="2800" dirty="0" smtClean="0">
                <a:latin typeface="Constantia" panose="02030602050306030303" pitchFamily="18" charset="0"/>
                <a:ea typeface="Calibri" panose="020F0502020204030204" pitchFamily="34" charset="0"/>
                <a:cs typeface="Arial" panose="020B0604020202020204" pitchFamily="34" charset="0"/>
              </a:rPr>
              <a:t>roads, priority </a:t>
            </a:r>
            <a:r>
              <a:rPr lang="en-GB" sz="2800" dirty="0">
                <a:latin typeface="Constantia" panose="02030602050306030303" pitchFamily="18" charset="0"/>
                <a:ea typeface="Calibri" panose="020F0502020204030204" pitchFamily="34" charset="0"/>
                <a:cs typeface="Arial" panose="020B0604020202020204" pitchFamily="34" charset="0"/>
              </a:rPr>
              <a:t>should be given to removal of </a:t>
            </a:r>
            <a:r>
              <a:rPr lang="en-GB" sz="2800" dirty="0" smtClean="0">
                <a:latin typeface="Constantia" panose="02030602050306030303" pitchFamily="18" charset="0"/>
                <a:ea typeface="Calibri" panose="020F0502020204030204" pitchFamily="34" charset="0"/>
                <a:cs typeface="Arial" panose="020B0604020202020204" pitchFamily="34" charset="0"/>
              </a:rPr>
              <a:t>bottlenecks;</a:t>
            </a:r>
          </a:p>
          <a:p>
            <a:pPr lvl="0" algn="just">
              <a:spcBef>
                <a:spcPts val="0"/>
              </a:spcBef>
              <a:buFont typeface="Wingdings" panose="05000000000000000000" pitchFamily="2" charset="2"/>
              <a:buChar char="q"/>
            </a:pPr>
            <a:r>
              <a:rPr lang="en-GB" sz="2800" dirty="0" smtClean="0">
                <a:latin typeface="Constantia" panose="02030602050306030303" pitchFamily="18" charset="0"/>
                <a:ea typeface="Calibri" panose="020F0502020204030204" pitchFamily="34" charset="0"/>
                <a:cs typeface="Arial" panose="020B0604020202020204" pitchFamily="34" charset="0"/>
              </a:rPr>
              <a:t>For </a:t>
            </a:r>
            <a:r>
              <a:rPr lang="en-GB" sz="2800" dirty="0">
                <a:latin typeface="Constantia" panose="02030602050306030303" pitchFamily="18" charset="0"/>
                <a:ea typeface="Calibri" panose="020F0502020204030204" pitchFamily="34" charset="0"/>
                <a:cs typeface="Arial" panose="020B0604020202020204" pitchFamily="34" charset="0"/>
              </a:rPr>
              <a:t>CARs, as much work should be delivered through </a:t>
            </a:r>
            <a:r>
              <a:rPr lang="en-GB" sz="2800" dirty="0" err="1">
                <a:latin typeface="Constantia" panose="02030602050306030303" pitchFamily="18" charset="0"/>
                <a:ea typeface="Calibri" panose="020F0502020204030204" pitchFamily="34" charset="0"/>
                <a:cs typeface="Arial" panose="020B0604020202020204" pitchFamily="34" charset="0"/>
              </a:rPr>
              <a:t>Bulungi</a:t>
            </a:r>
            <a:r>
              <a:rPr lang="en-GB" sz="2800" dirty="0">
                <a:latin typeface="Constantia" panose="02030602050306030303" pitchFamily="18" charset="0"/>
                <a:ea typeface="Calibri" panose="020F0502020204030204" pitchFamily="34" charset="0"/>
                <a:cs typeface="Arial" panose="020B0604020202020204" pitchFamily="34" charset="0"/>
              </a:rPr>
              <a:t> </a:t>
            </a:r>
            <a:r>
              <a:rPr lang="en-GB" sz="2800" dirty="0" err="1">
                <a:latin typeface="Constantia" panose="02030602050306030303" pitchFamily="18" charset="0"/>
                <a:ea typeface="Calibri" panose="020F0502020204030204" pitchFamily="34" charset="0"/>
                <a:cs typeface="Arial" panose="020B0604020202020204" pitchFamily="34" charset="0"/>
              </a:rPr>
              <a:t>bwansi</a:t>
            </a:r>
            <a:r>
              <a:rPr lang="en-GB" sz="2800" dirty="0" smtClean="0">
                <a:latin typeface="Constantia" panose="02030602050306030303" pitchFamily="18" charset="0"/>
                <a:ea typeface="Calibri" panose="020F0502020204030204" pitchFamily="34" charset="0"/>
                <a:cs typeface="Arial" panose="020B0604020202020204" pitchFamily="34" charset="0"/>
              </a:rPr>
              <a:t>.</a:t>
            </a:r>
          </a:p>
          <a:p>
            <a:pPr lvl="0" algn="just">
              <a:spcBef>
                <a:spcPts val="0"/>
              </a:spcBef>
              <a:buFont typeface="Wingdings" panose="05000000000000000000" pitchFamily="2" charset="2"/>
              <a:buChar char="Ø"/>
            </a:pPr>
            <a:endParaRPr lang="en-GB" sz="2800" dirty="0" smtClean="0">
              <a:latin typeface="Constantia" panose="02030602050306030303" pitchFamily="18" charset="0"/>
              <a:ea typeface="Calibri" panose="020F0502020204030204" pitchFamily="34" charset="0"/>
              <a:cs typeface="Arial" panose="020B0604020202020204" pitchFamily="34" charset="0"/>
            </a:endParaRPr>
          </a:p>
          <a:p>
            <a:pPr lvl="0" algn="just">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0" algn="just">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0" algn="just">
              <a:spcBef>
                <a:spcPts val="0"/>
              </a:spcBef>
              <a:buFont typeface="Wingdings" panose="05000000000000000000" pitchFamily="2" charset="2"/>
              <a:buChar char="Ø"/>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lvl="0" algn="just">
              <a:spcBef>
                <a:spcPts val="0"/>
              </a:spcBef>
              <a:buFont typeface="Wingdings" panose="05000000000000000000" pitchFamily="2" charset="2"/>
              <a:buChar char="Ø"/>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64392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17411"/>
            <a:ext cx="6589199" cy="906589"/>
          </a:xfrm>
        </p:spPr>
        <p:txBody>
          <a:bodyPr>
            <a:normAutofit/>
          </a:bodyPr>
          <a:lstStyle/>
          <a:p>
            <a:r>
              <a:rPr lang="en-US" b="1" dirty="0" smtClean="0">
                <a:effectLst/>
                <a:latin typeface="Constantia"/>
                <a:ea typeface="Calibri"/>
                <a:cs typeface="Times New Roman"/>
              </a:rPr>
              <a:t>3.3: FY 2019/2020 guidelines</a:t>
            </a:r>
            <a:r>
              <a:rPr lang="en-US" sz="3100" b="1" dirty="0" smtClean="0">
                <a:effectLst/>
                <a:latin typeface="Constantia"/>
                <a:ea typeface="Calibri"/>
                <a:cs typeface="Times New Roman"/>
              </a:rPr>
              <a:t> </a:t>
            </a:r>
            <a:endParaRPr lang="en-US" sz="3100" b="1" dirty="0"/>
          </a:p>
        </p:txBody>
      </p:sp>
      <p:sp>
        <p:nvSpPr>
          <p:cNvPr id="3" name="Content Placeholder 2"/>
          <p:cNvSpPr>
            <a:spLocks noGrp="1"/>
          </p:cNvSpPr>
          <p:nvPr>
            <p:ph idx="1"/>
          </p:nvPr>
        </p:nvSpPr>
        <p:spPr>
          <a:xfrm>
            <a:off x="1828800" y="1524000"/>
            <a:ext cx="6591985" cy="4197700"/>
          </a:xfrm>
        </p:spPr>
        <p:txBody>
          <a:bodyPr>
            <a:normAutofit lnSpcReduction="10000"/>
          </a:bodyPr>
          <a:lstStyle/>
          <a:p>
            <a:r>
              <a:rPr lang="en-US" sz="1900" dirty="0" smtClean="0">
                <a:effectLst/>
                <a:latin typeface="Constantia"/>
                <a:ea typeface="Calibri"/>
                <a:cs typeface="Times New Roman"/>
              </a:rPr>
              <a:t>UGX 12.0bn for extended periodic maintenance of selected roads in Town Councils; </a:t>
            </a:r>
          </a:p>
          <a:p>
            <a:r>
              <a:rPr lang="en-US" sz="1900" dirty="0" smtClean="0">
                <a:effectLst/>
                <a:latin typeface="Constantia"/>
                <a:ea typeface="Calibri"/>
                <a:cs typeface="Times New Roman"/>
              </a:rPr>
              <a:t>UGX 1.783bn for repair and maintenance of small bridges and;</a:t>
            </a:r>
          </a:p>
          <a:p>
            <a:r>
              <a:rPr lang="en-US" sz="1900" dirty="0" smtClean="0">
                <a:effectLst/>
                <a:latin typeface="Constantia"/>
                <a:ea typeface="Calibri"/>
                <a:cs typeface="Times New Roman"/>
              </a:rPr>
              <a:t> UGX 3.566bn for emergency/special interventions. </a:t>
            </a:r>
          </a:p>
          <a:p>
            <a:pPr algn="just">
              <a:spcBef>
                <a:spcPts val="0"/>
              </a:spcBef>
            </a:pPr>
            <a:r>
              <a:rPr lang="en-GB" sz="1900" dirty="0" smtClean="0">
                <a:effectLst/>
                <a:latin typeface="Constantia"/>
                <a:ea typeface="Calibri"/>
                <a:cs typeface="Times New Roman"/>
              </a:rPr>
              <a:t>designated agencies to take into account </a:t>
            </a:r>
            <a:r>
              <a:rPr lang="en-GB" sz="1900" dirty="0" smtClean="0">
                <a:effectLst/>
                <a:latin typeface="Constantia"/>
                <a:ea typeface="Calibri"/>
                <a:cs typeface="Constantia"/>
              </a:rPr>
              <a:t>conditions of the public roads, maintenance requirements, and length of the road network and the relevant volume of traffic when prioritizing funds;</a:t>
            </a:r>
          </a:p>
          <a:p>
            <a:pPr algn="just">
              <a:spcBef>
                <a:spcPts val="0"/>
              </a:spcBef>
            </a:pPr>
            <a:r>
              <a:rPr lang="en-US" sz="1900" dirty="0" smtClean="0">
                <a:effectLst/>
                <a:latin typeface="Constantia"/>
                <a:ea typeface="Calibri"/>
                <a:cs typeface="Times New Roman"/>
              </a:rPr>
              <a:t>Quarterly disbursements will be in line with agreed annual programs and cash flow subjected to submission of timely accountability;</a:t>
            </a:r>
          </a:p>
          <a:p>
            <a:pPr algn="just">
              <a:spcBef>
                <a:spcPts val="0"/>
              </a:spcBef>
            </a:pPr>
            <a:r>
              <a:rPr lang="en-US" sz="1900" dirty="0" smtClean="0">
                <a:effectLst/>
                <a:latin typeface="Constantia"/>
                <a:ea typeface="Calibri"/>
                <a:cs typeface="Times New Roman"/>
              </a:rPr>
              <a:t>Results shall be monitored and audited against key performance indicators (KPI). </a:t>
            </a:r>
          </a:p>
          <a:p>
            <a:pPr algn="just">
              <a:spcBef>
                <a:spcPts val="0"/>
              </a:spcBef>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3631503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33400"/>
            <a:ext cx="7010400" cy="899890"/>
          </a:xfrm>
        </p:spPr>
        <p:txBody>
          <a:bodyPr>
            <a:noAutofit/>
          </a:bodyPr>
          <a:lstStyle/>
          <a:p>
            <a:pPr marR="0" lvl="0">
              <a:lnSpc>
                <a:spcPct val="115000"/>
              </a:lnSpc>
              <a:spcBef>
                <a:spcPts val="600"/>
              </a:spcBef>
              <a:spcAft>
                <a:spcPts val="600"/>
              </a:spcAft>
              <a:tabLst>
                <a:tab pos="457200" algn="l"/>
                <a:tab pos="571500" algn="l"/>
              </a:tabLst>
            </a:pPr>
            <a:r>
              <a:rPr lang="en-US" b="1" dirty="0" smtClean="0">
                <a:latin typeface="Constantia"/>
                <a:ea typeface="Calibri"/>
                <a:cs typeface="Times New Roman"/>
              </a:rPr>
              <a:t>3.3</a:t>
            </a:r>
            <a:r>
              <a:rPr lang="en-US" b="1" dirty="0">
                <a:latin typeface="Constantia"/>
                <a:ea typeface="Calibri"/>
                <a:cs typeface="Times New Roman"/>
              </a:rPr>
              <a:t>: FY 2019/20 guidelines </a:t>
            </a:r>
            <a:r>
              <a:rPr lang="en-US" b="1" dirty="0" err="1" smtClean="0">
                <a:latin typeface="Constantia"/>
                <a:ea typeface="Calibri"/>
                <a:cs typeface="Times New Roman"/>
              </a:rPr>
              <a:t>c</a:t>
            </a:r>
            <a:r>
              <a:rPr lang="en-US" b="1" dirty="0" err="1" smtClean="0">
                <a:solidFill>
                  <a:prstClr val="black"/>
                </a:solidFill>
                <a:latin typeface="Constantia"/>
                <a:ea typeface="Calibri"/>
                <a:cs typeface="Times New Roman"/>
              </a:rPr>
              <a:t>on’td</a:t>
            </a:r>
            <a:r>
              <a:rPr lang="en-US" dirty="0">
                <a:ea typeface="Calibri"/>
                <a:cs typeface="Times New Roman"/>
              </a:rPr>
              <a:t/>
            </a:r>
            <a:br>
              <a:rPr lang="en-US" dirty="0">
                <a:ea typeface="Calibri"/>
                <a:cs typeface="Times New Roman"/>
              </a:rPr>
            </a:br>
            <a:endParaRPr lang="en-US" dirty="0"/>
          </a:p>
        </p:txBody>
      </p:sp>
      <p:sp>
        <p:nvSpPr>
          <p:cNvPr id="3" name="Content Placeholder 2"/>
          <p:cNvSpPr>
            <a:spLocks noGrp="1"/>
          </p:cNvSpPr>
          <p:nvPr>
            <p:ph idx="1"/>
          </p:nvPr>
        </p:nvSpPr>
        <p:spPr>
          <a:xfrm>
            <a:off x="1905000" y="1600200"/>
            <a:ext cx="6591985" cy="3777622"/>
          </a:xfrm>
        </p:spPr>
        <p:txBody>
          <a:bodyPr>
            <a:normAutofit fontScale="77500" lnSpcReduction="20000"/>
          </a:bodyPr>
          <a:lstStyle/>
          <a:p>
            <a:pPr marL="457200" marR="0" algn="just">
              <a:lnSpc>
                <a:spcPct val="115000"/>
              </a:lnSpc>
              <a:spcBef>
                <a:spcPts val="0"/>
              </a:spcBef>
              <a:spcAft>
                <a:spcPts val="1000"/>
              </a:spcAft>
            </a:pPr>
            <a:r>
              <a:rPr lang="en-US" sz="2600" dirty="0" smtClean="0">
                <a:effectLst/>
                <a:latin typeface="Constantia"/>
                <a:ea typeface="Calibri"/>
                <a:cs typeface="Arial"/>
              </a:rPr>
              <a:t>Agencies to undertake road/structures inventory and condition surveys and provide data to URF as part of the Annual Road Maintenance </a:t>
            </a:r>
            <a:r>
              <a:rPr lang="en-US" sz="2600" dirty="0" err="1" smtClean="0">
                <a:effectLst/>
                <a:latin typeface="Constantia"/>
                <a:ea typeface="Calibri"/>
                <a:cs typeface="Arial"/>
              </a:rPr>
              <a:t>Programme</a:t>
            </a:r>
            <a:r>
              <a:rPr lang="en-US" sz="2600" dirty="0" smtClean="0">
                <a:effectLst/>
                <a:latin typeface="Constantia"/>
                <a:ea typeface="Calibri"/>
                <a:cs typeface="Arial"/>
              </a:rPr>
              <a:t> for FY 2019/20;</a:t>
            </a:r>
          </a:p>
          <a:p>
            <a:pPr marL="457200" marR="0" algn="just">
              <a:lnSpc>
                <a:spcPct val="115000"/>
              </a:lnSpc>
              <a:spcBef>
                <a:spcPts val="0"/>
              </a:spcBef>
              <a:spcAft>
                <a:spcPts val="1000"/>
              </a:spcAft>
            </a:pPr>
            <a:r>
              <a:rPr lang="en-GB" sz="2600" b="1" dirty="0" smtClean="0">
                <a:latin typeface="Constantia" panose="02030602050306030303" pitchFamily="18" charset="0"/>
                <a:ea typeface="Calibri" panose="020F0502020204030204" pitchFamily="34" charset="0"/>
                <a:cs typeface="Times New Roman" panose="02020603050405020304" pitchFamily="18" charset="0"/>
              </a:rPr>
              <a:t>DAs </a:t>
            </a:r>
            <a:r>
              <a:rPr lang="en-GB" sz="2600" b="1" dirty="0">
                <a:latin typeface="Constantia" panose="02030602050306030303" pitchFamily="18" charset="0"/>
                <a:ea typeface="Calibri" panose="020F0502020204030204" pitchFamily="34" charset="0"/>
                <a:cs typeface="Times New Roman" panose="02020603050405020304" pitchFamily="18" charset="0"/>
              </a:rPr>
              <a:t>should </a:t>
            </a:r>
            <a:r>
              <a:rPr lang="en-GB" sz="2600" dirty="0">
                <a:latin typeface="Constantia" panose="02030602050306030303" pitchFamily="18" charset="0"/>
                <a:ea typeface="Calibri" panose="020F0502020204030204" pitchFamily="34" charset="0"/>
                <a:cs typeface="Times New Roman" panose="02020603050405020304" pitchFamily="18" charset="0"/>
              </a:rPr>
              <a:t>submit their ideal maintenance requirements per intervention under the unconstrained budget </a:t>
            </a:r>
            <a:r>
              <a:rPr lang="en-GB" sz="2600" dirty="0" smtClean="0">
                <a:latin typeface="Constantia" panose="02030602050306030303" pitchFamily="18" charset="0"/>
                <a:ea typeface="Calibri" panose="020F0502020204030204" pitchFamily="34" charset="0"/>
                <a:cs typeface="Times New Roman" panose="02020603050405020304" pitchFamily="18" charset="0"/>
              </a:rPr>
              <a:t>scenario;</a:t>
            </a:r>
          </a:p>
          <a:p>
            <a:pPr marL="457200" marR="0" algn="just">
              <a:lnSpc>
                <a:spcPct val="115000"/>
              </a:lnSpc>
              <a:spcBef>
                <a:spcPts val="0"/>
              </a:spcBef>
              <a:spcAft>
                <a:spcPts val="1000"/>
              </a:spcAft>
            </a:pPr>
            <a:r>
              <a:rPr lang="en-US" sz="2600" dirty="0" smtClean="0">
                <a:latin typeface="Constantia" panose="02030602050306030303" pitchFamily="18" charset="0"/>
                <a:ea typeface="Calibri" panose="020F0502020204030204" pitchFamily="34" charset="0"/>
                <a:cs typeface="Times New Roman" panose="02020603050405020304" pitchFamily="18" charset="0"/>
              </a:rPr>
              <a:t>DAs </a:t>
            </a:r>
            <a:r>
              <a:rPr lang="en-US" sz="2600" dirty="0">
                <a:latin typeface="Constantia" panose="02030602050306030303" pitchFamily="18" charset="0"/>
                <a:ea typeface="Calibri" panose="020F0502020204030204" pitchFamily="34" charset="0"/>
                <a:cs typeface="Times New Roman" panose="02020603050405020304" pitchFamily="18" charset="0"/>
              </a:rPr>
              <a:t>should complete preparation of their Annual Road Maintenance </a:t>
            </a:r>
            <a:r>
              <a:rPr lang="en-US" sz="2600" dirty="0" err="1">
                <a:latin typeface="Constantia" panose="02030602050306030303" pitchFamily="18" charset="0"/>
                <a:ea typeface="Calibri" panose="020F0502020204030204" pitchFamily="34" charset="0"/>
                <a:cs typeface="Times New Roman" panose="02020603050405020304" pitchFamily="18" charset="0"/>
              </a:rPr>
              <a:t>Programmes</a:t>
            </a:r>
            <a:r>
              <a:rPr lang="en-US" sz="2600" dirty="0">
                <a:latin typeface="Constantia" panose="02030602050306030303" pitchFamily="18" charset="0"/>
                <a:ea typeface="Calibri" panose="020F0502020204030204" pitchFamily="34" charset="0"/>
                <a:cs typeface="Times New Roman" panose="02020603050405020304" pitchFamily="18" charset="0"/>
              </a:rPr>
              <a:t> prioritized within the available budget and for the allowed </a:t>
            </a:r>
            <a:r>
              <a:rPr lang="en-US" sz="2600" dirty="0" smtClean="0">
                <a:latin typeface="Constantia" panose="02030602050306030303" pitchFamily="18" charset="0"/>
                <a:ea typeface="Calibri" panose="020F0502020204030204" pitchFamily="34" charset="0"/>
                <a:cs typeface="Times New Roman" panose="02020603050405020304" pitchFamily="18" charset="0"/>
              </a:rPr>
              <a:t>works</a:t>
            </a:r>
            <a:r>
              <a:rPr lang="en-US" sz="2600" dirty="0">
                <a:latin typeface="Constantia" panose="02030602050306030303" pitchFamily="18" charset="0"/>
                <a:ea typeface="Calibri" panose="020F0502020204030204" pitchFamily="34" charset="0"/>
                <a:cs typeface="Times New Roman" panose="02020603050405020304" pitchFamily="18" charset="0"/>
              </a:rPr>
              <a:t> </a:t>
            </a:r>
            <a:r>
              <a:rPr lang="en-US" sz="2600" dirty="0" smtClean="0">
                <a:latin typeface="Constantia" panose="02030602050306030303" pitchFamily="18" charset="0"/>
                <a:ea typeface="Calibri" panose="020F0502020204030204" pitchFamily="34" charset="0"/>
                <a:cs typeface="Times New Roman" panose="02020603050405020304" pitchFamily="18" charset="0"/>
              </a:rPr>
              <a:t>and submitted to the Fund by 31</a:t>
            </a:r>
            <a:r>
              <a:rPr lang="en-US" sz="2600" baseline="30000" dirty="0" smtClean="0">
                <a:latin typeface="Constantia" panose="02030602050306030303" pitchFamily="18" charset="0"/>
                <a:ea typeface="Calibri" panose="020F0502020204030204" pitchFamily="34" charset="0"/>
                <a:cs typeface="Times New Roman" panose="02020603050405020304" pitchFamily="18" charset="0"/>
              </a:rPr>
              <a:t>st</a:t>
            </a:r>
            <a:r>
              <a:rPr lang="en-US" sz="2600" dirty="0" smtClean="0">
                <a:latin typeface="Constantia" panose="02030602050306030303" pitchFamily="18" charset="0"/>
                <a:ea typeface="Calibri" panose="020F0502020204030204" pitchFamily="34" charset="0"/>
                <a:cs typeface="Times New Roman" panose="02020603050405020304" pitchFamily="18" charset="0"/>
              </a:rPr>
              <a:t> Jan 2020.</a:t>
            </a:r>
            <a:endParaRPr lang="en-US" sz="2600" dirty="0" smtClean="0">
              <a:effectLst/>
              <a:latin typeface="Constantia"/>
              <a:ea typeface="Calibri"/>
              <a:cs typeface="Arial"/>
            </a:endParaRPr>
          </a:p>
          <a:p>
            <a:pPr marL="114300" marR="0" indent="0" algn="just">
              <a:lnSpc>
                <a:spcPct val="115000"/>
              </a:lnSpc>
              <a:spcBef>
                <a:spcPts val="0"/>
              </a:spcBef>
              <a:spcAft>
                <a:spcPts val="1000"/>
              </a:spcAft>
              <a:buNone/>
            </a:pPr>
            <a:endParaRPr lang="en-US" sz="2400" dirty="0" smtClean="0">
              <a:effectLst/>
              <a:latin typeface="Constantia"/>
              <a:ea typeface="Calibri"/>
              <a:cs typeface="Arial"/>
            </a:endParaRPr>
          </a:p>
          <a:p>
            <a:pPr marL="457200" marR="0" algn="just">
              <a:lnSpc>
                <a:spcPct val="115000"/>
              </a:lnSpc>
              <a:spcBef>
                <a:spcPts val="0"/>
              </a:spcBef>
              <a:spcAft>
                <a:spcPts val="1000"/>
              </a:spcAft>
            </a:pPr>
            <a:endParaRPr lang="en-US" sz="2400" dirty="0" smtClean="0">
              <a:effectLst/>
              <a:latin typeface="Constantia"/>
              <a:ea typeface="Calibri"/>
              <a:cs typeface="Arial"/>
            </a:endParaRPr>
          </a:p>
          <a:p>
            <a:pPr marL="457200" marR="0" algn="just">
              <a:lnSpc>
                <a:spcPct val="115000"/>
              </a:lnSpc>
              <a:spcBef>
                <a:spcPts val="0"/>
              </a:spcBef>
              <a:spcAft>
                <a:spcPts val="1000"/>
              </a:spcAft>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133440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10400" cy="914400"/>
          </a:xfrm>
        </p:spPr>
        <p:txBody>
          <a:bodyPr>
            <a:noAutofit/>
          </a:bodyPr>
          <a:lstStyle/>
          <a:p>
            <a:r>
              <a:rPr lang="en-US" b="1" dirty="0">
                <a:latin typeface="Constantia"/>
                <a:ea typeface="Calibri"/>
                <a:cs typeface="Times New Roman"/>
              </a:rPr>
              <a:t>3.3: FY 2019/20 guidelines </a:t>
            </a:r>
            <a:r>
              <a:rPr lang="en-US" b="1" dirty="0" err="1">
                <a:latin typeface="Constantia"/>
                <a:ea typeface="Calibri"/>
                <a:cs typeface="Times New Roman"/>
              </a:rPr>
              <a:t>c</a:t>
            </a:r>
            <a:r>
              <a:rPr lang="en-US" b="1" dirty="0" err="1">
                <a:solidFill>
                  <a:prstClr val="black"/>
                </a:solidFill>
                <a:latin typeface="Constantia"/>
                <a:ea typeface="Calibri"/>
                <a:cs typeface="Times New Roman"/>
              </a:rPr>
              <a:t>on’td</a:t>
            </a:r>
            <a:r>
              <a:rPr lang="en-US" sz="2800" b="1" dirty="0">
                <a:solidFill>
                  <a:prstClr val="black"/>
                </a:solidFill>
                <a:latin typeface="Constantia"/>
                <a:ea typeface="Calibri"/>
                <a:cs typeface="Times New Roman"/>
              </a:rPr>
              <a:t/>
            </a:r>
            <a:br>
              <a:rPr lang="en-US" sz="2800" b="1" dirty="0">
                <a:solidFill>
                  <a:prstClr val="black"/>
                </a:solidFill>
                <a:latin typeface="Constantia"/>
                <a:ea typeface="Calibri"/>
                <a:cs typeface="Times New Roman"/>
              </a:rPr>
            </a:br>
            <a:endParaRPr lang="en-US" sz="2800" b="1" dirty="0"/>
          </a:p>
        </p:txBody>
      </p:sp>
      <p:sp>
        <p:nvSpPr>
          <p:cNvPr id="3" name="Content Placeholder 2"/>
          <p:cNvSpPr>
            <a:spLocks noGrp="1"/>
          </p:cNvSpPr>
          <p:nvPr>
            <p:ph idx="1"/>
          </p:nvPr>
        </p:nvSpPr>
        <p:spPr>
          <a:xfrm>
            <a:off x="1676400" y="1676400"/>
            <a:ext cx="6591985" cy="3777622"/>
          </a:xfrm>
        </p:spPr>
        <p:txBody>
          <a:bodyPr>
            <a:normAutofit fontScale="92500" lnSpcReduction="20000"/>
          </a:bodyPr>
          <a:lstStyle/>
          <a:p>
            <a:pPr algn="just"/>
            <a:r>
              <a:rPr lang="en-US" sz="2500" dirty="0">
                <a:latin typeface="Constantia" panose="02030602050306030303" pitchFamily="18" charset="0"/>
                <a:ea typeface="Calibri" panose="020F0502020204030204" pitchFamily="34" charset="0"/>
                <a:cs typeface="Times New Roman" panose="02020603050405020304" pitchFamily="18" charset="0"/>
              </a:rPr>
              <a:t>All Annual Road Maintenance </a:t>
            </a:r>
            <a:r>
              <a:rPr lang="en-US" sz="2500" dirty="0" err="1">
                <a:latin typeface="Constantia" panose="02030602050306030303" pitchFamily="18" charset="0"/>
                <a:ea typeface="Calibri" panose="020F0502020204030204" pitchFamily="34" charset="0"/>
                <a:cs typeface="Times New Roman" panose="02020603050405020304" pitchFamily="18" charset="0"/>
              </a:rPr>
              <a:t>Programmes</a:t>
            </a:r>
            <a:r>
              <a:rPr lang="en-US" sz="2500" dirty="0">
                <a:latin typeface="Constantia" panose="02030602050306030303" pitchFamily="18" charset="0"/>
                <a:ea typeface="Calibri" panose="020F0502020204030204" pitchFamily="34" charset="0"/>
                <a:cs typeface="Times New Roman" panose="02020603050405020304" pitchFamily="18" charset="0"/>
              </a:rPr>
              <a:t> shall be accompanied by details of Force Account equipment and staffing returns in the </a:t>
            </a:r>
            <a:r>
              <a:rPr lang="en-US" sz="2500" dirty="0" smtClean="0">
                <a:latin typeface="Constantia" panose="02030602050306030303" pitchFamily="18" charset="0"/>
                <a:ea typeface="Calibri" panose="020F0502020204030204" pitchFamily="34" charset="0"/>
                <a:cs typeface="Times New Roman" panose="02020603050405020304" pitchFamily="18" charset="0"/>
              </a:rPr>
              <a:t>Agency;</a:t>
            </a:r>
          </a:p>
          <a:p>
            <a:pPr algn="just"/>
            <a:r>
              <a:rPr lang="en-US" sz="2500" dirty="0" smtClean="0">
                <a:latin typeface="Constantia" panose="02030602050306030303" pitchFamily="18" charset="0"/>
                <a:ea typeface="Calibri" panose="020F0502020204030204" pitchFamily="34" charset="0"/>
                <a:cs typeface="Times New Roman" panose="02020603050405020304" pitchFamily="18" charset="0"/>
              </a:rPr>
              <a:t>Designated </a:t>
            </a:r>
            <a:r>
              <a:rPr lang="en-US" sz="2500" dirty="0">
                <a:latin typeface="Constantia" panose="02030602050306030303" pitchFamily="18" charset="0"/>
                <a:ea typeface="Calibri" panose="020F0502020204030204" pitchFamily="34" charset="0"/>
                <a:cs typeface="Times New Roman" panose="02020603050405020304" pitchFamily="18" charset="0"/>
              </a:rPr>
              <a:t>agencies should plan and budget for </a:t>
            </a:r>
            <a:r>
              <a:rPr lang="en-US" sz="2500" b="1" dirty="0">
                <a:latin typeface="Constantia" panose="02030602050306030303" pitchFamily="18" charset="0"/>
                <a:ea typeface="Calibri" panose="020F0502020204030204" pitchFamily="34" charset="0"/>
                <a:cs typeface="Times New Roman" panose="02020603050405020304" pitchFamily="18" charset="0"/>
              </a:rPr>
              <a:t>mechanical imprest </a:t>
            </a:r>
            <a:r>
              <a:rPr lang="en-US" sz="2500" dirty="0">
                <a:latin typeface="Constantia" panose="02030602050306030303" pitchFamily="18" charset="0"/>
                <a:ea typeface="Calibri" panose="020F0502020204030204" pitchFamily="34" charset="0"/>
                <a:cs typeface="Times New Roman" panose="02020603050405020304" pitchFamily="18" charset="0"/>
              </a:rPr>
              <a:t>(based on their needs) and training of operators and drivers up to a maximum </a:t>
            </a:r>
            <a:r>
              <a:rPr lang="en-US" sz="2500" b="1" dirty="0">
                <a:latin typeface="Constantia" panose="02030602050306030303" pitchFamily="18" charset="0"/>
                <a:ea typeface="Calibri" panose="020F0502020204030204" pitchFamily="34" charset="0"/>
                <a:cs typeface="Times New Roman" panose="02020603050405020304" pitchFamily="18" charset="0"/>
              </a:rPr>
              <a:t>15%</a:t>
            </a:r>
            <a:r>
              <a:rPr lang="en-US" sz="2500" dirty="0">
                <a:latin typeface="Constantia" panose="02030602050306030303" pitchFamily="18" charset="0"/>
                <a:ea typeface="Calibri" panose="020F0502020204030204" pitchFamily="34" charset="0"/>
                <a:cs typeface="Times New Roman" panose="02020603050405020304" pitchFamily="18" charset="0"/>
              </a:rPr>
              <a:t> of their declared </a:t>
            </a:r>
            <a:r>
              <a:rPr lang="en-US" sz="2500" dirty="0" smtClean="0">
                <a:latin typeface="Constantia" panose="02030602050306030303" pitchFamily="18" charset="0"/>
                <a:ea typeface="Calibri" panose="020F0502020204030204" pitchFamily="34" charset="0"/>
                <a:cs typeface="Times New Roman" panose="02020603050405020304" pitchFamily="18" charset="0"/>
              </a:rPr>
              <a:t>IPF;</a:t>
            </a:r>
          </a:p>
          <a:p>
            <a:pPr lvl="0" algn="just">
              <a:lnSpc>
                <a:spcPct val="115000"/>
              </a:lnSpc>
              <a:spcBef>
                <a:spcPts val="0"/>
              </a:spcBef>
            </a:pP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Accountability for mechanical </a:t>
            </a:r>
            <a:r>
              <a:rPr lang="en-US" sz="2400" dirty="0" err="1">
                <a:solidFill>
                  <a:prstClr val="black"/>
                </a:solidFill>
                <a:latin typeface="Constantia" panose="02030602050306030303" pitchFamily="18" charset="0"/>
                <a:ea typeface="Calibri" panose="020F0502020204030204" pitchFamily="34" charset="0"/>
                <a:cs typeface="Times New Roman" panose="02020603050405020304" pitchFamily="18" charset="0"/>
              </a:rPr>
              <a:t>imprest</a:t>
            </a: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 should be included within the quarterly physical and financial accountability and equipment productivity reports;</a:t>
            </a:r>
          </a:p>
          <a:p>
            <a:pPr algn="just">
              <a:lnSpc>
                <a:spcPct val="115000"/>
              </a:lnSpc>
              <a:spcBef>
                <a:spcPts val="0"/>
              </a:spcBef>
            </a:pPr>
            <a:endParaRPr lang="en-US" sz="2400" dirty="0">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pPr marL="0" indent="0">
              <a:buNone/>
            </a:pPr>
            <a:endParaRPr lang="en-US" sz="2500" dirty="0"/>
          </a:p>
        </p:txBody>
      </p:sp>
    </p:spTree>
    <p:extLst>
      <p:ext uri="{BB962C8B-B14F-4D97-AF65-F5344CB8AC3E}">
        <p14:creationId xmlns:p14="http://schemas.microsoft.com/office/powerpoint/2010/main" val="1126145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7010400" cy="838200"/>
          </a:xfrm>
        </p:spPr>
        <p:txBody>
          <a:bodyPr>
            <a:noAutofit/>
          </a:bodyPr>
          <a:lstStyle/>
          <a:p>
            <a:r>
              <a:rPr lang="en-US" b="1" dirty="0">
                <a:latin typeface="Constantia"/>
                <a:ea typeface="Calibri"/>
                <a:cs typeface="Times New Roman"/>
              </a:rPr>
              <a:t>3.3: FY 2019/20 guidelines </a:t>
            </a:r>
            <a:r>
              <a:rPr lang="en-US" b="1" dirty="0" err="1">
                <a:latin typeface="Constantia"/>
                <a:ea typeface="Calibri"/>
                <a:cs typeface="Times New Roman"/>
              </a:rPr>
              <a:t>c</a:t>
            </a:r>
            <a:r>
              <a:rPr lang="en-US" b="1" dirty="0" err="1">
                <a:solidFill>
                  <a:prstClr val="black"/>
                </a:solidFill>
                <a:latin typeface="Constantia"/>
                <a:ea typeface="Calibri"/>
                <a:cs typeface="Times New Roman"/>
              </a:rPr>
              <a:t>on’td</a:t>
            </a:r>
            <a:r>
              <a:rPr lang="en-US" sz="2000" b="1" dirty="0">
                <a:solidFill>
                  <a:prstClr val="black"/>
                </a:solidFill>
                <a:latin typeface="Constantia"/>
                <a:ea typeface="Calibri"/>
                <a:cs typeface="Times New Roman"/>
              </a:rPr>
              <a:t/>
            </a:r>
            <a:br>
              <a:rPr lang="en-US" sz="2000" b="1" dirty="0">
                <a:solidFill>
                  <a:prstClr val="black"/>
                </a:solidFill>
                <a:latin typeface="Constantia"/>
                <a:ea typeface="Calibri"/>
                <a:cs typeface="Times New Roman"/>
              </a:rPr>
            </a:br>
            <a:r>
              <a:rPr lang="en-US" sz="2800" b="1" dirty="0">
                <a:solidFill>
                  <a:prstClr val="black"/>
                </a:solidFill>
                <a:latin typeface="Constantia"/>
                <a:ea typeface="Calibri"/>
                <a:cs typeface="Times New Roman"/>
              </a:rPr>
              <a:t/>
            </a:r>
            <a:br>
              <a:rPr lang="en-US" sz="2800" b="1" dirty="0">
                <a:solidFill>
                  <a:prstClr val="black"/>
                </a:solidFill>
                <a:latin typeface="Constantia"/>
                <a:ea typeface="Calibri"/>
                <a:cs typeface="Times New Roman"/>
              </a:rPr>
            </a:br>
            <a:endParaRPr lang="en-US" sz="2800" dirty="0"/>
          </a:p>
        </p:txBody>
      </p:sp>
      <p:sp>
        <p:nvSpPr>
          <p:cNvPr id="3" name="Content Placeholder 2"/>
          <p:cNvSpPr>
            <a:spLocks noGrp="1"/>
          </p:cNvSpPr>
          <p:nvPr>
            <p:ph idx="1"/>
          </p:nvPr>
        </p:nvSpPr>
        <p:spPr>
          <a:xfrm>
            <a:off x="1828800" y="1828800"/>
            <a:ext cx="6591985" cy="4114800"/>
          </a:xfrm>
        </p:spPr>
        <p:txBody>
          <a:bodyPr>
            <a:normAutofit fontScale="85000" lnSpcReduction="20000"/>
          </a:bodyPr>
          <a:lstStyle/>
          <a:p>
            <a:pPr lvl="0"/>
            <a:r>
              <a:rPr lang="en-US" sz="2800" dirty="0" smtClean="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Designated </a:t>
            </a:r>
            <a:r>
              <a:rPr lang="en-US" sz="2800" dirty="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agencies should allocate up to a maximum of 5% of their road maintenance budget towards </a:t>
            </a:r>
            <a:r>
              <a:rPr lang="en-US" sz="2800" b="1" dirty="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road safety</a:t>
            </a:r>
            <a:r>
              <a:rPr lang="en-US" sz="2800" dirty="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 activities;</a:t>
            </a:r>
          </a:p>
          <a:p>
            <a:r>
              <a:rPr lang="en-US" sz="2500" dirty="0" smtClean="0">
                <a:latin typeface="Constantia" panose="02030602050306030303" pitchFamily="18" charset="0"/>
                <a:ea typeface="Calibri" panose="020F0502020204030204" pitchFamily="34" charset="0"/>
                <a:cs typeface="Times New Roman" panose="02020603050405020304" pitchFamily="18" charset="0"/>
              </a:rPr>
              <a:t>All Annual Road Maintenance </a:t>
            </a:r>
            <a:r>
              <a:rPr lang="en-US" sz="2500" dirty="0" err="1" smtClean="0">
                <a:latin typeface="Constantia" panose="02030602050306030303" pitchFamily="18" charset="0"/>
                <a:ea typeface="Calibri" panose="020F0502020204030204" pitchFamily="34" charset="0"/>
                <a:cs typeface="Times New Roman" panose="02020603050405020304" pitchFamily="18" charset="0"/>
              </a:rPr>
              <a:t>Programmes</a:t>
            </a:r>
            <a:r>
              <a:rPr lang="en-US" sz="2500" dirty="0" smtClean="0">
                <a:latin typeface="Constantia" panose="02030602050306030303" pitchFamily="18" charset="0"/>
                <a:ea typeface="Calibri" panose="020F0502020204030204" pitchFamily="34" charset="0"/>
                <a:cs typeface="Times New Roman" panose="02020603050405020304" pitchFamily="18" charset="0"/>
              </a:rPr>
              <a:t> shall be accompanied by details of Force Account equipment and staffing returns in the Agency;</a:t>
            </a:r>
          </a:p>
          <a:p>
            <a:r>
              <a:rPr lang="en-GB"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DLGs and MCs operational expenses in FY 2019/20 capped at 4.5% of the budget;  </a:t>
            </a:r>
            <a:endParaRPr lang="en-GB"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pPr marL="342900" lvl="1" indent="-342900"/>
            <a:r>
              <a:rPr lang="en-GB"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rPr>
              <a:t> </a:t>
            </a: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Cross cutting issues – </a:t>
            </a:r>
            <a:r>
              <a:rPr lang="en-US" sz="22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Due attention shall be accorded to the cross-cutting issues of environmental protection, HIV prevention and gender parity in road works. Evidence shall be provided in terms of budgetary provision and sustainable indicators. </a:t>
            </a:r>
          </a:p>
          <a:p>
            <a:endPar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endParaRPr lang="en-GB"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pPr lvl="0"/>
            <a:endParaRPr lang="en-US" sz="25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pPr algn="just">
              <a:lnSpc>
                <a:spcPct val="115000"/>
              </a:lnSpc>
              <a:spcBef>
                <a:spcPts val="0"/>
              </a:spcBef>
            </a:pPr>
            <a:endParaRPr lang="en-US" sz="2500" dirty="0" smtClean="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338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7010400" cy="838200"/>
          </a:xfrm>
        </p:spPr>
        <p:txBody>
          <a:bodyPr>
            <a:noAutofit/>
          </a:bodyPr>
          <a:lstStyle/>
          <a:p>
            <a:r>
              <a:rPr lang="en-US" b="1" dirty="0">
                <a:solidFill>
                  <a:prstClr val="black">
                    <a:lumMod val="85000"/>
                    <a:lumOff val="15000"/>
                  </a:prstClr>
                </a:solidFill>
                <a:latin typeface="Constantia"/>
                <a:ea typeface="Calibri"/>
                <a:cs typeface="Times New Roman"/>
              </a:rPr>
              <a:t>3.3: FY 2019/20 guidelines </a:t>
            </a:r>
            <a:r>
              <a:rPr lang="en-US" b="1" dirty="0" err="1">
                <a:solidFill>
                  <a:prstClr val="black">
                    <a:lumMod val="85000"/>
                    <a:lumOff val="15000"/>
                  </a:prstClr>
                </a:solidFill>
                <a:latin typeface="Constantia"/>
                <a:ea typeface="Calibri"/>
                <a:cs typeface="Times New Roman"/>
              </a:rPr>
              <a:t>c</a:t>
            </a:r>
            <a:r>
              <a:rPr lang="en-US" b="1" dirty="0" err="1">
                <a:solidFill>
                  <a:prstClr val="black"/>
                </a:solidFill>
                <a:latin typeface="Constantia"/>
                <a:ea typeface="Calibri"/>
                <a:cs typeface="Times New Roman"/>
              </a:rPr>
              <a:t>on’td</a:t>
            </a:r>
            <a:r>
              <a:rPr lang="en-US" sz="2000" b="1" dirty="0">
                <a:solidFill>
                  <a:prstClr val="black"/>
                </a:solidFill>
                <a:latin typeface="Constantia"/>
                <a:ea typeface="Calibri"/>
                <a:cs typeface="Times New Roman"/>
              </a:rPr>
              <a:t/>
            </a:r>
            <a:br>
              <a:rPr lang="en-US" sz="2000" b="1" dirty="0">
                <a:solidFill>
                  <a:prstClr val="black"/>
                </a:solidFill>
                <a:latin typeface="Constantia"/>
                <a:ea typeface="Calibri"/>
                <a:cs typeface="Times New Roman"/>
              </a:rPr>
            </a:br>
            <a:r>
              <a:rPr lang="en-US" sz="2800" b="1" dirty="0">
                <a:solidFill>
                  <a:prstClr val="black"/>
                </a:solidFill>
                <a:latin typeface="Constantia"/>
                <a:ea typeface="Calibri"/>
                <a:cs typeface="Times New Roman"/>
              </a:rPr>
              <a:t/>
            </a:r>
            <a:br>
              <a:rPr lang="en-US" sz="2800" b="1" dirty="0">
                <a:solidFill>
                  <a:prstClr val="black"/>
                </a:solidFill>
                <a:latin typeface="Constantia"/>
                <a:ea typeface="Calibri"/>
                <a:cs typeface="Times New Roman"/>
              </a:rPr>
            </a:br>
            <a:endParaRPr lang="en-US" sz="2800" dirty="0"/>
          </a:p>
        </p:txBody>
      </p:sp>
      <p:sp>
        <p:nvSpPr>
          <p:cNvPr id="3" name="Content Placeholder 2"/>
          <p:cNvSpPr>
            <a:spLocks noGrp="1"/>
          </p:cNvSpPr>
          <p:nvPr>
            <p:ph idx="1"/>
          </p:nvPr>
        </p:nvSpPr>
        <p:spPr>
          <a:xfrm>
            <a:off x="1657007" y="1600200"/>
            <a:ext cx="6591985" cy="3777622"/>
          </a:xfrm>
        </p:spPr>
        <p:txBody>
          <a:bodyPr>
            <a:normAutofit fontScale="92500" lnSpcReduction="10000"/>
          </a:bodyPr>
          <a:lstStyle/>
          <a:p>
            <a:pPr algn="just"/>
            <a:r>
              <a:rPr lang="en-US" sz="2800" dirty="0">
                <a:latin typeface="Constantia" panose="02030602050306030303" pitchFamily="18" charset="0"/>
              </a:rPr>
              <a:t>Every Designated Agency will have to determine its maintainable network that shall be eligible for funding and declare it to URF. </a:t>
            </a:r>
          </a:p>
          <a:p>
            <a:pPr algn="just"/>
            <a:r>
              <a:rPr lang="en-US" sz="2800" dirty="0" smtClean="0">
                <a:latin typeface="Constantia" panose="02030602050306030303" pitchFamily="18" charset="0"/>
              </a:rPr>
              <a:t>The </a:t>
            </a:r>
            <a:r>
              <a:rPr lang="en-US" sz="2800" dirty="0">
                <a:latin typeface="Constantia" panose="02030602050306030303" pitchFamily="18" charset="0"/>
              </a:rPr>
              <a:t>declared network should not include roads that are receiving funding from other sources such as CAIIP, DLSP, PRDP, DANIDA, EU and USMID or under defects liability period. </a:t>
            </a:r>
            <a:endParaRPr lang="en-US" sz="3200" dirty="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43083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6858000" cy="762000"/>
          </a:xfrm>
        </p:spPr>
        <p:txBody>
          <a:bodyPr>
            <a:normAutofit fontScale="90000"/>
          </a:bodyPr>
          <a:lstStyle/>
          <a:p>
            <a:r>
              <a:rPr lang="en-US" b="1" dirty="0">
                <a:solidFill>
                  <a:prstClr val="black">
                    <a:lumMod val="85000"/>
                    <a:lumOff val="15000"/>
                  </a:prstClr>
                </a:solidFill>
                <a:latin typeface="Constantia"/>
                <a:ea typeface="Calibri"/>
                <a:cs typeface="Times New Roman"/>
              </a:rPr>
              <a:t>3.3: FY 2019/20 guidelines </a:t>
            </a:r>
            <a:r>
              <a:rPr lang="en-US" b="1" dirty="0" err="1">
                <a:solidFill>
                  <a:prstClr val="black">
                    <a:lumMod val="85000"/>
                    <a:lumOff val="15000"/>
                  </a:prstClr>
                </a:solidFill>
                <a:latin typeface="Constantia"/>
                <a:ea typeface="Calibri"/>
                <a:cs typeface="Times New Roman"/>
              </a:rPr>
              <a:t>c</a:t>
            </a:r>
            <a:r>
              <a:rPr lang="en-US" b="1" dirty="0" err="1">
                <a:solidFill>
                  <a:prstClr val="black"/>
                </a:solidFill>
                <a:latin typeface="Constantia"/>
                <a:ea typeface="Calibri"/>
                <a:cs typeface="Times New Roman"/>
              </a:rPr>
              <a:t>on’td</a:t>
            </a:r>
            <a:r>
              <a:rPr lang="en-US" sz="2000" b="1" dirty="0">
                <a:solidFill>
                  <a:prstClr val="black"/>
                </a:solidFill>
                <a:latin typeface="Constantia"/>
                <a:ea typeface="Calibri"/>
                <a:cs typeface="Times New Roman"/>
              </a:rPr>
              <a:t/>
            </a:r>
            <a:br>
              <a:rPr lang="en-US" sz="2000" b="1" dirty="0">
                <a:solidFill>
                  <a:prstClr val="black"/>
                </a:solidFill>
                <a:latin typeface="Constantia"/>
                <a:ea typeface="Calibri"/>
                <a:cs typeface="Times New Roman"/>
              </a:rPr>
            </a:br>
            <a:endParaRPr lang="en-US" sz="2800" b="1" dirty="0"/>
          </a:p>
        </p:txBody>
      </p:sp>
      <p:sp>
        <p:nvSpPr>
          <p:cNvPr id="3" name="Content Placeholder 2"/>
          <p:cNvSpPr>
            <a:spLocks noGrp="1"/>
          </p:cNvSpPr>
          <p:nvPr>
            <p:ph idx="1"/>
          </p:nvPr>
        </p:nvSpPr>
        <p:spPr>
          <a:xfrm>
            <a:off x="1866215" y="1388347"/>
            <a:ext cx="6591985" cy="4572000"/>
          </a:xfrm>
        </p:spPr>
        <p:txBody>
          <a:bodyPr>
            <a:normAutofit fontScale="92500" lnSpcReduction="20000"/>
          </a:bodyPr>
          <a:lstStyle/>
          <a:p>
            <a:r>
              <a:rPr lang="en-US" sz="2500" dirty="0" smtClean="0">
                <a:latin typeface="Constantia" panose="02030602050306030303" pitchFamily="18" charset="0"/>
                <a:ea typeface="Calibri" panose="020F0502020204030204" pitchFamily="34" charset="0"/>
                <a:cs typeface="Times New Roman" panose="02020603050405020304" pitchFamily="18" charset="0"/>
              </a:rPr>
              <a:t>Key disbursement triggers include:</a:t>
            </a:r>
          </a:p>
          <a:p>
            <a:pPr lvl="1" algn="just">
              <a:buFont typeface="Wingdings" panose="05000000000000000000" pitchFamily="2" charset="2"/>
              <a:buChar char="Ø"/>
            </a:pPr>
            <a:r>
              <a:rPr lang="en-US" sz="2300" dirty="0" smtClean="0">
                <a:latin typeface="Constantia" panose="02030602050306030303" pitchFamily="18" charset="0"/>
                <a:ea typeface="Calibri" panose="020F0502020204030204" pitchFamily="34" charset="0"/>
                <a:cs typeface="Times New Roman" panose="02020603050405020304" pitchFamily="18" charset="0"/>
              </a:rPr>
              <a:t>Signed Performance Agreements </a:t>
            </a:r>
            <a:r>
              <a:rPr lang="en-US" sz="2300" dirty="0">
                <a:latin typeface="Constantia" panose="02030602050306030303" pitchFamily="18" charset="0"/>
                <a:ea typeface="Calibri" panose="020F0502020204030204" pitchFamily="34" charset="0"/>
                <a:cs typeface="Times New Roman" panose="02020603050405020304" pitchFamily="18" charset="0"/>
              </a:rPr>
              <a:t>clearly outlining key deliverable by the agencies in consideration of the sums to be disbursed</a:t>
            </a:r>
            <a:r>
              <a:rPr lang="en-US" sz="2300" dirty="0" smtClean="0">
                <a:latin typeface="Constantia" panose="02030602050306030303" pitchFamily="18" charset="0"/>
                <a:ea typeface="Calibri" panose="020F0502020204030204" pitchFamily="34" charset="0"/>
                <a:cs typeface="Times New Roman" panose="02020603050405020304" pitchFamily="18" charset="0"/>
              </a:rPr>
              <a:t>;</a:t>
            </a:r>
          </a:p>
          <a:p>
            <a:pPr lvl="1" algn="just">
              <a:buFont typeface="Wingdings" panose="05000000000000000000" pitchFamily="2" charset="2"/>
              <a:buChar char="Ø"/>
            </a:pPr>
            <a:r>
              <a:rPr lang="en-US" sz="2300" dirty="0">
                <a:latin typeface="Constantia" panose="02030602050306030303" pitchFamily="18" charset="0"/>
                <a:ea typeface="Calibri" panose="020F0502020204030204" pitchFamily="34" charset="0"/>
                <a:cs typeface="Times New Roman" panose="02020603050405020304" pitchFamily="18" charset="0"/>
              </a:rPr>
              <a:t>Satisfactory annual work plans with clear targets to be achieved and adequate elaboration of the methods to be applied</a:t>
            </a:r>
            <a:r>
              <a:rPr lang="en-US" sz="2300" dirty="0" smtClean="0">
                <a:latin typeface="Constantia" panose="02030602050306030303" pitchFamily="18" charset="0"/>
                <a:ea typeface="Calibri" panose="020F0502020204030204" pitchFamily="34" charset="0"/>
                <a:cs typeface="Times New Roman" panose="02020603050405020304" pitchFamily="18" charset="0"/>
              </a:rPr>
              <a:t>;</a:t>
            </a:r>
          </a:p>
          <a:p>
            <a:pPr lvl="1" algn="just">
              <a:buFont typeface="Wingdings" panose="05000000000000000000" pitchFamily="2" charset="2"/>
              <a:buChar char="Ø"/>
            </a:pPr>
            <a:r>
              <a:rPr lang="en-US" sz="2300" dirty="0">
                <a:latin typeface="Constantia" panose="02030602050306030303" pitchFamily="18" charset="0"/>
                <a:ea typeface="Calibri" panose="020F0502020204030204" pitchFamily="34" charset="0"/>
                <a:cs typeface="Times New Roman" panose="02020603050405020304" pitchFamily="18" charset="0"/>
              </a:rPr>
              <a:t>Satisfactory physical and financial accountability of previous </a:t>
            </a:r>
            <a:r>
              <a:rPr lang="en-US" sz="2300" dirty="0" smtClean="0">
                <a:latin typeface="Constantia" panose="02030602050306030303" pitchFamily="18" charset="0"/>
                <a:ea typeface="Calibri" panose="020F0502020204030204" pitchFamily="34" charset="0"/>
                <a:cs typeface="Times New Roman" panose="02020603050405020304" pitchFamily="18" charset="0"/>
              </a:rPr>
              <a:t>funding;</a:t>
            </a:r>
          </a:p>
          <a:p>
            <a:pPr lvl="1" algn="just">
              <a:buFont typeface="Wingdings" panose="05000000000000000000" pitchFamily="2" charset="2"/>
              <a:buChar char="Ø"/>
            </a:pPr>
            <a:r>
              <a:rPr lang="en-US" sz="23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Satisfactory quarterly physical and financial accountability of previous funding</a:t>
            </a:r>
            <a:r>
              <a:rPr lang="en-US" sz="23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rPr>
              <a:t>;</a:t>
            </a:r>
          </a:p>
          <a:p>
            <a:pPr lvl="1" algn="just">
              <a:buClr>
                <a:srgbClr val="A53010"/>
              </a:buClr>
              <a:buFont typeface="Wingdings" panose="05000000000000000000" pitchFamily="2" charset="2"/>
              <a:buChar char="Ø"/>
            </a:pPr>
            <a:r>
              <a:rPr lang="en-US" sz="2300" dirty="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Evidence of receipt of funds of previous quarter;</a:t>
            </a:r>
          </a:p>
          <a:p>
            <a:pPr lvl="1" algn="just">
              <a:buClr>
                <a:srgbClr val="A53010"/>
              </a:buClr>
              <a:buFont typeface="Wingdings" panose="05000000000000000000" pitchFamily="2" charset="2"/>
              <a:buChar char="Ø"/>
            </a:pPr>
            <a:r>
              <a:rPr lang="en-US" sz="2300" dirty="0">
                <a:solidFill>
                  <a:prstClr val="black">
                    <a:lumMod val="75000"/>
                    <a:lumOff val="25000"/>
                  </a:prstClr>
                </a:solidFill>
                <a:latin typeface="Constantia" panose="02030602050306030303" pitchFamily="18" charset="0"/>
                <a:ea typeface="Calibri" panose="020F0502020204030204" pitchFamily="34" charset="0"/>
                <a:cs typeface="Times New Roman" panose="02020603050405020304" pitchFamily="18" charset="0"/>
              </a:rPr>
              <a:t>Evidence of timely transfers of funds to sub agencies;</a:t>
            </a:r>
          </a:p>
          <a:p>
            <a:pPr lvl="1"/>
            <a:endParaRPr lang="en-US" sz="2300" dirty="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endParaRPr lang="en-US" sz="2500" dirty="0"/>
          </a:p>
        </p:txBody>
      </p:sp>
    </p:spTree>
    <p:extLst>
      <p:ext uri="{BB962C8B-B14F-4D97-AF65-F5344CB8AC3E}">
        <p14:creationId xmlns:p14="http://schemas.microsoft.com/office/powerpoint/2010/main" val="3061258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99890"/>
          </a:xfrm>
        </p:spPr>
        <p:txBody>
          <a:bodyPr/>
          <a:lstStyle/>
          <a:p>
            <a:r>
              <a:rPr lang="en-US" dirty="0" smtClean="0">
                <a:latin typeface="Constantia" panose="02030602050306030303" pitchFamily="18" charset="0"/>
              </a:rPr>
              <a:t>Presentation Outline</a:t>
            </a:r>
            <a:endParaRPr lang="en-US" dirty="0">
              <a:latin typeface="Constantia" panose="02030602050306030303" pitchFamily="18" charset="0"/>
            </a:endParaRPr>
          </a:p>
        </p:txBody>
      </p:sp>
      <p:sp>
        <p:nvSpPr>
          <p:cNvPr id="3" name="Content Placeholder 2"/>
          <p:cNvSpPr>
            <a:spLocks noGrp="1"/>
          </p:cNvSpPr>
          <p:nvPr>
            <p:ph idx="1"/>
          </p:nvPr>
        </p:nvSpPr>
        <p:spPr>
          <a:xfrm>
            <a:off x="1828800" y="1676400"/>
            <a:ext cx="6591985" cy="3777622"/>
          </a:xfrm>
        </p:spPr>
        <p:txBody>
          <a:bodyPr>
            <a:normAutofit/>
          </a:bodyPr>
          <a:lstStyle/>
          <a:p>
            <a:pPr marL="0" indent="0">
              <a:buNone/>
            </a:pPr>
            <a:r>
              <a:rPr lang="en-US" sz="2800" dirty="0" smtClean="0">
                <a:latin typeface="Constantia" panose="02030602050306030303" pitchFamily="18" charset="0"/>
              </a:rPr>
              <a:t>1.0 Roles, Responsibilities and Mandates</a:t>
            </a:r>
          </a:p>
          <a:p>
            <a:pPr marL="0" indent="0">
              <a:buNone/>
            </a:pPr>
            <a:r>
              <a:rPr lang="en-US" sz="2800" dirty="0" smtClean="0">
                <a:latin typeface="Constantia" panose="02030602050306030303" pitchFamily="18" charset="0"/>
              </a:rPr>
              <a:t>2.0 </a:t>
            </a:r>
            <a:r>
              <a:rPr lang="en-US" sz="2800" dirty="0" err="1" smtClean="0">
                <a:latin typeface="Constantia" panose="02030602050306030303" pitchFamily="18" charset="0"/>
              </a:rPr>
              <a:t>MoWT</a:t>
            </a:r>
            <a:r>
              <a:rPr lang="en-US" sz="2800" dirty="0" smtClean="0">
                <a:latin typeface="Constantia" panose="02030602050306030303" pitchFamily="18" charset="0"/>
              </a:rPr>
              <a:t> guidelines- FY 2019/20</a:t>
            </a:r>
          </a:p>
          <a:p>
            <a:pPr marL="0" indent="0">
              <a:buNone/>
            </a:pPr>
            <a:r>
              <a:rPr lang="en-US" sz="2800" dirty="0" smtClean="0">
                <a:latin typeface="Constantia" panose="02030602050306030303" pitchFamily="18" charset="0"/>
              </a:rPr>
              <a:t>3.0 URF budgeting guidelines- FY 2019/20</a:t>
            </a:r>
          </a:p>
          <a:p>
            <a:pPr marL="0" indent="0">
              <a:buNone/>
            </a:pPr>
            <a:r>
              <a:rPr lang="en-US" sz="2800" dirty="0" smtClean="0">
                <a:latin typeface="Constantia" panose="02030602050306030303" pitchFamily="18" charset="0"/>
              </a:rPr>
              <a:t>4.0 </a:t>
            </a:r>
            <a:r>
              <a:rPr lang="en-US" sz="2800" dirty="0" err="1" smtClean="0">
                <a:latin typeface="Constantia" panose="02030602050306030303" pitchFamily="18" charset="0"/>
              </a:rPr>
              <a:t>MoWT</a:t>
            </a:r>
            <a:r>
              <a:rPr lang="en-US" sz="2800" dirty="0" smtClean="0">
                <a:latin typeface="Constantia" panose="02030602050306030303" pitchFamily="18" charset="0"/>
              </a:rPr>
              <a:t> </a:t>
            </a:r>
            <a:r>
              <a:rPr lang="en-US" sz="2800" dirty="0" err="1" smtClean="0">
                <a:latin typeface="Constantia" panose="02030602050306030303" pitchFamily="18" charset="0"/>
              </a:rPr>
              <a:t>Programmes</a:t>
            </a:r>
            <a:r>
              <a:rPr lang="en-US" sz="2800" dirty="0" smtClean="0">
                <a:latin typeface="Constantia" panose="02030602050306030303" pitchFamily="18" charset="0"/>
              </a:rPr>
              <a:t>- FY 2019/20 </a:t>
            </a:r>
          </a:p>
          <a:p>
            <a:pPr marL="0" indent="0">
              <a:buNone/>
            </a:pPr>
            <a:r>
              <a:rPr lang="en-US" sz="2800" dirty="0" smtClean="0">
                <a:latin typeface="Constantia" panose="02030602050306030303" pitchFamily="18" charset="0"/>
              </a:rPr>
              <a:t>5.0 Key issues</a:t>
            </a:r>
          </a:p>
          <a:p>
            <a:pPr marL="0" indent="0">
              <a:buNone/>
            </a:pPr>
            <a:r>
              <a:rPr lang="en-US" sz="2800" dirty="0" smtClean="0">
                <a:latin typeface="Constantia" panose="02030602050306030303" pitchFamily="18" charset="0"/>
              </a:rPr>
              <a:t>6.0 Conclusion</a:t>
            </a:r>
            <a:endParaRPr lang="en-US" sz="2800" dirty="0">
              <a:latin typeface="Constantia" panose="02030602050306030303" pitchFamily="18" charset="0"/>
            </a:endParaRPr>
          </a:p>
        </p:txBody>
      </p:sp>
    </p:spTree>
    <p:extLst>
      <p:ext uri="{BB962C8B-B14F-4D97-AF65-F5344CB8AC3E}">
        <p14:creationId xmlns:p14="http://schemas.microsoft.com/office/powerpoint/2010/main" val="19756181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normAutofit fontScale="90000"/>
          </a:bodyPr>
          <a:lstStyle/>
          <a:p>
            <a:r>
              <a:rPr lang="en-US" sz="3200" b="1" dirty="0">
                <a:solidFill>
                  <a:prstClr val="black">
                    <a:lumMod val="85000"/>
                    <a:lumOff val="15000"/>
                  </a:prstClr>
                </a:solidFill>
                <a:latin typeface="Constantia"/>
                <a:ea typeface="Calibri"/>
                <a:cs typeface="Times New Roman"/>
              </a:rPr>
              <a:t>3.3: FY 2019/20 guidelines </a:t>
            </a:r>
            <a:r>
              <a:rPr lang="en-US" sz="3200" b="1" dirty="0" err="1">
                <a:solidFill>
                  <a:prstClr val="black">
                    <a:lumMod val="85000"/>
                    <a:lumOff val="15000"/>
                  </a:prstClr>
                </a:solidFill>
                <a:latin typeface="Constantia"/>
                <a:ea typeface="Calibri"/>
                <a:cs typeface="Times New Roman"/>
              </a:rPr>
              <a:t>c</a:t>
            </a:r>
            <a:r>
              <a:rPr lang="en-US" sz="3200" b="1" dirty="0" err="1">
                <a:solidFill>
                  <a:prstClr val="black"/>
                </a:solidFill>
                <a:latin typeface="Constantia"/>
                <a:ea typeface="Calibri"/>
                <a:cs typeface="Times New Roman"/>
              </a:rPr>
              <a:t>on’td</a:t>
            </a:r>
            <a:r>
              <a:rPr lang="en-US" sz="1800" b="1" dirty="0">
                <a:solidFill>
                  <a:prstClr val="black"/>
                </a:solidFill>
                <a:latin typeface="Constantia"/>
                <a:ea typeface="Calibri"/>
                <a:cs typeface="Times New Roman"/>
              </a:rPr>
              <a:t/>
            </a:r>
            <a:br>
              <a:rPr lang="en-US" sz="1800" b="1" dirty="0">
                <a:solidFill>
                  <a:prstClr val="black"/>
                </a:solidFill>
                <a:latin typeface="Constantia"/>
                <a:ea typeface="Calibri"/>
                <a:cs typeface="Times New Roman"/>
              </a:rPr>
            </a:br>
            <a:endParaRPr lang="en-US" sz="2800" dirty="0"/>
          </a:p>
        </p:txBody>
      </p:sp>
      <p:sp>
        <p:nvSpPr>
          <p:cNvPr id="3" name="Content Placeholder 2"/>
          <p:cNvSpPr>
            <a:spLocks noGrp="1"/>
          </p:cNvSpPr>
          <p:nvPr>
            <p:ph idx="1"/>
          </p:nvPr>
        </p:nvSpPr>
        <p:spPr>
          <a:xfrm>
            <a:off x="1942415" y="1471246"/>
            <a:ext cx="6591985" cy="3777622"/>
          </a:xfrm>
        </p:spPr>
        <p:txBody>
          <a:bodyPr>
            <a:normAutofit/>
          </a:bodyPr>
          <a:lstStyle/>
          <a:p>
            <a:pPr lvl="0">
              <a:buClr>
                <a:srgbClr val="A53010"/>
              </a:buClr>
            </a:pPr>
            <a:r>
              <a:rPr lang="en-US"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rPr>
              <a:t>All </a:t>
            </a: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designated agencies shall adhere to and observe the principles of quarterly reporting and accountability to URF on physical and financial progress as per timelines in </a:t>
            </a:r>
            <a:r>
              <a:rPr lang="en-US"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rPr>
              <a:t>the table below</a:t>
            </a: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 </a:t>
            </a:r>
            <a:endParaRPr lang="en-US" sz="2400" dirty="0" smtClean="0">
              <a:solidFill>
                <a:prstClr val="black"/>
              </a:solidFill>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40420599"/>
              </p:ext>
            </p:extLst>
          </p:nvPr>
        </p:nvGraphicFramePr>
        <p:xfrm>
          <a:off x="2286000" y="3505200"/>
          <a:ext cx="5955030" cy="2286000"/>
        </p:xfrm>
        <a:graphic>
          <a:graphicData uri="http://schemas.openxmlformats.org/drawingml/2006/table">
            <a:tbl>
              <a:tblPr firstRow="1" firstCol="1" bandRow="1">
                <a:tableStyleId>{5C22544A-7EE6-4342-B048-85BDC9FD1C3A}</a:tableStyleId>
              </a:tblPr>
              <a:tblGrid>
                <a:gridCol w="468630">
                  <a:extLst>
                    <a:ext uri="{9D8B030D-6E8A-4147-A177-3AD203B41FA5}">
                      <a16:colId xmlns="" xmlns:a16="http://schemas.microsoft.com/office/drawing/2014/main" val="20000"/>
                    </a:ext>
                  </a:extLst>
                </a:gridCol>
                <a:gridCol w="2971800">
                  <a:extLst>
                    <a:ext uri="{9D8B030D-6E8A-4147-A177-3AD203B41FA5}">
                      <a16:colId xmlns="" xmlns:a16="http://schemas.microsoft.com/office/drawing/2014/main" val="20001"/>
                    </a:ext>
                  </a:extLst>
                </a:gridCol>
                <a:gridCol w="2514600">
                  <a:extLst>
                    <a:ext uri="{9D8B030D-6E8A-4147-A177-3AD203B41FA5}">
                      <a16:colId xmlns="" xmlns:a16="http://schemas.microsoft.com/office/drawing/2014/main" val="20002"/>
                    </a:ext>
                  </a:extLst>
                </a:gridCol>
              </a:tblGrid>
              <a:tr h="457200">
                <a:tc>
                  <a:txBody>
                    <a:bodyPr/>
                    <a:lstStyle/>
                    <a:p>
                      <a:pPr marL="0" marR="0">
                        <a:lnSpc>
                          <a:spcPct val="115000"/>
                        </a:lnSpc>
                        <a:spcBef>
                          <a:spcPts val="0"/>
                        </a:spcBef>
                        <a:spcAft>
                          <a:spcPts val="0"/>
                        </a:spcAft>
                      </a:pPr>
                      <a:r>
                        <a:rPr lang="en-GB" sz="1000" dirty="0">
                          <a:effectLst/>
                        </a:rPr>
                        <a:t>S/N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000" dirty="0">
                          <a:effectLst/>
                        </a:rPr>
                        <a:t>DESCRIPTION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GB" sz="1000">
                          <a:effectLst/>
                        </a:rPr>
                        <a:t>DEADLINE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457200">
                <a:tc>
                  <a:txBody>
                    <a:bodyPr/>
                    <a:lstStyle/>
                    <a:p>
                      <a:pPr marL="0" marR="0">
                        <a:lnSpc>
                          <a:spcPct val="115000"/>
                        </a:lnSpc>
                        <a:spcBef>
                          <a:spcPts val="0"/>
                        </a:spcBef>
                        <a:spcAft>
                          <a:spcPts val="0"/>
                        </a:spcAft>
                      </a:pPr>
                      <a:r>
                        <a:rPr lang="en-GB" sz="1000">
                          <a:effectLst/>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Quarter 1 (one) accountabilities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GB" sz="1000">
                          <a:effectLst/>
                        </a:rPr>
                        <a:t>15</a:t>
                      </a:r>
                      <a:r>
                        <a:rPr lang="en-GB" sz="1000" baseline="30000">
                          <a:effectLst/>
                        </a:rPr>
                        <a:t>th</a:t>
                      </a:r>
                      <a:r>
                        <a:rPr lang="en-GB" sz="1000">
                          <a:effectLst/>
                        </a:rPr>
                        <a:t>  day of  October 2019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457200">
                <a:tc>
                  <a:txBody>
                    <a:bodyPr/>
                    <a:lstStyle/>
                    <a:p>
                      <a:pPr marL="0" marR="0">
                        <a:lnSpc>
                          <a:spcPct val="115000"/>
                        </a:lnSpc>
                        <a:spcBef>
                          <a:spcPts val="0"/>
                        </a:spcBef>
                        <a:spcAft>
                          <a:spcPts val="0"/>
                        </a:spcAft>
                      </a:pPr>
                      <a:r>
                        <a:rPr lang="en-GB" sz="1000">
                          <a:effectLst/>
                        </a:rPr>
                        <a:t>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Quarter 2 (two) accountabilities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GB" sz="1000">
                          <a:effectLst/>
                        </a:rPr>
                        <a:t>15</a:t>
                      </a:r>
                      <a:r>
                        <a:rPr lang="en-GB" sz="1000" baseline="30000">
                          <a:effectLst/>
                        </a:rPr>
                        <a:t>th</a:t>
                      </a:r>
                      <a:r>
                        <a:rPr lang="en-GB" sz="1000">
                          <a:effectLst/>
                        </a:rPr>
                        <a:t> day of  January  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r h="457200">
                <a:tc>
                  <a:txBody>
                    <a:bodyPr/>
                    <a:lstStyle/>
                    <a:p>
                      <a:pPr marL="0" marR="0">
                        <a:lnSpc>
                          <a:spcPct val="115000"/>
                        </a:lnSpc>
                        <a:spcBef>
                          <a:spcPts val="0"/>
                        </a:spcBef>
                        <a:spcAft>
                          <a:spcPts val="0"/>
                        </a:spcAft>
                      </a:pPr>
                      <a:r>
                        <a:rPr lang="en-GB" sz="1000">
                          <a:effectLst/>
                        </a:rPr>
                        <a:t>3.0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Quarter 3 (three) accountabilities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GB" sz="1000">
                          <a:effectLst/>
                        </a:rPr>
                        <a:t>15</a:t>
                      </a:r>
                      <a:r>
                        <a:rPr lang="en-GB" sz="1000" baseline="30000">
                          <a:effectLst/>
                        </a:rPr>
                        <a:t>th</a:t>
                      </a:r>
                      <a:r>
                        <a:rPr lang="en-GB" sz="1000">
                          <a:effectLst/>
                        </a:rPr>
                        <a:t> day of  April  2020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457200">
                <a:tc>
                  <a:txBody>
                    <a:bodyPr/>
                    <a:lstStyle/>
                    <a:p>
                      <a:pPr marL="0" marR="0">
                        <a:lnSpc>
                          <a:spcPct val="115000"/>
                        </a:lnSpc>
                        <a:spcBef>
                          <a:spcPts val="0"/>
                        </a:spcBef>
                        <a:spcAft>
                          <a:spcPts val="0"/>
                        </a:spcAft>
                      </a:pPr>
                      <a:r>
                        <a:rPr lang="en-GB" sz="1000">
                          <a:effectLst/>
                        </a:rPr>
                        <a:t>4.0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Quarter 4 (four) accountabilities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GB" sz="1000" dirty="0">
                          <a:effectLst/>
                        </a:rPr>
                        <a:t>15</a:t>
                      </a:r>
                      <a:r>
                        <a:rPr lang="en-GB" sz="1000" baseline="30000" dirty="0">
                          <a:effectLst/>
                        </a:rPr>
                        <a:t>th</a:t>
                      </a:r>
                      <a:r>
                        <a:rPr lang="en-GB" sz="1000" dirty="0">
                          <a:effectLst/>
                        </a:rPr>
                        <a:t> day of  July   2020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169208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normAutofit fontScale="90000"/>
          </a:bodyPr>
          <a:lstStyle/>
          <a:p>
            <a:r>
              <a:rPr lang="en-US" sz="3200" b="1" dirty="0">
                <a:solidFill>
                  <a:prstClr val="black">
                    <a:lumMod val="85000"/>
                    <a:lumOff val="15000"/>
                  </a:prstClr>
                </a:solidFill>
                <a:latin typeface="Constantia"/>
                <a:ea typeface="Calibri"/>
                <a:cs typeface="Times New Roman"/>
              </a:rPr>
              <a:t>3.3: FY 2019/20 guidelines </a:t>
            </a:r>
            <a:r>
              <a:rPr lang="en-US" sz="3200" b="1" dirty="0" err="1">
                <a:solidFill>
                  <a:prstClr val="black">
                    <a:lumMod val="85000"/>
                    <a:lumOff val="15000"/>
                  </a:prstClr>
                </a:solidFill>
                <a:latin typeface="Constantia"/>
                <a:ea typeface="Calibri"/>
                <a:cs typeface="Times New Roman"/>
              </a:rPr>
              <a:t>c</a:t>
            </a:r>
            <a:r>
              <a:rPr lang="en-US" sz="3200" b="1" dirty="0" err="1">
                <a:solidFill>
                  <a:prstClr val="black"/>
                </a:solidFill>
                <a:latin typeface="Constantia"/>
                <a:ea typeface="Calibri"/>
                <a:cs typeface="Times New Roman"/>
              </a:rPr>
              <a:t>on’td</a:t>
            </a:r>
            <a:r>
              <a:rPr lang="en-US" sz="1800" b="1" dirty="0">
                <a:solidFill>
                  <a:prstClr val="black"/>
                </a:solidFill>
                <a:latin typeface="Constantia"/>
                <a:ea typeface="Calibri"/>
                <a:cs typeface="Times New Roman"/>
              </a:rPr>
              <a:t/>
            </a:r>
            <a:br>
              <a:rPr lang="en-US" sz="1800" b="1" dirty="0">
                <a:solidFill>
                  <a:prstClr val="black"/>
                </a:solidFill>
                <a:latin typeface="Constantia"/>
                <a:ea typeface="Calibri"/>
                <a:cs typeface="Times New Roman"/>
              </a:rPr>
            </a:br>
            <a:endParaRPr lang="en-US" sz="2800" dirty="0"/>
          </a:p>
        </p:txBody>
      </p:sp>
      <p:sp>
        <p:nvSpPr>
          <p:cNvPr id="3" name="Content Placeholder 2"/>
          <p:cNvSpPr>
            <a:spLocks noGrp="1"/>
          </p:cNvSpPr>
          <p:nvPr>
            <p:ph idx="1"/>
          </p:nvPr>
        </p:nvSpPr>
        <p:spPr>
          <a:xfrm>
            <a:off x="1942415" y="1471246"/>
            <a:ext cx="6591985" cy="3777622"/>
          </a:xfrm>
        </p:spPr>
        <p:txBody>
          <a:bodyPr>
            <a:normAutofit/>
          </a:bodyPr>
          <a:lstStyle/>
          <a:p>
            <a:pPr lvl="0">
              <a:buClr>
                <a:srgbClr val="A53010"/>
              </a:buClr>
            </a:pP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All annual work plans prepared by agencies will have to be </a:t>
            </a:r>
            <a:r>
              <a:rPr lang="en-US" sz="2400" b="1" dirty="0">
                <a:solidFill>
                  <a:prstClr val="black"/>
                </a:solidFill>
                <a:latin typeface="Constantia" panose="02030602050306030303" pitchFamily="18" charset="0"/>
                <a:ea typeface="Calibri" panose="020F0502020204030204" pitchFamily="34" charset="0"/>
                <a:cs typeface="Times New Roman" panose="02020603050405020304" pitchFamily="18" charset="0"/>
              </a:rPr>
              <a:t>accompanied by a minute of the DRC </a:t>
            </a:r>
            <a:r>
              <a:rPr lang="en-US" sz="2400" dirty="0">
                <a:solidFill>
                  <a:prstClr val="black"/>
                </a:solidFill>
                <a:latin typeface="Constantia" panose="02030602050306030303" pitchFamily="18" charset="0"/>
                <a:ea typeface="Calibri" panose="020F0502020204030204" pitchFamily="34" charset="0"/>
                <a:cs typeface="Times New Roman" panose="02020603050405020304" pitchFamily="18" charset="0"/>
              </a:rPr>
              <a:t>approving the work plans before submission to URF;</a:t>
            </a:r>
          </a:p>
          <a:p>
            <a:pPr algn="just">
              <a:lnSpc>
                <a:spcPct val="115000"/>
              </a:lnSpc>
              <a:spcBef>
                <a:spcPts val="0"/>
              </a:spcBef>
            </a:pPr>
            <a:r>
              <a:rPr lang="en-US" sz="2400" dirty="0" smtClean="0">
                <a:solidFill>
                  <a:schemeClr val="tx1"/>
                </a:solidFill>
                <a:latin typeface="Constantia" panose="02030602050306030303" pitchFamily="18" charset="0"/>
                <a:ea typeface="Calibri" panose="020F0502020204030204" pitchFamily="34" charset="0"/>
                <a:cs typeface="Times New Roman" panose="02020603050405020304" pitchFamily="18" charset="0"/>
              </a:rPr>
              <a:t>Districts </a:t>
            </a:r>
            <a:r>
              <a:rPr lang="en-US" sz="2400" dirty="0">
                <a:solidFill>
                  <a:schemeClr val="tx1"/>
                </a:solidFill>
                <a:latin typeface="Constantia" panose="02030602050306030303" pitchFamily="18" charset="0"/>
                <a:ea typeface="Calibri" panose="020F0502020204030204" pitchFamily="34" charset="0"/>
                <a:cs typeface="Times New Roman" panose="02020603050405020304" pitchFamily="18" charset="0"/>
              </a:rPr>
              <a:t>and Municipals should make specific budgetary provisions to cater for the DRC operational costs separately from the 4.5% operational expenses budget line as guided by URF;</a:t>
            </a: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endParaRPr lang="en-US" sz="2500" dirty="0" smtClean="0">
              <a:latin typeface="Constantia" panose="02030602050306030303"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2917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589199" cy="1066800"/>
          </a:xfrm>
        </p:spPr>
        <p:txBody>
          <a:bodyPr>
            <a:noAutofit/>
          </a:bodyPr>
          <a:lstStyle/>
          <a:p>
            <a:pPr algn="l"/>
            <a:r>
              <a:rPr lang="en-US" sz="3800" b="1" dirty="0" smtClean="0">
                <a:latin typeface="Constantia" panose="02030602050306030303" pitchFamily="18" charset="0"/>
              </a:rPr>
              <a:t>4.0</a:t>
            </a:r>
            <a:r>
              <a:rPr lang="en-US" sz="2800" b="1" dirty="0" smtClean="0">
                <a:latin typeface="Constantia" panose="02030602050306030303" pitchFamily="18" charset="0"/>
              </a:rPr>
              <a:t>: Planned </a:t>
            </a:r>
            <a:r>
              <a:rPr lang="en-US" sz="2800" b="1" dirty="0" err="1" smtClean="0">
                <a:latin typeface="Constantia" panose="02030602050306030303" pitchFamily="18" charset="0"/>
              </a:rPr>
              <a:t>programmes</a:t>
            </a:r>
            <a:r>
              <a:rPr lang="en-US" sz="2800" b="1" dirty="0" smtClean="0">
                <a:latin typeface="Constantia" panose="02030602050306030303" pitchFamily="18" charset="0"/>
              </a:rPr>
              <a:t> for 2019/20 by </a:t>
            </a:r>
            <a:r>
              <a:rPr lang="en-US" sz="2800" b="1" dirty="0" err="1" smtClean="0">
                <a:latin typeface="Constantia" panose="02030602050306030303" pitchFamily="18" charset="0"/>
              </a:rPr>
              <a:t>MoW&amp;T</a:t>
            </a:r>
            <a:endParaRPr lang="en-US" sz="2800" b="1" dirty="0">
              <a:latin typeface="Constantia" panose="02030602050306030303" pitchFamily="18" charset="0"/>
            </a:endParaRPr>
          </a:p>
        </p:txBody>
      </p:sp>
      <p:sp>
        <p:nvSpPr>
          <p:cNvPr id="3" name="Content Placeholder 2"/>
          <p:cNvSpPr>
            <a:spLocks noGrp="1"/>
          </p:cNvSpPr>
          <p:nvPr>
            <p:ph idx="1"/>
          </p:nvPr>
        </p:nvSpPr>
        <p:spPr>
          <a:xfrm>
            <a:off x="1828800" y="1752600"/>
            <a:ext cx="6591985" cy="3777622"/>
          </a:xfrm>
        </p:spPr>
        <p:txBody>
          <a:bodyPr>
            <a:normAutofit lnSpcReduction="10000"/>
          </a:bodyPr>
          <a:lstStyle/>
          <a:p>
            <a:pPr lvl="0" algn="just">
              <a:spcBef>
                <a:spcPts val="0"/>
              </a:spcBef>
              <a:buFont typeface="Wingdings" panose="05000000000000000000" pitchFamily="2" charset="2"/>
              <a:buChar char="Ø"/>
            </a:pPr>
            <a:r>
              <a:rPr lang="en-GB" sz="2700" dirty="0" smtClean="0">
                <a:latin typeface="Times New Roman"/>
                <a:ea typeface="Calibri"/>
                <a:cs typeface="Times New Roman"/>
              </a:rPr>
              <a:t>Rehabilitation </a:t>
            </a:r>
            <a:r>
              <a:rPr lang="en-GB" sz="2700" dirty="0">
                <a:latin typeface="Times New Roman"/>
                <a:ea typeface="Calibri"/>
                <a:cs typeface="Times New Roman"/>
              </a:rPr>
              <a:t>of 600km in various districts using Force </a:t>
            </a:r>
            <a:r>
              <a:rPr lang="en-GB" sz="2700" dirty="0" smtClean="0">
                <a:latin typeface="Times New Roman"/>
                <a:ea typeface="Calibri"/>
                <a:cs typeface="Times New Roman"/>
              </a:rPr>
              <a:t>Account;</a:t>
            </a:r>
            <a:endParaRPr lang="en-US" sz="2700" dirty="0">
              <a:ea typeface="Calibri"/>
              <a:cs typeface="Times New Roman"/>
            </a:endParaRPr>
          </a:p>
          <a:p>
            <a:pPr lvl="0" algn="just">
              <a:spcBef>
                <a:spcPts val="0"/>
              </a:spcBef>
              <a:buFont typeface="Wingdings" panose="05000000000000000000" pitchFamily="2" charset="2"/>
              <a:buChar char="Ø"/>
            </a:pPr>
            <a:r>
              <a:rPr lang="en-GB" sz="2700" dirty="0">
                <a:latin typeface="Times New Roman"/>
                <a:ea typeface="Calibri"/>
                <a:cs typeface="Times New Roman"/>
              </a:rPr>
              <a:t>Interconnectivity program in various districts, especially Community Access Roads (800km</a:t>
            </a:r>
            <a:r>
              <a:rPr lang="en-GB" sz="2700" dirty="0" smtClean="0">
                <a:latin typeface="Times New Roman"/>
                <a:ea typeface="Calibri"/>
                <a:cs typeface="Times New Roman"/>
              </a:rPr>
              <a:t>);</a:t>
            </a:r>
            <a:endParaRPr lang="en-US" sz="2700" dirty="0">
              <a:ea typeface="Calibri"/>
              <a:cs typeface="Times New Roman"/>
            </a:endParaRPr>
          </a:p>
          <a:p>
            <a:pPr lvl="0" algn="just">
              <a:spcBef>
                <a:spcPts val="0"/>
              </a:spcBef>
              <a:buFont typeface="Wingdings" panose="05000000000000000000" pitchFamily="2" charset="2"/>
              <a:buChar char="Ø"/>
            </a:pPr>
            <a:r>
              <a:rPr lang="en-GB" sz="2700" dirty="0">
                <a:latin typeface="Times New Roman"/>
                <a:ea typeface="Calibri"/>
                <a:cs typeface="Times New Roman"/>
              </a:rPr>
              <a:t>Rolling over of Low cost seal technology (25km</a:t>
            </a:r>
            <a:r>
              <a:rPr lang="en-GB" sz="2700" dirty="0" smtClean="0">
                <a:latin typeface="Times New Roman"/>
                <a:ea typeface="Calibri"/>
                <a:cs typeface="Times New Roman"/>
              </a:rPr>
              <a:t>);</a:t>
            </a:r>
            <a:endParaRPr lang="en-US" sz="2700" dirty="0">
              <a:ea typeface="Calibri"/>
              <a:cs typeface="Times New Roman"/>
            </a:endParaRPr>
          </a:p>
          <a:p>
            <a:pPr lvl="0" algn="just">
              <a:spcBef>
                <a:spcPts val="0"/>
              </a:spcBef>
              <a:buFont typeface="Wingdings" panose="05000000000000000000" pitchFamily="2" charset="2"/>
              <a:buChar char="Ø"/>
            </a:pPr>
            <a:r>
              <a:rPr lang="en-GB" sz="2700" dirty="0">
                <a:latin typeface="Times New Roman"/>
                <a:ea typeface="Calibri"/>
                <a:cs typeface="Times New Roman"/>
              </a:rPr>
              <a:t>Rehabilitation and upgrading works in </a:t>
            </a:r>
            <a:r>
              <a:rPr lang="en-GB" sz="2700" dirty="0" smtClean="0">
                <a:latin typeface="Times New Roman"/>
                <a:ea typeface="Calibri"/>
                <a:cs typeface="Times New Roman"/>
              </a:rPr>
              <a:t>six urban councils.</a:t>
            </a:r>
            <a:endParaRPr lang="en-US" dirty="0"/>
          </a:p>
        </p:txBody>
      </p:sp>
    </p:spTree>
    <p:extLst>
      <p:ext uri="{BB962C8B-B14F-4D97-AF65-F5344CB8AC3E}">
        <p14:creationId xmlns:p14="http://schemas.microsoft.com/office/powerpoint/2010/main" val="15315511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152400"/>
            <a:ext cx="8763000" cy="838200"/>
          </a:xfrm>
        </p:spPr>
        <p:txBody>
          <a:bodyPr>
            <a:noAutofit/>
          </a:bodyPr>
          <a:lstStyle/>
          <a:p>
            <a:pPr algn="ctr">
              <a:lnSpc>
                <a:spcPct val="150000"/>
              </a:lnSpc>
              <a:spcAft>
                <a:spcPts val="0"/>
              </a:spcAft>
              <a:defRPr/>
            </a:pPr>
            <a:r>
              <a:rPr lang="en-US" sz="1800" b="1" dirty="0" smtClean="0">
                <a:effectLst/>
                <a:latin typeface="Constantia" panose="02030602050306030303" pitchFamily="18" charset="0"/>
                <a:ea typeface="Calibri" panose="020F0502020204030204" pitchFamily="34" charset="0"/>
                <a:cs typeface="Times New Roman" panose="02020603050405020304" pitchFamily="18" charset="0"/>
              </a:rPr>
              <a:t>5.0 HIGHLIGHTS </a:t>
            </a:r>
            <a:r>
              <a:rPr lang="en-US" sz="1800" b="1" dirty="0">
                <a:effectLst/>
                <a:latin typeface="Constantia" panose="02030602050306030303" pitchFamily="18" charset="0"/>
                <a:ea typeface="Calibri" panose="020F0502020204030204" pitchFamily="34" charset="0"/>
                <a:cs typeface="Times New Roman" panose="02020603050405020304" pitchFamily="18" charset="0"/>
              </a:rPr>
              <a:t>ON THE KEY SECTOR ISSUES AND RECOMMENDATIONS </a:t>
            </a:r>
            <a:r>
              <a:rPr lang="en-US" sz="1800" b="1" dirty="0" smtClean="0">
                <a:effectLst/>
                <a:latin typeface="Constantia" panose="02030602050306030303" pitchFamily="18" charset="0"/>
                <a:ea typeface="Calibri" panose="020F0502020204030204" pitchFamily="34" charset="0"/>
                <a:cs typeface="Times New Roman" panose="02020603050405020304" pitchFamily="18" charset="0"/>
              </a:rPr>
              <a:t/>
            </a:r>
            <a:br>
              <a:rPr lang="en-US" sz="1800" b="1" dirty="0" smtClean="0">
                <a:effectLst/>
                <a:latin typeface="Constantia" panose="02030602050306030303" pitchFamily="18" charset="0"/>
                <a:ea typeface="Calibri" panose="020F0502020204030204" pitchFamily="34" charset="0"/>
                <a:cs typeface="Times New Roman" panose="02020603050405020304" pitchFamily="18" charset="0"/>
              </a:rPr>
            </a:br>
            <a:r>
              <a:rPr lang="en-US" sz="1800" b="1" dirty="0" smtClean="0">
                <a:effectLst/>
                <a:latin typeface="Constantia" panose="02030602050306030303" pitchFamily="18" charset="0"/>
                <a:ea typeface="Calibri" panose="020F0502020204030204" pitchFamily="34" charset="0"/>
                <a:cs typeface="Times New Roman" panose="02020603050405020304" pitchFamily="18" charset="0"/>
              </a:rPr>
              <a:t>FOR </a:t>
            </a:r>
            <a:r>
              <a:rPr lang="en-US" sz="1800" b="1" dirty="0">
                <a:effectLst/>
                <a:latin typeface="Constantia" panose="02030602050306030303" pitchFamily="18" charset="0"/>
                <a:ea typeface="Calibri" panose="020F0502020204030204" pitchFamily="34" charset="0"/>
                <a:cs typeface="Times New Roman" panose="02020603050405020304" pitchFamily="18" charset="0"/>
              </a:rPr>
              <a:t>ACTION IN FY </a:t>
            </a:r>
            <a:r>
              <a:rPr lang="en-US" sz="1800" b="1" dirty="0" smtClean="0">
                <a:effectLst/>
                <a:latin typeface="Constantia" panose="02030602050306030303" pitchFamily="18" charset="0"/>
                <a:ea typeface="Calibri" panose="020F0502020204030204" pitchFamily="34" charset="0"/>
                <a:cs typeface="Times New Roman" panose="02020603050405020304" pitchFamily="18" charset="0"/>
              </a:rPr>
              <a:t>2018/2019</a:t>
            </a:r>
            <a:endParaRPr lang="en-GB" sz="1800" b="1" dirty="0">
              <a:effectLst/>
              <a:latin typeface="Constantia" panose="02030602050306030303" pitchFamily="18" charset="0"/>
              <a:cs typeface="Times New Roman" panose="02020603050405020304" pitchFamily="18" charset="0"/>
            </a:endParaRPr>
          </a:p>
        </p:txBody>
      </p:sp>
      <p:sp>
        <p:nvSpPr>
          <p:cNvPr id="11267" name="Content Placeholder 4"/>
          <p:cNvSpPr>
            <a:spLocks noGrp="1"/>
          </p:cNvSpPr>
          <p:nvPr>
            <p:ph idx="1"/>
          </p:nvPr>
        </p:nvSpPr>
        <p:spPr>
          <a:xfrm>
            <a:off x="61912" y="1527573"/>
            <a:ext cx="8624888" cy="4121944"/>
          </a:xfrm>
        </p:spPr>
        <p:txBody>
          <a:bodyPr>
            <a:normAutofit/>
          </a:bodyPr>
          <a:lstStyle/>
          <a:p>
            <a:pPr marL="257175" indent="-257175" eaLnBrk="1" fontAlgn="auto" hangingPunct="1">
              <a:lnSpc>
                <a:spcPct val="107000"/>
              </a:lnSpc>
              <a:spcBef>
                <a:spcPts val="450"/>
              </a:spcBef>
              <a:spcAft>
                <a:spcPts val="900"/>
              </a:spcAft>
              <a:buClr>
                <a:schemeClr val="accent3"/>
              </a:buClr>
              <a:buFont typeface="+mj-lt"/>
              <a:buAutoNum type="arabicParenR"/>
              <a:tabLst>
                <a:tab pos="208598" algn="l"/>
              </a:tabLst>
              <a:defRPr/>
            </a:pPr>
            <a:endParaRPr lang="en-GB" sz="1200">
              <a:solidFill>
                <a:prstClr val="black"/>
              </a:solidFill>
              <a:latin typeface="Century Gothic" panose="020B0502020202020204" pitchFamily="34" charset="0"/>
            </a:endParaRPr>
          </a:p>
          <a:p>
            <a:pPr marL="0" indent="0" eaLnBrk="1" fontAlgn="auto" hangingPunct="1">
              <a:lnSpc>
                <a:spcPct val="107000"/>
              </a:lnSpc>
              <a:spcBef>
                <a:spcPts val="450"/>
              </a:spcBef>
              <a:spcAft>
                <a:spcPts val="900"/>
              </a:spcAft>
              <a:buClr>
                <a:schemeClr val="accent3"/>
              </a:buClr>
              <a:buNone/>
              <a:tabLst>
                <a:tab pos="208598" algn="l"/>
              </a:tabLst>
              <a:defRPr/>
            </a:pPr>
            <a:endParaRPr lang="en-GB" sz="1200">
              <a:latin typeface="Century Gothic" panose="020B0502020202020204" pitchFamily="34" charset="0"/>
            </a:endParaRPr>
          </a:p>
          <a:p>
            <a:pPr marL="466344" lvl="1" eaLnBrk="1" fontAlgn="auto" hangingPunct="1">
              <a:spcBef>
                <a:spcPts val="243"/>
              </a:spcBef>
              <a:spcAft>
                <a:spcPts val="0"/>
              </a:spcAft>
              <a:buClr>
                <a:schemeClr val="accent3"/>
              </a:buClr>
              <a:buFont typeface="Georgia"/>
              <a:buChar char="•"/>
              <a:defRPr/>
            </a:pPr>
            <a:endParaRPr lang="en-US" sz="1350">
              <a:solidFill>
                <a:schemeClr val="tx2"/>
              </a:solidFill>
            </a:endParaRPr>
          </a:p>
          <a:p>
            <a:pPr marL="274320" indent="-192024" eaLnBrk="1" fontAlgn="auto" hangingPunct="1">
              <a:spcAft>
                <a:spcPts val="0"/>
              </a:spcAft>
              <a:buFont typeface="Wingdings 3"/>
              <a:buChar char=""/>
              <a:defRPr/>
            </a:pPr>
            <a:endParaRPr lang="en-GB" i="1" dirty="0" smtClean="0"/>
          </a:p>
        </p:txBody>
      </p:sp>
      <p:sp>
        <p:nvSpPr>
          <p:cNvPr id="4505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685800" fontAlgn="base">
              <a:spcBef>
                <a:spcPct val="0"/>
              </a:spcBef>
              <a:spcAft>
                <a:spcPct val="0"/>
              </a:spcAft>
            </a:pPr>
            <a:fld id="{EB98FA2F-34EC-4DE3-AD76-EA45B0A9DA0A}" type="slidenum">
              <a:rPr lang="en-GB" altLang="en-US">
                <a:solidFill>
                  <a:prstClr val="black"/>
                </a:solidFill>
              </a:rPr>
              <a:pPr defTabSz="685800" fontAlgn="base">
                <a:spcBef>
                  <a:spcPct val="0"/>
                </a:spcBef>
                <a:spcAft>
                  <a:spcPct val="0"/>
                </a:spcAft>
              </a:pPr>
              <a:t>23</a:t>
            </a:fld>
            <a:endParaRPr lang="en-GB" altLang="en-US">
              <a:solidFill>
                <a:prstClr val="blac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001203105"/>
              </p:ext>
            </p:extLst>
          </p:nvPr>
        </p:nvGraphicFramePr>
        <p:xfrm>
          <a:off x="228600" y="1152908"/>
          <a:ext cx="8784432" cy="5171692"/>
        </p:xfrm>
        <a:graphic>
          <a:graphicData uri="http://schemas.openxmlformats.org/drawingml/2006/table">
            <a:tbl>
              <a:tblPr firstRow="1" firstCol="1" bandRow="1"/>
              <a:tblGrid>
                <a:gridCol w="228600">
                  <a:extLst>
                    <a:ext uri="{9D8B030D-6E8A-4147-A177-3AD203B41FA5}">
                      <a16:colId xmlns="" xmlns:a16="http://schemas.microsoft.com/office/drawing/2014/main" val="20000"/>
                    </a:ext>
                  </a:extLst>
                </a:gridCol>
                <a:gridCol w="3379292">
                  <a:extLst>
                    <a:ext uri="{9D8B030D-6E8A-4147-A177-3AD203B41FA5}">
                      <a16:colId xmlns="" xmlns:a16="http://schemas.microsoft.com/office/drawing/2014/main" val="20001"/>
                    </a:ext>
                  </a:extLst>
                </a:gridCol>
                <a:gridCol w="5176540">
                  <a:extLst>
                    <a:ext uri="{9D8B030D-6E8A-4147-A177-3AD203B41FA5}">
                      <a16:colId xmlns="" xmlns:a16="http://schemas.microsoft.com/office/drawing/2014/main" val="20002"/>
                    </a:ext>
                  </a:extLst>
                </a:gridCol>
              </a:tblGrid>
              <a:tr h="714641">
                <a:tc>
                  <a:txBody>
                    <a:bodyPr/>
                    <a:lstStyle/>
                    <a:p>
                      <a:pPr algn="ctr">
                        <a:lnSpc>
                          <a:spcPct val="150000"/>
                        </a:lnSpc>
                        <a:spcAft>
                          <a:spcPts val="0"/>
                        </a:spcAft>
                      </a:pPr>
                      <a:r>
                        <a:rPr lang="en-US" sz="1000" b="1" dirty="0">
                          <a:effectLst/>
                          <a:latin typeface="Constantia" panose="02030602050306030303" pitchFamily="18" charset="0"/>
                          <a:ea typeface="Calibri" panose="020F0502020204030204" pitchFamily="34" charset="0"/>
                          <a:cs typeface="Browallia New" panose="020B0604020202020204" pitchFamily="34" charset="-34"/>
                        </a:rPr>
                        <a:t> </a:t>
                      </a:r>
                      <a:endParaRPr lang="en-GB" sz="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a:effectLst/>
                          <a:latin typeface="Constantia" panose="02030602050306030303" pitchFamily="18" charset="0"/>
                          <a:ea typeface="Calibri" panose="020F0502020204030204" pitchFamily="34" charset="0"/>
                          <a:cs typeface="Browallia New" panose="020B0604020202020204" pitchFamily="34" charset="-34"/>
                        </a:rPr>
                        <a:t>Issue</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effectLst/>
                          <a:latin typeface="Constantia" panose="02030602050306030303" pitchFamily="18" charset="0"/>
                          <a:ea typeface="Calibri" panose="020F0502020204030204" pitchFamily="34" charset="0"/>
                          <a:cs typeface="Browallia New" panose="020B0604020202020204" pitchFamily="34" charset="-34"/>
                        </a:rPr>
                        <a:t>Recommendation  and  Progress</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606040">
                <a:tc rowSpan="2">
                  <a:txBody>
                    <a:bodyPr/>
                    <a:lstStyle/>
                    <a:p>
                      <a:pPr algn="just">
                        <a:lnSpc>
                          <a:spcPct val="150000"/>
                        </a:lnSpc>
                        <a:spcAft>
                          <a:spcPts val="0"/>
                        </a:spcAft>
                      </a:pPr>
                      <a:r>
                        <a:rPr lang="en-US" sz="1100" b="1" dirty="0" smtClean="0">
                          <a:effectLst/>
                          <a:latin typeface="Constantia" panose="02030602050306030303" pitchFamily="18" charset="0"/>
                          <a:ea typeface="Calibri" panose="020F0502020204030204" pitchFamily="34" charset="0"/>
                          <a:cs typeface="Browallia New" panose="020B0604020202020204" pitchFamily="34" charset="-34"/>
                        </a:rPr>
                        <a:t>1</a:t>
                      </a: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r>
                        <a:rPr lang="en-US" sz="1000" b="1" dirty="0" smtClean="0">
                          <a:effectLst/>
                          <a:latin typeface="Constantia" panose="02030602050306030303" pitchFamily="18" charset="0"/>
                          <a:cs typeface="Browallia New" panose="020B0604020202020204" pitchFamily="34" charset="-34"/>
                        </a:rPr>
                        <a:t>2</a:t>
                      </a:r>
                    </a:p>
                    <a:p>
                      <a:pPr algn="just">
                        <a:lnSpc>
                          <a:spcPct val="150000"/>
                        </a:lnSpc>
                        <a:spcAft>
                          <a:spcPts val="0"/>
                        </a:spcAft>
                      </a:pPr>
                      <a:endParaRPr lang="en-GB" sz="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kern="120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A number of districts are misusing the new Japanese road construction and maintenance equipment:</a:t>
                      </a:r>
                      <a:endParaRPr lang="en-GB" sz="1800" dirty="0">
                        <a:effectLst/>
                        <a:latin typeface="Constantia" panose="02030602050306030303" pitchFamily="18" charset="0"/>
                        <a:ea typeface="Calibri" panose="020F0502020204030204" pitchFamily="34" charset="0"/>
                        <a:cs typeface="Times New Roman" panose="02020603050405020304" pitchFamily="18" charset="0"/>
                      </a:endParaRP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Arial Unicode MS" panose="020B0604020202020204" pitchFamily="34" charset="-128"/>
                          <a:cs typeface="Browallia New" panose="020B0604020202020204" pitchFamily="34" charset="-34"/>
                        </a:rPr>
                        <a:t>There is need to continue sensitizing the districts on proper utilization of the equipment and for any faults to be promptly raised to the mechanical team for rectification.</a:t>
                      </a:r>
                    </a:p>
                    <a:p>
                      <a:pPr marL="342900" lvl="0" indent="-342900" algn="just">
                        <a:lnSpc>
                          <a:spcPct val="107000"/>
                        </a:lnSpc>
                        <a:spcAft>
                          <a:spcPts val="1200"/>
                        </a:spcAft>
                        <a:buFont typeface="Wingdings" panose="05000000000000000000" pitchFamily="2" charset="2"/>
                        <a:buChar char="§"/>
                      </a:pPr>
                      <a:endParaRPr lang="en-GB" sz="1800" dirty="0">
                        <a:effectLst/>
                        <a:latin typeface="Constantia" panose="02030602050306030303" pitchFamily="18" charset="0"/>
                        <a:ea typeface="Calibri" panose="020F0502020204030204" pitchFamily="34" charset="0"/>
                        <a:cs typeface="Times New Roman" panose="02020603050405020304" pitchFamily="18" charset="0"/>
                      </a:endParaRP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851011">
                <a:tc vMerge="1">
                  <a:txBody>
                    <a:bodyPr/>
                    <a:lstStyle/>
                    <a:p>
                      <a:endParaRPr lang="en-GB"/>
                    </a:p>
                  </a:txBody>
                  <a:tcPr/>
                </a:tc>
                <a:tc>
                  <a:txBody>
                    <a:bodyPr/>
                    <a:lstStyle/>
                    <a:p>
                      <a:pPr algn="just"/>
                      <a:r>
                        <a:rPr lang="en-US" sz="1800" dirty="0" smtClean="0">
                          <a:solidFill>
                            <a:prstClr val="black"/>
                          </a:solidFill>
                          <a:latin typeface="Constantia" panose="02030602050306030303" pitchFamily="18" charset="0"/>
                        </a:rPr>
                        <a:t>Untrained operators are being hired to operate the new equipment, abandoning the duly trained operators:</a:t>
                      </a:r>
                      <a:endParaRPr lang="en-US" sz="1800" dirty="0">
                        <a:latin typeface="Constantia" panose="02030602050306030303" pitchFamily="18" charset="0"/>
                      </a:endParaRPr>
                    </a:p>
                  </a:txBody>
                  <a:tcPr marL="40535" marR="40535" marT="0" marB="0">
                    <a:lnT w="12700" cap="flat" cmpd="sng" algn="ctr">
                      <a:solidFill>
                        <a:srgbClr val="000000"/>
                      </a:solidFill>
                      <a:prstDash val="solid"/>
                      <a:round/>
                      <a:headEnd type="none" w="med" len="med"/>
                      <a:tailEnd type="none" w="med" len="med"/>
                    </a:lnT>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a:effectLst/>
                          <a:latin typeface="Constantia" panose="02030602050306030303" pitchFamily="18" charset="0"/>
                          <a:ea typeface="Calibri" panose="020F0502020204030204" pitchFamily="34" charset="0"/>
                          <a:cs typeface="Browallia New" panose="020B0604020202020204" pitchFamily="34" charset="-34"/>
                        </a:rPr>
                        <a:t> </a:t>
                      </a:r>
                      <a:r>
                        <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mn-ea"/>
                          <a:cs typeface="+mn-cs"/>
                        </a:rPr>
                        <a:t>The districts should utilize operators that have undergone the tailor-made training programs for the Japanese equipment.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mn-ea"/>
                          <a:cs typeface="+mn-cs"/>
                        </a:rPr>
                        <a:t>In case of need to replace such operators, the new operators should be subjected to a proper orientation and hands-on training under supervision by the Chief Mechanical Engineer, </a:t>
                      </a:r>
                      <a:r>
                        <a:rPr kumimoji="0" lang="en-US" sz="1800" b="0" i="0" u="none" strike="noStrike" kern="1200" cap="none" spc="0" normalizeH="0" baseline="0" noProof="0" dirty="0" err="1" smtClean="0">
                          <a:ln>
                            <a:noFill/>
                          </a:ln>
                          <a:solidFill>
                            <a:prstClr val="black"/>
                          </a:solidFill>
                          <a:effectLst/>
                          <a:uLnTx/>
                          <a:uFillTx/>
                          <a:latin typeface="Constantia" panose="02030602050306030303" pitchFamily="18" charset="0"/>
                          <a:ea typeface="+mn-ea"/>
                          <a:cs typeface="+mn-cs"/>
                        </a:rPr>
                        <a:t>MoWT</a:t>
                      </a:r>
                      <a:r>
                        <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mn-ea"/>
                          <a:cs typeface="+mn-cs"/>
                        </a:rPr>
                        <a:t> or his authorized representative.</a:t>
                      </a:r>
                      <a:endParaRPr lang="en-GB" sz="1800" dirty="0">
                        <a:effectLst/>
                        <a:latin typeface="Constantia" panose="02030602050306030303" pitchFamily="18" charset="0"/>
                      </a:endParaRPr>
                    </a:p>
                  </a:txBody>
                  <a:tcPr marL="40535" marR="40535"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098642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912" y="197241"/>
            <a:ext cx="8291512" cy="762000"/>
          </a:xfrm>
        </p:spPr>
        <p:txBody>
          <a:bodyPr>
            <a:noAutofit/>
          </a:bodyPr>
          <a:lstStyle/>
          <a:p>
            <a:pPr algn="ctr">
              <a:lnSpc>
                <a:spcPct val="150000"/>
              </a:lnSpc>
              <a:spcAft>
                <a:spcPts val="0"/>
              </a:spcAft>
              <a:defRPr/>
            </a:pPr>
            <a:r>
              <a:rPr lang="en-US" sz="1600" b="1" dirty="0">
                <a:latin typeface="Constantia" panose="02030602050306030303" pitchFamily="18" charset="0"/>
                <a:ea typeface="Calibri" panose="020F0502020204030204" pitchFamily="34" charset="0"/>
                <a:cs typeface="Times New Roman" panose="02020603050405020304" pitchFamily="18" charset="0"/>
              </a:rPr>
              <a:t>5.0 HIGHLIGHTS ON THE KEY SECTOR ISSUES AND RECOMMENDATIONS </a:t>
            </a:r>
            <a:br>
              <a:rPr lang="en-US" sz="1600" b="1" dirty="0">
                <a:latin typeface="Constantia" panose="02030602050306030303" pitchFamily="18" charset="0"/>
                <a:ea typeface="Calibri" panose="020F0502020204030204" pitchFamily="34" charset="0"/>
                <a:cs typeface="Times New Roman" panose="02020603050405020304" pitchFamily="18" charset="0"/>
              </a:rPr>
            </a:br>
            <a:r>
              <a:rPr lang="en-US" sz="1600" b="1" dirty="0">
                <a:latin typeface="Constantia" panose="02030602050306030303" pitchFamily="18" charset="0"/>
                <a:ea typeface="Calibri" panose="020F0502020204030204" pitchFamily="34" charset="0"/>
                <a:cs typeface="Times New Roman" panose="02020603050405020304" pitchFamily="18" charset="0"/>
              </a:rPr>
              <a:t>FOR ACTION IN FY </a:t>
            </a:r>
            <a:r>
              <a:rPr lang="en-US" sz="1600" b="1" dirty="0" smtClean="0">
                <a:latin typeface="Constantia" panose="02030602050306030303" pitchFamily="18" charset="0"/>
                <a:ea typeface="Calibri" panose="020F0502020204030204" pitchFamily="34" charset="0"/>
                <a:cs typeface="Times New Roman" panose="02020603050405020304" pitchFamily="18" charset="0"/>
              </a:rPr>
              <a:t>2018/2019 (CONT’D)</a:t>
            </a:r>
            <a:endParaRPr lang="en-GB" sz="1600" dirty="0">
              <a:effectLst/>
              <a:latin typeface="Constantia" panose="02030602050306030303" pitchFamily="18" charset="0"/>
            </a:endParaRPr>
          </a:p>
        </p:txBody>
      </p:sp>
      <p:sp>
        <p:nvSpPr>
          <p:cNvPr id="11267" name="Content Placeholder 4"/>
          <p:cNvSpPr>
            <a:spLocks noGrp="1"/>
          </p:cNvSpPr>
          <p:nvPr>
            <p:ph idx="1"/>
          </p:nvPr>
        </p:nvSpPr>
        <p:spPr>
          <a:xfrm>
            <a:off x="61912" y="1527573"/>
            <a:ext cx="8624888" cy="4121944"/>
          </a:xfrm>
        </p:spPr>
        <p:txBody>
          <a:bodyPr>
            <a:normAutofit/>
          </a:bodyPr>
          <a:lstStyle/>
          <a:p>
            <a:pPr marL="257175" indent="-257175" eaLnBrk="1" fontAlgn="auto" hangingPunct="1">
              <a:lnSpc>
                <a:spcPct val="107000"/>
              </a:lnSpc>
              <a:spcBef>
                <a:spcPts val="450"/>
              </a:spcBef>
              <a:spcAft>
                <a:spcPts val="900"/>
              </a:spcAft>
              <a:buClr>
                <a:schemeClr val="accent3"/>
              </a:buClr>
              <a:buFont typeface="+mj-lt"/>
              <a:buAutoNum type="arabicParenR"/>
              <a:tabLst>
                <a:tab pos="208598" algn="l"/>
              </a:tabLst>
              <a:defRPr/>
            </a:pPr>
            <a:endParaRPr lang="en-GB" sz="1200">
              <a:solidFill>
                <a:prstClr val="black"/>
              </a:solidFill>
              <a:latin typeface="Century Gothic" panose="020B0502020202020204" pitchFamily="34" charset="0"/>
            </a:endParaRPr>
          </a:p>
          <a:p>
            <a:pPr marL="0" indent="0" eaLnBrk="1" fontAlgn="auto" hangingPunct="1">
              <a:lnSpc>
                <a:spcPct val="107000"/>
              </a:lnSpc>
              <a:spcBef>
                <a:spcPts val="450"/>
              </a:spcBef>
              <a:spcAft>
                <a:spcPts val="900"/>
              </a:spcAft>
              <a:buClr>
                <a:schemeClr val="accent3"/>
              </a:buClr>
              <a:buNone/>
              <a:tabLst>
                <a:tab pos="208598" algn="l"/>
              </a:tabLst>
              <a:defRPr/>
            </a:pPr>
            <a:endParaRPr lang="en-GB" sz="1200">
              <a:latin typeface="Century Gothic" panose="020B0502020202020204" pitchFamily="34" charset="0"/>
            </a:endParaRPr>
          </a:p>
          <a:p>
            <a:pPr marL="466344" lvl="1" eaLnBrk="1" fontAlgn="auto" hangingPunct="1">
              <a:spcBef>
                <a:spcPts val="243"/>
              </a:spcBef>
              <a:spcAft>
                <a:spcPts val="0"/>
              </a:spcAft>
              <a:buClr>
                <a:schemeClr val="accent3"/>
              </a:buClr>
              <a:buFont typeface="Georgia"/>
              <a:buChar char="•"/>
              <a:defRPr/>
            </a:pPr>
            <a:endParaRPr lang="en-US" sz="1350">
              <a:solidFill>
                <a:schemeClr val="tx2"/>
              </a:solidFill>
            </a:endParaRPr>
          </a:p>
          <a:p>
            <a:pPr marL="274320" indent="-192024" eaLnBrk="1" fontAlgn="auto" hangingPunct="1">
              <a:spcAft>
                <a:spcPts val="0"/>
              </a:spcAft>
              <a:buFont typeface="Wingdings 3"/>
              <a:buChar char=""/>
              <a:defRPr/>
            </a:pPr>
            <a:endParaRPr lang="en-GB" i="1" dirty="0" smtClean="0"/>
          </a:p>
        </p:txBody>
      </p:sp>
      <p:sp>
        <p:nvSpPr>
          <p:cNvPr id="4505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685800" fontAlgn="base">
              <a:spcBef>
                <a:spcPct val="0"/>
              </a:spcBef>
              <a:spcAft>
                <a:spcPct val="0"/>
              </a:spcAft>
            </a:pPr>
            <a:fld id="{EB98FA2F-34EC-4DE3-AD76-EA45B0A9DA0A}" type="slidenum">
              <a:rPr lang="en-GB" altLang="en-US">
                <a:solidFill>
                  <a:prstClr val="black"/>
                </a:solidFill>
              </a:rPr>
              <a:pPr defTabSz="685800" fontAlgn="base">
                <a:spcBef>
                  <a:spcPct val="0"/>
                </a:spcBef>
                <a:spcAft>
                  <a:spcPct val="0"/>
                </a:spcAft>
              </a:pPr>
              <a:t>24</a:t>
            </a:fld>
            <a:endParaRPr lang="en-GB" altLang="en-US">
              <a:solidFill>
                <a:prstClr val="blac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367869868"/>
              </p:ext>
            </p:extLst>
          </p:nvPr>
        </p:nvGraphicFramePr>
        <p:xfrm>
          <a:off x="228600" y="1219200"/>
          <a:ext cx="8784432" cy="5181599"/>
        </p:xfrm>
        <a:graphic>
          <a:graphicData uri="http://schemas.openxmlformats.org/drawingml/2006/table">
            <a:tbl>
              <a:tblPr firstRow="1" firstCol="1" bandRow="1"/>
              <a:tblGrid>
                <a:gridCol w="228600">
                  <a:extLst>
                    <a:ext uri="{9D8B030D-6E8A-4147-A177-3AD203B41FA5}">
                      <a16:colId xmlns="" xmlns:a16="http://schemas.microsoft.com/office/drawing/2014/main" val="20000"/>
                    </a:ext>
                  </a:extLst>
                </a:gridCol>
                <a:gridCol w="3379292">
                  <a:extLst>
                    <a:ext uri="{9D8B030D-6E8A-4147-A177-3AD203B41FA5}">
                      <a16:colId xmlns="" xmlns:a16="http://schemas.microsoft.com/office/drawing/2014/main" val="20001"/>
                    </a:ext>
                  </a:extLst>
                </a:gridCol>
                <a:gridCol w="5176540">
                  <a:extLst>
                    <a:ext uri="{9D8B030D-6E8A-4147-A177-3AD203B41FA5}">
                      <a16:colId xmlns="" xmlns:a16="http://schemas.microsoft.com/office/drawing/2014/main" val="20002"/>
                    </a:ext>
                  </a:extLst>
                </a:gridCol>
              </a:tblGrid>
              <a:tr h="809272">
                <a:tc>
                  <a:txBody>
                    <a:bodyPr/>
                    <a:lstStyle/>
                    <a:p>
                      <a:pPr algn="ctr">
                        <a:lnSpc>
                          <a:spcPct val="150000"/>
                        </a:lnSpc>
                        <a:spcAft>
                          <a:spcPts val="0"/>
                        </a:spcAft>
                      </a:pPr>
                      <a:r>
                        <a:rPr lang="en-US" sz="1000" b="1" dirty="0">
                          <a:effectLst/>
                          <a:latin typeface="Constantia" panose="02030602050306030303" pitchFamily="18" charset="0"/>
                          <a:ea typeface="Calibri" panose="020F0502020204030204" pitchFamily="34" charset="0"/>
                          <a:cs typeface="Browallia New" panose="020B0604020202020204" pitchFamily="34" charset="-34"/>
                        </a:rPr>
                        <a:t> </a:t>
                      </a:r>
                      <a:endParaRPr lang="en-GB" sz="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a:effectLst/>
                          <a:latin typeface="Constantia" panose="02030602050306030303" pitchFamily="18" charset="0"/>
                          <a:ea typeface="Calibri" panose="020F0502020204030204" pitchFamily="34" charset="0"/>
                          <a:cs typeface="Browallia New" panose="020B0604020202020204" pitchFamily="34" charset="-34"/>
                        </a:rPr>
                        <a:t>Issue</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effectLst/>
                          <a:latin typeface="Constantia" panose="02030602050306030303" pitchFamily="18" charset="0"/>
                          <a:ea typeface="Calibri" panose="020F0502020204030204" pitchFamily="34" charset="0"/>
                          <a:cs typeface="Browallia New" panose="020B0604020202020204" pitchFamily="34" charset="-34"/>
                        </a:rPr>
                        <a:t>Recommend  and  Progress</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152356">
                <a:tc rowSpan="2">
                  <a:txBody>
                    <a:bodyPr/>
                    <a:lstStyle/>
                    <a:p>
                      <a:pPr algn="just">
                        <a:lnSpc>
                          <a:spcPct val="150000"/>
                        </a:lnSpc>
                        <a:spcAft>
                          <a:spcPts val="0"/>
                        </a:spcAft>
                      </a:pPr>
                      <a:r>
                        <a:rPr lang="en-US" sz="1100" b="1" dirty="0" smtClean="0">
                          <a:effectLst/>
                          <a:latin typeface="Constantia" panose="02030602050306030303" pitchFamily="18" charset="0"/>
                          <a:ea typeface="Calibri" panose="020F0502020204030204" pitchFamily="34" charset="0"/>
                          <a:cs typeface="Browallia New" panose="020B0604020202020204" pitchFamily="34" charset="-34"/>
                        </a:rPr>
                        <a:t>3</a:t>
                      </a: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US" sz="1100" dirty="0" smtClean="0">
                        <a:effectLst/>
                        <a:latin typeface="Constantia" panose="02030602050306030303" pitchFamily="18" charset="0"/>
                        <a:cs typeface="Browallia New" panose="020B0604020202020204" pitchFamily="34" charset="-34"/>
                      </a:endParaRPr>
                    </a:p>
                    <a:p>
                      <a:pPr algn="just">
                        <a:lnSpc>
                          <a:spcPct val="150000"/>
                        </a:lnSpc>
                        <a:spcAft>
                          <a:spcPts val="0"/>
                        </a:spcAft>
                      </a:pPr>
                      <a:endParaRPr lang="en-GB" sz="800" dirty="0" smtClean="0">
                        <a:effectLst/>
                        <a:latin typeface="Constantia" panose="02030602050306030303" pitchFamily="18" charset="0"/>
                      </a:endParaRPr>
                    </a:p>
                    <a:p>
                      <a:pPr algn="just">
                        <a:lnSpc>
                          <a:spcPct val="150000"/>
                        </a:lnSpc>
                        <a:spcAft>
                          <a:spcPts val="0"/>
                        </a:spcAft>
                      </a:pPr>
                      <a:endParaRPr lang="en-GB" sz="800" dirty="0" smtClean="0">
                        <a:effectLst/>
                        <a:latin typeface="Constantia" panose="02030602050306030303" pitchFamily="18" charset="0"/>
                      </a:endParaRPr>
                    </a:p>
                    <a:p>
                      <a:pPr algn="just">
                        <a:lnSpc>
                          <a:spcPct val="150000"/>
                        </a:lnSpc>
                        <a:spcAft>
                          <a:spcPts val="0"/>
                        </a:spcAft>
                      </a:pPr>
                      <a:r>
                        <a:rPr lang="en-GB" sz="1100" b="1" dirty="0" smtClean="0">
                          <a:effectLst/>
                          <a:latin typeface="Constantia" panose="02030602050306030303" pitchFamily="18" charset="0"/>
                        </a:rPr>
                        <a:t>4</a:t>
                      </a:r>
                      <a:endParaRPr lang="en-GB" sz="1100" b="1"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kern="120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It’s a challenge for attracting,</a:t>
                      </a:r>
                      <a:r>
                        <a:rPr kumimoji="0" lang="en-US" sz="1800" kern="1200" baseline="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 recruiting </a:t>
                      </a:r>
                      <a:r>
                        <a:rPr kumimoji="0" lang="en-US" sz="1800" kern="120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and retaining registered Engineers in LGs due to low</a:t>
                      </a:r>
                      <a:r>
                        <a:rPr kumimoji="0" lang="en-US" sz="1800" kern="1200" baseline="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 salaries and experience required (9yrs) to be district engineer.</a:t>
                      </a:r>
                      <a:endParaRPr lang="en-GB" sz="1800" dirty="0">
                        <a:effectLst/>
                        <a:latin typeface="Constantia" panose="02030602050306030303" pitchFamily="18" charset="0"/>
                        <a:ea typeface="Calibri" panose="020F0502020204030204" pitchFamily="34" charset="0"/>
                        <a:cs typeface="Times New Roman" panose="02020603050405020304" pitchFamily="18" charset="0"/>
                      </a:endParaRP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b="0" i="0" u="none" strike="noStrike" kern="1200" cap="none" spc="0" normalizeH="0" baseline="0" noProof="0" dirty="0" smtClean="0">
                          <a:ln>
                            <a:noFill/>
                          </a:ln>
                          <a:solidFill>
                            <a:prstClr val="black"/>
                          </a:solidFill>
                          <a:effectLst/>
                          <a:uLnTx/>
                          <a:uFillTx/>
                          <a:latin typeface="Constantia" panose="02030602050306030303" pitchFamily="18" charset="0"/>
                          <a:ea typeface="Arial Unicode MS" panose="020B0604020202020204" pitchFamily="34" charset="-128"/>
                          <a:cs typeface="Browallia New" panose="020B0604020202020204" pitchFamily="34" charset="-34"/>
                        </a:rPr>
                        <a:t>The engineer’s salaries were enhance and also the ministry is reviewing the requirements of 9ys as well as registration.</a:t>
                      </a:r>
                      <a:endParaRPr lang="en-GB" sz="1800" dirty="0">
                        <a:effectLst/>
                        <a:latin typeface="Constantia" panose="02030602050306030303" pitchFamily="18" charset="0"/>
                        <a:ea typeface="Calibri" panose="020F0502020204030204" pitchFamily="34" charset="0"/>
                        <a:cs typeface="Times New Roman" panose="02020603050405020304" pitchFamily="18" charset="0"/>
                      </a:endParaRP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19971">
                <a:tc vMerge="1">
                  <a:txBody>
                    <a:bodyPr/>
                    <a:lstStyle/>
                    <a:p>
                      <a:endParaRPr lang="en-GB"/>
                    </a:p>
                  </a:txBody>
                  <a:tcPr/>
                </a:tc>
                <a:tc>
                  <a:txBody>
                    <a:bodyPr/>
                    <a:lstStyle/>
                    <a:p>
                      <a:pPr algn="just"/>
                      <a:r>
                        <a:rPr lang="en-US" sz="1800" dirty="0" smtClean="0">
                          <a:latin typeface="Constantia" panose="02030602050306030303" pitchFamily="18" charset="0"/>
                        </a:rPr>
                        <a:t>Poor coordination of</a:t>
                      </a:r>
                      <a:r>
                        <a:rPr lang="en-US" sz="1800" baseline="0" dirty="0" smtClean="0">
                          <a:latin typeface="Constantia" panose="02030602050306030303" pitchFamily="18" charset="0"/>
                        </a:rPr>
                        <a:t> infrastructure development programs by utility companies leading to damage of existing infrastructure like roads after construction</a:t>
                      </a:r>
                      <a:endParaRPr lang="en-US" sz="1800" dirty="0">
                        <a:latin typeface="Constantia" panose="02030602050306030303" pitchFamily="18" charset="0"/>
                      </a:endParaRPr>
                    </a:p>
                  </a:txBody>
                  <a:tcPr marL="40535" marR="40535" marT="0" marB="0">
                    <a:lnT w="12700" cap="flat" cmpd="sng" algn="ctr">
                      <a:solidFill>
                        <a:srgbClr val="000000"/>
                      </a:solidFill>
                      <a:prstDash val="solid"/>
                      <a:round/>
                      <a:headEnd type="none" w="med" len="med"/>
                      <a:tailEnd type="none" w="med" len="med"/>
                    </a:lnT>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800" dirty="0" smtClean="0">
                          <a:effectLst/>
                          <a:latin typeface="Constantia" panose="02030602050306030303" pitchFamily="18" charset="0"/>
                        </a:rPr>
                        <a:t>The roads Bill</a:t>
                      </a:r>
                      <a:r>
                        <a:rPr lang="en-US" sz="1800" dirty="0" smtClean="0">
                          <a:effectLst/>
                          <a:latin typeface="Constantia" panose="02030602050306030303" pitchFamily="18" charset="0"/>
                        </a:rPr>
                        <a:t>, 2017 has provisions</a:t>
                      </a:r>
                      <a:r>
                        <a:rPr lang="en-US" sz="1800" baseline="0" dirty="0" smtClean="0">
                          <a:effectLst/>
                          <a:latin typeface="Constantia" panose="02030602050306030303" pitchFamily="18" charset="0"/>
                        </a:rPr>
                        <a:t> for construction of via ducts to cater for the utilities.</a:t>
                      </a:r>
                      <a:endParaRPr lang="en-GB" sz="1800" dirty="0">
                        <a:effectLst/>
                        <a:latin typeface="Constantia" panose="02030602050306030303" pitchFamily="18" charset="0"/>
                      </a:endParaRPr>
                    </a:p>
                  </a:txBody>
                  <a:tcPr marL="40535" marR="40535"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3428394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1075" y="181351"/>
            <a:ext cx="8520112" cy="838200"/>
          </a:xfrm>
        </p:spPr>
        <p:txBody>
          <a:bodyPr>
            <a:noAutofit/>
          </a:bodyPr>
          <a:lstStyle/>
          <a:p>
            <a:pPr algn="ctr">
              <a:lnSpc>
                <a:spcPct val="150000"/>
              </a:lnSpc>
              <a:spcAft>
                <a:spcPts val="0"/>
              </a:spcAft>
              <a:defRPr/>
            </a:pPr>
            <a:r>
              <a:rPr lang="en-US" sz="1600" b="1" dirty="0">
                <a:latin typeface="Constantia" panose="02030602050306030303" pitchFamily="18" charset="0"/>
                <a:ea typeface="Calibri" panose="020F0502020204030204" pitchFamily="34" charset="0"/>
                <a:cs typeface="Times New Roman" panose="02020603050405020304" pitchFamily="18" charset="0"/>
              </a:rPr>
              <a:t>5.0 HIGHLIGHTS ON THE KEY SECTOR ISSUES AND RECOMMENDATIONS </a:t>
            </a:r>
            <a:br>
              <a:rPr lang="en-US" sz="1600" b="1" dirty="0">
                <a:latin typeface="Constantia" panose="02030602050306030303" pitchFamily="18" charset="0"/>
                <a:ea typeface="Calibri" panose="020F0502020204030204" pitchFamily="34" charset="0"/>
                <a:cs typeface="Times New Roman" panose="02020603050405020304" pitchFamily="18" charset="0"/>
              </a:rPr>
            </a:br>
            <a:r>
              <a:rPr lang="en-US" sz="1600" b="1" dirty="0">
                <a:latin typeface="Constantia" panose="02030602050306030303" pitchFamily="18" charset="0"/>
                <a:ea typeface="Calibri" panose="020F0502020204030204" pitchFamily="34" charset="0"/>
                <a:cs typeface="Times New Roman" panose="02020603050405020304" pitchFamily="18" charset="0"/>
              </a:rPr>
              <a:t>FOR ACTION IN FY 2018/2019 (CONT’D)</a:t>
            </a:r>
            <a:endParaRPr lang="en-GB" sz="1600" dirty="0">
              <a:effectLst/>
              <a:latin typeface="Constantia" panose="02030602050306030303" pitchFamily="18" charset="0"/>
            </a:endParaRPr>
          </a:p>
        </p:txBody>
      </p:sp>
      <p:sp>
        <p:nvSpPr>
          <p:cNvPr id="11267" name="Content Placeholder 4"/>
          <p:cNvSpPr>
            <a:spLocks noGrp="1"/>
          </p:cNvSpPr>
          <p:nvPr>
            <p:ph idx="1"/>
          </p:nvPr>
        </p:nvSpPr>
        <p:spPr>
          <a:xfrm>
            <a:off x="61912" y="1527573"/>
            <a:ext cx="8624888" cy="4121944"/>
          </a:xfrm>
        </p:spPr>
        <p:txBody>
          <a:bodyPr>
            <a:normAutofit/>
          </a:bodyPr>
          <a:lstStyle/>
          <a:p>
            <a:pPr marL="257175" indent="-257175" eaLnBrk="1" fontAlgn="auto" hangingPunct="1">
              <a:lnSpc>
                <a:spcPct val="107000"/>
              </a:lnSpc>
              <a:spcBef>
                <a:spcPts val="450"/>
              </a:spcBef>
              <a:spcAft>
                <a:spcPts val="900"/>
              </a:spcAft>
              <a:buClr>
                <a:schemeClr val="accent3"/>
              </a:buClr>
              <a:buFont typeface="+mj-lt"/>
              <a:buAutoNum type="arabicParenR"/>
              <a:tabLst>
                <a:tab pos="208598" algn="l"/>
              </a:tabLst>
              <a:defRPr/>
            </a:pPr>
            <a:endParaRPr lang="en-GB" sz="1200">
              <a:solidFill>
                <a:prstClr val="black"/>
              </a:solidFill>
              <a:latin typeface="Century Gothic" panose="020B0502020202020204" pitchFamily="34" charset="0"/>
            </a:endParaRPr>
          </a:p>
          <a:p>
            <a:pPr marL="0" indent="0" eaLnBrk="1" fontAlgn="auto" hangingPunct="1">
              <a:lnSpc>
                <a:spcPct val="107000"/>
              </a:lnSpc>
              <a:spcBef>
                <a:spcPts val="450"/>
              </a:spcBef>
              <a:spcAft>
                <a:spcPts val="900"/>
              </a:spcAft>
              <a:buClr>
                <a:schemeClr val="accent3"/>
              </a:buClr>
              <a:buNone/>
              <a:tabLst>
                <a:tab pos="208598" algn="l"/>
              </a:tabLst>
              <a:defRPr/>
            </a:pPr>
            <a:endParaRPr lang="en-GB" sz="1200">
              <a:latin typeface="Century Gothic" panose="020B0502020202020204" pitchFamily="34" charset="0"/>
            </a:endParaRPr>
          </a:p>
          <a:p>
            <a:pPr marL="466344" lvl="1" eaLnBrk="1" fontAlgn="auto" hangingPunct="1">
              <a:spcBef>
                <a:spcPts val="243"/>
              </a:spcBef>
              <a:spcAft>
                <a:spcPts val="0"/>
              </a:spcAft>
              <a:buClr>
                <a:schemeClr val="accent3"/>
              </a:buClr>
              <a:buFont typeface="Georgia"/>
              <a:buChar char="•"/>
              <a:defRPr/>
            </a:pPr>
            <a:endParaRPr lang="en-US" sz="1350">
              <a:solidFill>
                <a:schemeClr val="tx2"/>
              </a:solidFill>
            </a:endParaRPr>
          </a:p>
          <a:p>
            <a:pPr marL="274320" indent="-192024" eaLnBrk="1" fontAlgn="auto" hangingPunct="1">
              <a:spcAft>
                <a:spcPts val="0"/>
              </a:spcAft>
              <a:buFont typeface="Wingdings 3"/>
              <a:buChar char=""/>
              <a:defRPr/>
            </a:pPr>
            <a:endParaRPr lang="en-GB" i="1" dirty="0" smtClean="0"/>
          </a:p>
        </p:txBody>
      </p:sp>
      <p:sp>
        <p:nvSpPr>
          <p:cNvPr id="45059"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685800" fontAlgn="base">
              <a:spcBef>
                <a:spcPct val="0"/>
              </a:spcBef>
              <a:spcAft>
                <a:spcPct val="0"/>
              </a:spcAft>
            </a:pPr>
            <a:fld id="{EB98FA2F-34EC-4DE3-AD76-EA45B0A9DA0A}" type="slidenum">
              <a:rPr lang="en-GB" altLang="en-US">
                <a:solidFill>
                  <a:prstClr val="black"/>
                </a:solidFill>
              </a:rPr>
              <a:pPr defTabSz="685800" fontAlgn="base">
                <a:spcBef>
                  <a:spcPct val="0"/>
                </a:spcBef>
                <a:spcAft>
                  <a:spcPct val="0"/>
                </a:spcAft>
              </a:pPr>
              <a:t>25</a:t>
            </a:fld>
            <a:endParaRPr lang="en-GB" altLang="en-US">
              <a:solidFill>
                <a:prstClr val="blac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764076315"/>
              </p:ext>
            </p:extLst>
          </p:nvPr>
        </p:nvGraphicFramePr>
        <p:xfrm>
          <a:off x="304800" y="1219200"/>
          <a:ext cx="8610600" cy="5007102"/>
        </p:xfrm>
        <a:graphic>
          <a:graphicData uri="http://schemas.openxmlformats.org/drawingml/2006/table">
            <a:tbl>
              <a:tblPr firstRow="1" firstCol="1" bandRow="1"/>
              <a:tblGrid>
                <a:gridCol w="302774">
                  <a:extLst>
                    <a:ext uri="{9D8B030D-6E8A-4147-A177-3AD203B41FA5}">
                      <a16:colId xmlns="" xmlns:a16="http://schemas.microsoft.com/office/drawing/2014/main" val="20000"/>
                    </a:ext>
                  </a:extLst>
                </a:gridCol>
                <a:gridCol w="3233723">
                  <a:extLst>
                    <a:ext uri="{9D8B030D-6E8A-4147-A177-3AD203B41FA5}">
                      <a16:colId xmlns="" xmlns:a16="http://schemas.microsoft.com/office/drawing/2014/main" val="20001"/>
                    </a:ext>
                  </a:extLst>
                </a:gridCol>
                <a:gridCol w="5074103">
                  <a:extLst>
                    <a:ext uri="{9D8B030D-6E8A-4147-A177-3AD203B41FA5}">
                      <a16:colId xmlns="" xmlns:a16="http://schemas.microsoft.com/office/drawing/2014/main" val="20002"/>
                    </a:ext>
                  </a:extLst>
                </a:gridCol>
              </a:tblGrid>
              <a:tr h="618855">
                <a:tc>
                  <a:txBody>
                    <a:bodyPr/>
                    <a:lstStyle/>
                    <a:p>
                      <a:pPr algn="ctr">
                        <a:lnSpc>
                          <a:spcPct val="150000"/>
                        </a:lnSpc>
                        <a:spcAft>
                          <a:spcPts val="0"/>
                        </a:spcAft>
                      </a:pPr>
                      <a:r>
                        <a:rPr lang="en-US" sz="1000" b="1" dirty="0">
                          <a:effectLst/>
                          <a:latin typeface="Calibri Light" panose="020F0302020204030204" pitchFamily="34" charset="0"/>
                          <a:ea typeface="Calibri" panose="020F0502020204030204" pitchFamily="34" charset="0"/>
                          <a:cs typeface="Browallia New" panose="020B0604020202020204" pitchFamily="34" charset="-34"/>
                        </a:rPr>
                        <a:t> </a:t>
                      </a:r>
                      <a:endParaRPr lang="en-GB" sz="800" dirty="0">
                        <a:effectLst/>
                        <a:latin typeface="Calibri" panose="020F050202020403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a:effectLst/>
                          <a:latin typeface="Constantia" panose="02030602050306030303" pitchFamily="18" charset="0"/>
                          <a:ea typeface="Calibri" panose="020F0502020204030204" pitchFamily="34" charset="0"/>
                          <a:cs typeface="Browallia New" panose="020B0604020202020204" pitchFamily="34" charset="-34"/>
                        </a:rPr>
                        <a:t>Issue</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800" b="1" dirty="0" smtClean="0">
                          <a:effectLst/>
                          <a:latin typeface="Constantia" panose="02030602050306030303" pitchFamily="18" charset="0"/>
                          <a:ea typeface="Calibri" panose="020F0502020204030204" pitchFamily="34" charset="0"/>
                          <a:cs typeface="Browallia New" panose="020B0604020202020204" pitchFamily="34" charset="-34"/>
                        </a:rPr>
                        <a:t>Recommend  and  Progress</a:t>
                      </a:r>
                      <a:endParaRPr lang="en-GB" sz="1800"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09945">
                <a:tc rowSpan="2">
                  <a:txBody>
                    <a:bodyPr/>
                    <a:lstStyle/>
                    <a:p>
                      <a:pPr algn="just">
                        <a:lnSpc>
                          <a:spcPct val="150000"/>
                        </a:lnSpc>
                        <a:spcAft>
                          <a:spcPts val="0"/>
                        </a:spcAft>
                      </a:pPr>
                      <a:r>
                        <a:rPr lang="en-US" sz="1400" b="1" dirty="0" smtClean="0">
                          <a:effectLst/>
                          <a:latin typeface="Calibri Light" panose="020F0302020204030204" pitchFamily="34" charset="0"/>
                          <a:ea typeface="Calibri" panose="020F0502020204030204" pitchFamily="34" charset="0"/>
                          <a:cs typeface="Browallia New" panose="020B0604020202020204" pitchFamily="34" charset="-34"/>
                        </a:rPr>
                        <a:t>5</a:t>
                      </a: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US" sz="1000" b="1" dirty="0" smtClean="0">
                        <a:effectLst/>
                        <a:latin typeface="Calibri Light" panose="020F0302020204030204" pitchFamily="34" charset="0"/>
                        <a:cs typeface="Browallia New" panose="020B0604020202020204" pitchFamily="34" charset="-34"/>
                      </a:endParaRPr>
                    </a:p>
                    <a:p>
                      <a:pPr algn="just">
                        <a:lnSpc>
                          <a:spcPct val="150000"/>
                        </a:lnSpc>
                        <a:spcAft>
                          <a:spcPts val="0"/>
                        </a:spcAft>
                      </a:pPr>
                      <a:endParaRPr lang="en-GB" sz="1000" b="1" dirty="0" smtClean="0">
                        <a:effectLst/>
                        <a:latin typeface="Calibri" panose="020F0502020204030204" pitchFamily="34" charset="0"/>
                      </a:endParaRPr>
                    </a:p>
                    <a:p>
                      <a:pPr algn="just">
                        <a:lnSpc>
                          <a:spcPct val="150000"/>
                        </a:lnSpc>
                        <a:spcAft>
                          <a:spcPts val="0"/>
                        </a:spcAft>
                      </a:pPr>
                      <a:r>
                        <a:rPr lang="en-GB" sz="1400" b="1" dirty="0" smtClean="0">
                          <a:effectLst/>
                          <a:latin typeface="Constantia" panose="02030602050306030303" pitchFamily="18" charset="0"/>
                        </a:rPr>
                        <a:t>6</a:t>
                      </a:r>
                      <a:endParaRPr lang="en-GB" sz="1400" b="1" dirty="0">
                        <a:effectLst/>
                        <a:latin typeface="Constantia" panose="02030602050306030303" pitchFamily="18"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en-US" sz="1800" kern="1200" noProof="0" dirty="0" smtClean="0">
                          <a:solidFill>
                            <a:schemeClr val="tx1"/>
                          </a:solidFill>
                          <a:effectLst/>
                          <a:latin typeface="Constantia" panose="02030602050306030303" pitchFamily="18" charset="0"/>
                          <a:ea typeface="Arial Unicode MS" panose="020B0604020202020204" pitchFamily="34" charset="-128"/>
                          <a:cs typeface="Browallia New" panose="020B0604020202020204" pitchFamily="34" charset="-34"/>
                        </a:rPr>
                        <a:t>The District Roads Rehabilitation Unit has been allocated UGX 70 billion out of the required UGX 127 billion per year, i.e. UGX 1 billion to rehabilitate 50km per district:</a:t>
                      </a: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07000"/>
                        </a:lnSpc>
                        <a:spcAft>
                          <a:spcPts val="1200"/>
                        </a:spcAft>
                        <a:buFont typeface="Wingdings" panose="05000000000000000000" pitchFamily="2" charset="2"/>
                        <a:buChar char="§"/>
                      </a:pPr>
                      <a:r>
                        <a:rPr lang="en-US" sz="1800" dirty="0" smtClean="0">
                          <a:effectLst/>
                          <a:latin typeface="Constantia" panose="02030602050306030303" pitchFamily="18" charset="0"/>
                          <a:ea typeface="Calibri" panose="020F0502020204030204" pitchFamily="34" charset="0"/>
                          <a:cs typeface="Times New Roman" panose="02020603050405020304" pitchFamily="18" charset="0"/>
                        </a:rPr>
                        <a:t>There is need to continue lobbying for more funding to cater for the shortfall in order to clear the backlog. </a:t>
                      </a:r>
                    </a:p>
                    <a:p>
                      <a:pPr marL="342900" lvl="0" indent="-342900" algn="just">
                        <a:lnSpc>
                          <a:spcPct val="107000"/>
                        </a:lnSpc>
                        <a:spcAft>
                          <a:spcPts val="1200"/>
                        </a:spcAft>
                        <a:buFont typeface="Wingdings" panose="05000000000000000000" pitchFamily="2" charset="2"/>
                        <a:buChar char="§"/>
                      </a:pPr>
                      <a:r>
                        <a:rPr lang="en-US" sz="1800" dirty="0" smtClean="0">
                          <a:effectLst/>
                          <a:latin typeface="Constantia" panose="02030602050306030303" pitchFamily="18" charset="0"/>
                          <a:ea typeface="Calibri" panose="020F0502020204030204" pitchFamily="34" charset="0"/>
                          <a:cs typeface="Times New Roman" panose="02020603050405020304" pitchFamily="18" charset="0"/>
                        </a:rPr>
                        <a:t>In the meantime, the </a:t>
                      </a:r>
                      <a:r>
                        <a:rPr lang="en-US" sz="1800" dirty="0" err="1" smtClean="0">
                          <a:effectLst/>
                          <a:latin typeface="Constantia" panose="02030602050306030303" pitchFamily="18" charset="0"/>
                          <a:ea typeface="Calibri" panose="020F0502020204030204" pitchFamily="34" charset="0"/>
                          <a:cs typeface="Times New Roman" panose="02020603050405020304" pitchFamily="18" charset="0"/>
                        </a:rPr>
                        <a:t>workplan</a:t>
                      </a:r>
                      <a:r>
                        <a:rPr lang="en-US" sz="1800" dirty="0" smtClean="0">
                          <a:effectLst/>
                          <a:latin typeface="Constantia" panose="02030602050306030303" pitchFamily="18" charset="0"/>
                          <a:ea typeface="Calibri" panose="020F0502020204030204" pitchFamily="34" charset="0"/>
                          <a:cs typeface="Times New Roman" panose="02020603050405020304" pitchFamily="18" charset="0"/>
                        </a:rPr>
                        <a:t> should be scrutinized with a view of prioritizing the works to cover the most critical ones first.</a:t>
                      </a:r>
                    </a:p>
                    <a:p>
                      <a:pPr marL="342900" lvl="0" indent="-342900" algn="just">
                        <a:lnSpc>
                          <a:spcPct val="107000"/>
                        </a:lnSpc>
                        <a:spcAft>
                          <a:spcPts val="1200"/>
                        </a:spcAft>
                        <a:buFont typeface="Wingdings" panose="05000000000000000000" pitchFamily="2" charset="2"/>
                        <a:buChar char="§"/>
                      </a:pPr>
                      <a:endParaRPr lang="en-GB" sz="1800" dirty="0">
                        <a:effectLst/>
                        <a:latin typeface="Constantia" panose="02030602050306030303" pitchFamily="18" charset="0"/>
                        <a:ea typeface="Calibri" panose="020F0502020204030204" pitchFamily="34" charset="0"/>
                        <a:cs typeface="Times New Roman" panose="02020603050405020304" pitchFamily="18" charset="0"/>
                      </a:endParaRPr>
                    </a:p>
                  </a:txBody>
                  <a:tcPr marL="40535" marR="40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41985">
                <a:tc vMerge="1">
                  <a:txBody>
                    <a:bodyPr/>
                    <a:lstStyle/>
                    <a:p>
                      <a:endParaRPr lang="en-GB"/>
                    </a:p>
                  </a:txBody>
                  <a:tcPr/>
                </a:tc>
                <a:tc>
                  <a:txBody>
                    <a:bodyPr/>
                    <a:lstStyle/>
                    <a:p>
                      <a:pPr algn="just"/>
                      <a:r>
                        <a:rPr lang="en-US" sz="1800" dirty="0" smtClean="0">
                          <a:latin typeface="Constantia" panose="02030602050306030303" pitchFamily="18" charset="0"/>
                        </a:rPr>
                        <a:t>High</a:t>
                      </a:r>
                      <a:r>
                        <a:rPr lang="en-US" sz="1800" baseline="0" dirty="0" smtClean="0">
                          <a:latin typeface="Constantia" panose="02030602050306030303" pitchFamily="18" charset="0"/>
                        </a:rPr>
                        <a:t> staff turn over for operators and road gangs due to poor pay</a:t>
                      </a:r>
                      <a:endParaRPr lang="en-US" sz="1800" dirty="0">
                        <a:latin typeface="Constantia" panose="02030602050306030303" pitchFamily="18" charset="0"/>
                      </a:endParaRPr>
                    </a:p>
                  </a:txBody>
                  <a:tcPr marL="40535" marR="40535" marT="0" marB="0">
                    <a:lnT w="12700" cap="flat" cmpd="sng" algn="ctr">
                      <a:solidFill>
                        <a:srgbClr val="000000"/>
                      </a:solidFill>
                      <a:prstDash val="solid"/>
                      <a:round/>
                      <a:headEnd type="none" w="med" len="med"/>
                      <a:tailEnd type="none" w="med" len="med"/>
                    </a:lnT>
                  </a:tcPr>
                </a:tc>
                <a:tc>
                  <a:txBody>
                    <a:bodyPr/>
                    <a:lstStyle/>
                    <a:p>
                      <a:pPr algn="just">
                        <a:lnSpc>
                          <a:spcPct val="150000"/>
                        </a:lnSpc>
                        <a:spcAft>
                          <a:spcPts val="0"/>
                        </a:spcAft>
                      </a:pPr>
                      <a:r>
                        <a:rPr lang="en-GB" sz="1800" dirty="0" smtClean="0">
                          <a:effectLst/>
                          <a:latin typeface="Constantia" panose="02030602050306030303" pitchFamily="18" charset="0"/>
                        </a:rPr>
                        <a:t>The new</a:t>
                      </a:r>
                      <a:r>
                        <a:rPr lang="en-GB" sz="1800" baseline="0" dirty="0" smtClean="0">
                          <a:effectLst/>
                          <a:latin typeface="Constantia" panose="02030602050306030303" pitchFamily="18" charset="0"/>
                        </a:rPr>
                        <a:t> rates for gangs where increased with the gangs from UGX 100,000= to UGX 150,000. Head men from UGX 150,000 to UGX 200,000. The ministry is however, reviewing the pay for operators </a:t>
                      </a:r>
                      <a:endParaRPr lang="en-GB" sz="1800" dirty="0">
                        <a:effectLst/>
                        <a:latin typeface="Constantia" panose="02030602050306030303" pitchFamily="18" charset="0"/>
                      </a:endParaRPr>
                    </a:p>
                  </a:txBody>
                  <a:tcPr marL="40535" marR="40535"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229750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normAutofit/>
          </a:bodyPr>
          <a:lstStyle/>
          <a:p>
            <a:r>
              <a:rPr lang="en-US" sz="4000" dirty="0" smtClean="0">
                <a:latin typeface="Constantia" panose="02030602050306030303" pitchFamily="18" charset="0"/>
              </a:rPr>
              <a:t>6.0: Conclusion</a:t>
            </a:r>
            <a:endParaRPr lang="en-US" sz="4000" dirty="0">
              <a:latin typeface="Constantia" panose="02030602050306030303" pitchFamily="18" charset="0"/>
            </a:endParaRPr>
          </a:p>
        </p:txBody>
      </p:sp>
      <p:sp>
        <p:nvSpPr>
          <p:cNvPr id="3" name="Content Placeholder 2"/>
          <p:cNvSpPr>
            <a:spLocks noGrp="1"/>
          </p:cNvSpPr>
          <p:nvPr>
            <p:ph idx="1"/>
          </p:nvPr>
        </p:nvSpPr>
        <p:spPr>
          <a:xfrm>
            <a:off x="1828800" y="1447800"/>
            <a:ext cx="6591985" cy="4267200"/>
          </a:xfrm>
        </p:spPr>
        <p:txBody>
          <a:bodyPr>
            <a:noAutofit/>
          </a:bodyPr>
          <a:lstStyle/>
          <a:p>
            <a:pPr lvl="0" algn="just"/>
            <a:r>
              <a:rPr lang="en-US" sz="2400" dirty="0">
                <a:solidFill>
                  <a:prstClr val="black"/>
                </a:solidFill>
                <a:latin typeface="Constantia" panose="02030602050306030303" pitchFamily="18" charset="0"/>
              </a:rPr>
              <a:t>These Guidelines are intended to guide Agencies in planning for FY 2019/20 and they are complementary to the Process Guidelines and Manuals issued by URF as well as Force Account Guidelines of August 2017.</a:t>
            </a:r>
          </a:p>
          <a:p>
            <a:pPr lvl="0" algn="just"/>
            <a:r>
              <a:rPr lang="en-US" sz="2400" dirty="0">
                <a:solidFill>
                  <a:prstClr val="black"/>
                </a:solidFill>
                <a:latin typeface="Constantia" panose="02030602050306030303" pitchFamily="18" charset="0"/>
              </a:rPr>
              <a:t>DRCs for DUCAR Agencies are urged to oversee performance of the Agencies and to keep URF informed of the progress and any challenges met.</a:t>
            </a:r>
          </a:p>
          <a:p>
            <a:pPr marL="0" lvl="0" indent="0" algn="ctr">
              <a:buNone/>
            </a:pPr>
            <a:r>
              <a:rPr lang="en-US" sz="2400" dirty="0">
                <a:solidFill>
                  <a:srgbClr val="4F81BD"/>
                </a:solidFill>
                <a:latin typeface="Constantia" panose="02030602050306030303" pitchFamily="18" charset="0"/>
              </a:rPr>
              <a:t>Thank you for listening</a:t>
            </a:r>
            <a:endParaRPr lang="en-GB" sz="2400" dirty="0">
              <a:solidFill>
                <a:srgbClr val="4F81BD"/>
              </a:solidFill>
              <a:latin typeface="Constantia" panose="02030602050306030303" pitchFamily="18" charset="0"/>
            </a:endParaRPr>
          </a:p>
        </p:txBody>
      </p:sp>
    </p:spTree>
    <p:extLst>
      <p:ext uri="{BB962C8B-B14F-4D97-AF65-F5344CB8AC3E}">
        <p14:creationId xmlns:p14="http://schemas.microsoft.com/office/powerpoint/2010/main" val="4092222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04800" y="424567"/>
            <a:ext cx="8743950" cy="642233"/>
          </a:xfrm>
        </p:spPr>
        <p:txBody>
          <a:bodyPr>
            <a:noAutofit/>
          </a:bodyPr>
          <a:lstStyle/>
          <a:p>
            <a:pPr algn="l">
              <a:lnSpc>
                <a:spcPct val="107000"/>
              </a:lnSpc>
              <a:spcBef>
                <a:spcPts val="150"/>
              </a:spcBef>
              <a:defRPr/>
            </a:pPr>
            <a:r>
              <a:rPr lang="en-GB" sz="4000" b="1" dirty="0" smtClean="0">
                <a:latin typeface="Constantia" panose="02030602050306030303" pitchFamily="18" charset="0"/>
                <a:ea typeface="+mn-ea"/>
                <a:cs typeface="+mn-cs"/>
              </a:rPr>
              <a:t>1.0 </a:t>
            </a:r>
            <a:r>
              <a:rPr lang="en-GB" sz="3200" b="1" dirty="0" smtClean="0">
                <a:latin typeface="Constantia" panose="02030602050306030303" pitchFamily="18" charset="0"/>
                <a:ea typeface="+mn-ea"/>
                <a:cs typeface="+mn-cs"/>
              </a:rPr>
              <a:t>Roles</a:t>
            </a:r>
            <a:r>
              <a:rPr lang="en-GB" sz="3200" b="1" dirty="0">
                <a:latin typeface="Constantia" panose="02030602050306030303" pitchFamily="18" charset="0"/>
                <a:ea typeface="+mn-ea"/>
                <a:cs typeface="+mn-cs"/>
              </a:rPr>
              <a:t>, Responsibilities and Mandates </a:t>
            </a:r>
          </a:p>
        </p:txBody>
      </p:sp>
      <p:sp>
        <p:nvSpPr>
          <p:cNvPr id="327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557213" indent="-214313">
              <a:defRPr>
                <a:solidFill>
                  <a:schemeClr val="tx1"/>
                </a:solidFill>
                <a:latin typeface="Calibri" panose="020F0502020204030204" pitchFamily="34" charset="0"/>
                <a:cs typeface="Arial" panose="020B0604020202020204" pitchFamily="34" charset="0"/>
              </a:defRPr>
            </a:lvl2pPr>
            <a:lvl3pPr marL="857250" indent="-171450">
              <a:defRPr>
                <a:solidFill>
                  <a:schemeClr val="tx1"/>
                </a:solidFill>
                <a:latin typeface="Calibri" panose="020F0502020204030204" pitchFamily="34" charset="0"/>
                <a:cs typeface="Arial" panose="020B0604020202020204" pitchFamily="34" charset="0"/>
              </a:defRPr>
            </a:lvl3pPr>
            <a:lvl4pPr marL="1200150" indent="-171450">
              <a:defRPr>
                <a:solidFill>
                  <a:schemeClr val="tx1"/>
                </a:solidFill>
                <a:latin typeface="Calibri" panose="020F0502020204030204" pitchFamily="34" charset="0"/>
                <a:cs typeface="Arial" panose="020B0604020202020204" pitchFamily="34" charset="0"/>
              </a:defRPr>
            </a:lvl4pPr>
            <a:lvl5pPr marL="1543050" indent="-171450">
              <a:defRPr>
                <a:solidFill>
                  <a:schemeClr val="tx1"/>
                </a:solidFill>
                <a:latin typeface="Calibri" panose="020F0502020204030204" pitchFamily="34" charset="0"/>
                <a:cs typeface="Arial" panose="020B0604020202020204" pitchFamily="34" charset="0"/>
              </a:defRPr>
            </a:lvl5pPr>
            <a:lvl6pPr marL="18859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2288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25717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2914650" indent="-17145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8E6F001-0742-4996-A57C-C3195B5E7AC4}" type="slidenum">
              <a:rPr lang="en-GB" altLang="en-US" smtClean="0"/>
              <a:pPr/>
              <a:t>3</a:t>
            </a:fld>
            <a:endParaRPr lang="en-GB" altLang="en-US" smtClean="0"/>
          </a:p>
        </p:txBody>
      </p:sp>
      <p:sp>
        <p:nvSpPr>
          <p:cNvPr id="6" name="Rounded Rectangle 5"/>
          <p:cNvSpPr/>
          <p:nvPr/>
        </p:nvSpPr>
        <p:spPr>
          <a:xfrm>
            <a:off x="46435" y="1316832"/>
            <a:ext cx="5314950" cy="4683919"/>
          </a:xfrm>
          <a:prstGeom prst="roundRect">
            <a:avLst/>
          </a:prstGeom>
          <a:solidFill>
            <a:srgbClr val="FFC000"/>
          </a:solidFill>
          <a:ln w="15875" cap="rnd" cmpd="sng" algn="ctr">
            <a:solidFill>
              <a:srgbClr val="A53010">
                <a:shade val="50000"/>
              </a:srgbClr>
            </a:solidFill>
            <a:prstDash val="solid"/>
          </a:ln>
          <a:effectLst/>
        </p:spPr>
        <p:txBody>
          <a:bodyPr anchor="ctr"/>
          <a:lstStyle/>
          <a:p>
            <a:pPr marL="82153" algn="just">
              <a:lnSpc>
                <a:spcPct val="107000"/>
              </a:lnSpc>
              <a:spcBef>
                <a:spcPts val="300"/>
              </a:spcBef>
              <a:spcAft>
                <a:spcPts val="600"/>
              </a:spcAft>
              <a:buClr>
                <a:srgbClr val="2DA2BF"/>
              </a:buClr>
              <a:buSzPct val="68000"/>
              <a:defRPr/>
            </a:pPr>
            <a:r>
              <a:rPr lang="en-GB" sz="1200" b="1"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Local Governments:</a:t>
            </a:r>
          </a:p>
          <a:p>
            <a:pPr marL="82153" algn="just">
              <a:lnSpc>
                <a:spcPct val="107000"/>
              </a:lnSpc>
              <a:spcBef>
                <a:spcPts val="300"/>
              </a:spcBef>
              <a:spcAft>
                <a:spcPts val="600"/>
              </a:spcAft>
              <a:buClr>
                <a:srgbClr val="2DA2BF"/>
              </a:buClr>
              <a:buSzPct val="68000"/>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Local Government Act (Chapter 243) specifies responsibilities of LGs- (ss30,31), </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Under road services – the construction, rehabilitation and maintenance of roads not under the Central Government. </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Roads that are the responsibility of Local Government are classified as District, Urban, or Community Access Roads (together referred to as DUCAR). </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District roads link communities to trading centres and national roads (responsibility of District Councils). </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Urban roads are in the boundaries of Municipalities and Town Councils (responsibility of Municipal and Town Councils). </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Community Access Roads are smaller link roads (responsibility of Sub-County).</a:t>
            </a:r>
          </a:p>
          <a:p>
            <a:pPr marL="273844" indent="-191691" algn="just">
              <a:lnSpc>
                <a:spcPct val="107000"/>
              </a:lnSpc>
              <a:spcBef>
                <a:spcPts val="300"/>
              </a:spcBef>
              <a:spcAft>
                <a:spcPts val="600"/>
              </a:spcAft>
              <a:buClr>
                <a:srgbClr val="2DA2BF"/>
              </a:buClr>
              <a:buSzPct val="68000"/>
              <a:buFont typeface="Wingdings 3" panose="05040102010807070707" pitchFamily="18" charset="2"/>
              <a:buChar char=""/>
              <a:defRPr/>
            </a:pPr>
            <a:r>
              <a:rPr lang="en-GB" sz="120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 National roads (central government by Uganda National Road Authority (UNRA)).  </a:t>
            </a:r>
          </a:p>
        </p:txBody>
      </p:sp>
      <p:sp>
        <p:nvSpPr>
          <p:cNvPr id="32773" name="Rounded Rectangle 8"/>
          <p:cNvSpPr>
            <a:spLocks noChangeArrowheads="1"/>
          </p:cNvSpPr>
          <p:nvPr/>
        </p:nvSpPr>
        <p:spPr bwMode="auto">
          <a:xfrm>
            <a:off x="5717381" y="5244704"/>
            <a:ext cx="3381375" cy="692944"/>
          </a:xfrm>
          <a:prstGeom prst="roundRect">
            <a:avLst>
              <a:gd name="adj" fmla="val 16667"/>
            </a:avLst>
          </a:prstGeom>
          <a:solidFill>
            <a:srgbClr val="FFC000"/>
          </a:solidFill>
          <a:ln w="15875" cap="rnd" algn="ctr">
            <a:solidFill>
              <a:srgbClr val="782009"/>
            </a:solidFill>
            <a:round/>
            <a:headEnd/>
            <a:tailEnd/>
          </a:ln>
        </p:spPr>
        <p:txBody>
          <a:bodyPr anchor="ctr"/>
          <a:lstStyle>
            <a:lvl1pPr marL="1079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lnSpc>
                <a:spcPct val="107000"/>
              </a:lnSpc>
              <a:spcBef>
                <a:spcPts val="300"/>
              </a:spcBef>
              <a:spcAft>
                <a:spcPts val="600"/>
              </a:spcAft>
              <a:buClr>
                <a:srgbClr val="2DA2BF"/>
              </a:buClr>
              <a:buSzPct val="68000"/>
            </a:pPr>
            <a:endParaRPr lang="en-GB" altLang="en-US" sz="1200" b="1">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Bef>
                <a:spcPts val="300"/>
              </a:spcBef>
              <a:spcAft>
                <a:spcPts val="600"/>
              </a:spcAft>
              <a:buClr>
                <a:srgbClr val="2DA2BF"/>
              </a:buClr>
              <a:buSzPct val="68000"/>
            </a:pPr>
            <a:r>
              <a:rPr lang="en-GB" altLang="en-US" sz="1200" b="1">
                <a:solidFill>
                  <a:srgbClr val="000000"/>
                </a:solidFill>
                <a:latin typeface="Century Gothic" panose="020B0502020202020204" pitchFamily="34" charset="0"/>
                <a:ea typeface="Calibri" panose="020F0502020204030204" pitchFamily="34" charset="0"/>
                <a:cs typeface="Times New Roman" panose="02020603050405020304" pitchFamily="18" charset="0"/>
              </a:rPr>
              <a:t>UNRA</a:t>
            </a:r>
          </a:p>
          <a:p>
            <a:pPr algn="just">
              <a:lnSpc>
                <a:spcPct val="107000"/>
              </a:lnSpc>
              <a:spcBef>
                <a:spcPts val="10"/>
              </a:spcBef>
              <a:spcAft>
                <a:spcPts val="563"/>
              </a:spcAft>
            </a:pPr>
            <a:r>
              <a:rPr lang="en-GB" altLang="en-US" sz="1050">
                <a:solidFill>
                  <a:srgbClr val="000000"/>
                </a:solidFill>
                <a:latin typeface="Century Gothic" panose="020B0502020202020204" pitchFamily="34" charset="0"/>
                <a:ea typeface="Calibri" panose="020F0502020204030204" pitchFamily="34" charset="0"/>
                <a:cs typeface="Times New Roman" panose="02020603050405020304" pitchFamily="18" charset="0"/>
              </a:rPr>
              <a:t>Plan, Develop and Maintain the national roads network; and axle load control.</a:t>
            </a:r>
          </a:p>
          <a:p>
            <a:pPr algn="just">
              <a:lnSpc>
                <a:spcPct val="107000"/>
              </a:lnSpc>
              <a:spcBef>
                <a:spcPts val="300"/>
              </a:spcBef>
              <a:spcAft>
                <a:spcPts val="600"/>
              </a:spcAft>
              <a:buClr>
                <a:srgbClr val="2DA2BF"/>
              </a:buClr>
              <a:buSzPct val="68000"/>
            </a:pPr>
            <a:endParaRPr lang="en-GB" altLang="en-US" sz="1200" b="1">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p:txBody>
      </p:sp>
      <p:sp>
        <p:nvSpPr>
          <p:cNvPr id="32774" name="Rounded Rectangle 9"/>
          <p:cNvSpPr>
            <a:spLocks noChangeArrowheads="1"/>
          </p:cNvSpPr>
          <p:nvPr/>
        </p:nvSpPr>
        <p:spPr bwMode="auto">
          <a:xfrm>
            <a:off x="5688807" y="4171950"/>
            <a:ext cx="3407569" cy="971550"/>
          </a:xfrm>
          <a:prstGeom prst="roundRect">
            <a:avLst>
              <a:gd name="adj" fmla="val 16667"/>
            </a:avLst>
          </a:prstGeom>
          <a:solidFill>
            <a:srgbClr val="FFC000"/>
          </a:solidFill>
          <a:ln w="15875" cap="rnd" algn="ctr">
            <a:solidFill>
              <a:srgbClr val="782009"/>
            </a:solidFill>
            <a:round/>
            <a:headEnd/>
            <a:tailEnd/>
          </a:ln>
        </p:spPr>
        <p:txBody>
          <a:bodyPr anchor="ctr"/>
          <a:lstStyle>
            <a:lvl1pPr marL="1079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spcAft>
                <a:spcPts val="225"/>
              </a:spcAft>
              <a:buClr>
                <a:srgbClr val="2DA2BF"/>
              </a:buClr>
              <a:buSzPct val="68000"/>
            </a:pPr>
            <a:endParaRPr lang="en-GB" altLang="en-US" sz="90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a:p>
            <a:pPr algn="just">
              <a:spcAft>
                <a:spcPts val="225"/>
              </a:spcAft>
              <a:buClr>
                <a:srgbClr val="2DA2BF"/>
              </a:buClr>
              <a:buSzPct val="68000"/>
            </a:pPr>
            <a:r>
              <a:rPr lang="en-GB" altLang="en-US" sz="1050" b="1">
                <a:solidFill>
                  <a:srgbClr val="000000"/>
                </a:solidFill>
                <a:latin typeface="Century Gothic" panose="020B0502020202020204" pitchFamily="34" charset="0"/>
                <a:ea typeface="Calibri" panose="020F0502020204030204" pitchFamily="34" charset="0"/>
                <a:cs typeface="Times New Roman" panose="02020603050405020304" pitchFamily="18" charset="0"/>
              </a:rPr>
              <a:t>URF</a:t>
            </a:r>
          </a:p>
          <a:p>
            <a:pPr algn="just">
              <a:spcAft>
                <a:spcPts val="225"/>
              </a:spcAft>
              <a:buClr>
                <a:srgbClr val="2DA2BF"/>
              </a:buClr>
              <a:buSzPct val="68000"/>
            </a:pPr>
            <a:r>
              <a:rPr lang="en-GB" altLang="en-US" sz="1050">
                <a:solidFill>
                  <a:srgbClr val="000000"/>
                </a:solidFill>
                <a:latin typeface="Century Gothic" panose="020B0502020202020204" pitchFamily="34" charset="0"/>
                <a:ea typeface="Calibri" panose="020F0502020204030204" pitchFamily="34" charset="0"/>
                <a:cs typeface="Times New Roman" panose="02020603050405020304" pitchFamily="18" charset="0"/>
              </a:rPr>
              <a:t>Finance the routine and periodic maintenance of public roads in Uganda;</a:t>
            </a:r>
          </a:p>
          <a:p>
            <a:pPr algn="just">
              <a:spcAft>
                <a:spcPts val="225"/>
              </a:spcAft>
              <a:buClr>
                <a:srgbClr val="2DA2BF"/>
              </a:buClr>
              <a:buSzPct val="68000"/>
            </a:pPr>
            <a:r>
              <a:rPr lang="en-GB" altLang="en-US" sz="1050">
                <a:solidFill>
                  <a:srgbClr val="000000"/>
                </a:solidFill>
                <a:latin typeface="Century Gothic" panose="020B0502020202020204" pitchFamily="34" charset="0"/>
                <a:ea typeface="Calibri" panose="020F0502020204030204" pitchFamily="34" charset="0"/>
                <a:cs typeface="Times New Roman" panose="02020603050405020304" pitchFamily="18" charset="0"/>
              </a:rPr>
              <a:t>Control of overloading of vehicles on public roads.</a:t>
            </a:r>
          </a:p>
          <a:p>
            <a:pPr algn="just">
              <a:lnSpc>
                <a:spcPct val="107000"/>
              </a:lnSpc>
              <a:spcBef>
                <a:spcPts val="300"/>
              </a:spcBef>
              <a:spcAft>
                <a:spcPts val="600"/>
              </a:spcAft>
              <a:buClr>
                <a:srgbClr val="2DA2BF"/>
              </a:buClr>
              <a:buSzPct val="68000"/>
            </a:pPr>
            <a:endParaRPr lang="en-GB" altLang="en-US" sz="1050">
              <a:solidFill>
                <a:srgbClr val="000000"/>
              </a:solidFill>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Rounded Rectangle 10"/>
          <p:cNvSpPr/>
          <p:nvPr/>
        </p:nvSpPr>
        <p:spPr>
          <a:xfrm>
            <a:off x="5667375" y="2962276"/>
            <a:ext cx="3381375" cy="1108472"/>
          </a:xfrm>
          <a:prstGeom prst="roundRect">
            <a:avLst/>
          </a:prstGeom>
          <a:solidFill>
            <a:srgbClr val="FFC000"/>
          </a:solidFill>
          <a:ln w="15875" cap="rnd" cmpd="sng" algn="ctr">
            <a:solidFill>
              <a:srgbClr val="A53010">
                <a:shade val="50000"/>
              </a:srgbClr>
            </a:solidFill>
            <a:prstDash val="solid"/>
          </a:ln>
          <a:effectLst/>
        </p:spPr>
        <p:txBody>
          <a:bodyPr anchor="ctr"/>
          <a:lstStyle/>
          <a:p>
            <a:pPr algn="ctr" defTabSz="257175">
              <a:defRPr/>
            </a:pPr>
            <a:endParaRPr lang="en-GB" sz="1200" b="1" dirty="0">
              <a:solidFill>
                <a:prstClr val="black"/>
              </a:solidFill>
              <a:latin typeface="Century Gothic" panose="020B0502020202020204"/>
            </a:endParaRPr>
          </a:p>
          <a:p>
            <a:pPr algn="ctr" defTabSz="257175">
              <a:defRPr/>
            </a:pPr>
            <a:endParaRPr lang="en-GB" sz="1200" b="1" dirty="0">
              <a:solidFill>
                <a:prstClr val="black"/>
              </a:solidFill>
              <a:latin typeface="Century Gothic" panose="020B0502020202020204"/>
            </a:endParaRPr>
          </a:p>
          <a:p>
            <a:pPr algn="ctr" defTabSz="257175">
              <a:defRPr/>
            </a:pPr>
            <a:r>
              <a:rPr lang="en-GB" sz="1200" b="1" dirty="0">
                <a:solidFill>
                  <a:prstClr val="black"/>
                </a:solidFill>
                <a:latin typeface="Century Gothic" panose="020B0502020202020204"/>
              </a:rPr>
              <a:t>Ministry of Works and Transport </a:t>
            </a:r>
          </a:p>
          <a:p>
            <a:pPr algn="just" defTabSz="257175">
              <a:spcBef>
                <a:spcPts val="150"/>
              </a:spcBef>
              <a:spcAft>
                <a:spcPts val="300"/>
              </a:spcAft>
              <a:defRPr/>
            </a:pPr>
            <a:r>
              <a:rPr lang="en-GB" sz="1050" dirty="0">
                <a:solidFill>
                  <a:prstClr val="black"/>
                </a:solidFill>
                <a:latin typeface="Century Gothic" panose="020B0502020202020204"/>
              </a:rPr>
              <a:t>Policy formulation, legislation, regulation, standard setting, strategic multi-modal transport planning, monitoring and evaluation, and general oversight of the sector.</a:t>
            </a:r>
          </a:p>
          <a:p>
            <a:pPr marL="82153" algn="just">
              <a:lnSpc>
                <a:spcPct val="107000"/>
              </a:lnSpc>
              <a:spcBef>
                <a:spcPts val="300"/>
              </a:spcBef>
              <a:spcAft>
                <a:spcPts val="600"/>
              </a:spcAft>
              <a:buClr>
                <a:srgbClr val="2DA2BF"/>
              </a:buClr>
              <a:buSzPct val="68000"/>
              <a:defRPr/>
            </a:pPr>
            <a:endParaRPr lang="en-GB" sz="1200" b="1" dirty="0">
              <a:solidFill>
                <a:prstClr val="black"/>
              </a:solidFill>
              <a:latin typeface="Century Gothic" panose="020B0502020202020204" pitchFamily="34" charset="0"/>
              <a:ea typeface="Calibri" panose="020F0502020204030204" pitchFamily="34" charset="0"/>
              <a:cs typeface="Times New Roman" panose="02020603050405020304" pitchFamily="18" charset="0"/>
            </a:endParaRPr>
          </a:p>
        </p:txBody>
      </p:sp>
      <p:pic>
        <p:nvPicPr>
          <p:cNvPr id="32776" name="Picture 7" descr="Image result for intermodal transpo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9010" y="1234679"/>
            <a:ext cx="3720703" cy="1626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9372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99890"/>
          </a:xfrm>
        </p:spPr>
        <p:txBody>
          <a:bodyPr>
            <a:normAutofit fontScale="90000"/>
          </a:bodyPr>
          <a:lstStyle/>
          <a:p>
            <a:pPr algn="l"/>
            <a:r>
              <a:rPr lang="en-US" sz="5400" dirty="0" smtClean="0">
                <a:latin typeface="Constantia" panose="02030602050306030303" pitchFamily="18" charset="0"/>
                <a:cs typeface="Times New Roman" panose="02020603050405020304" pitchFamily="18" charset="0"/>
              </a:rPr>
              <a:t>2.0</a:t>
            </a:r>
            <a:r>
              <a:rPr lang="en-US" sz="4000" dirty="0" smtClean="0">
                <a:latin typeface="Constantia" panose="02030602050306030303" pitchFamily="18" charset="0"/>
                <a:cs typeface="Times New Roman" panose="02020603050405020304" pitchFamily="18" charset="0"/>
              </a:rPr>
              <a:t> </a:t>
            </a:r>
            <a:r>
              <a:rPr lang="en-US" sz="4000" dirty="0" err="1" smtClean="0">
                <a:latin typeface="Constantia" panose="02030602050306030303" pitchFamily="18" charset="0"/>
                <a:cs typeface="Times New Roman" panose="02020603050405020304" pitchFamily="18" charset="0"/>
              </a:rPr>
              <a:t>MoW&amp;T</a:t>
            </a:r>
            <a:r>
              <a:rPr lang="en-US" sz="4000" dirty="0" smtClean="0">
                <a:latin typeface="Constantia" panose="02030602050306030303" pitchFamily="18" charset="0"/>
                <a:cs typeface="Times New Roman" panose="02020603050405020304" pitchFamily="18" charset="0"/>
              </a:rPr>
              <a:t> Guidelines</a:t>
            </a:r>
            <a:endParaRPr lang="en-US" sz="4000" dirty="0">
              <a:latin typeface="Constantia" panose="02030602050306030303" pitchFamily="18" charset="0"/>
              <a:cs typeface="Times New Roman" panose="02020603050405020304" pitchFamily="18" charset="0"/>
            </a:endParaRPr>
          </a:p>
        </p:txBody>
      </p:sp>
      <p:sp>
        <p:nvSpPr>
          <p:cNvPr id="3" name="Content Placeholder 2"/>
          <p:cNvSpPr>
            <a:spLocks noGrp="1"/>
          </p:cNvSpPr>
          <p:nvPr>
            <p:ph idx="1"/>
          </p:nvPr>
        </p:nvSpPr>
        <p:spPr>
          <a:xfrm>
            <a:off x="228600" y="1219200"/>
            <a:ext cx="8915400" cy="5562600"/>
          </a:xfrm>
        </p:spPr>
        <p:txBody>
          <a:bodyPr>
            <a:normAutofit fontScale="32500" lnSpcReduction="20000"/>
          </a:bodyPr>
          <a:lstStyle/>
          <a:p>
            <a:pPr marL="0" lvl="0" indent="0">
              <a:lnSpc>
                <a:spcPct val="115000"/>
              </a:lnSpc>
              <a:spcBef>
                <a:spcPts val="0"/>
              </a:spcBef>
              <a:buNone/>
            </a:pPr>
            <a:r>
              <a:rPr lang="en-US" sz="8000" b="1" dirty="0" smtClean="0">
                <a:solidFill>
                  <a:prstClr val="black"/>
                </a:solidFill>
                <a:latin typeface="Constantia" panose="02030602050306030303" pitchFamily="18" charset="0"/>
                <a:ea typeface="Calibri"/>
                <a:cs typeface="Times New Roman" panose="02020603050405020304" pitchFamily="18" charset="0"/>
              </a:rPr>
              <a:t>RURAL </a:t>
            </a:r>
            <a:r>
              <a:rPr lang="en-US" sz="8000" b="1" dirty="0">
                <a:solidFill>
                  <a:prstClr val="black"/>
                </a:solidFill>
                <a:latin typeface="Constantia" panose="02030602050306030303" pitchFamily="18" charset="0"/>
                <a:ea typeface="Calibri"/>
                <a:cs typeface="Times New Roman" panose="02020603050405020304" pitchFamily="18" charset="0"/>
              </a:rPr>
              <a:t>TRANSPORT INFRASTRUCTURE (RTI) PROJECT FOR </a:t>
            </a:r>
            <a:r>
              <a:rPr lang="en-US" sz="8000" b="1" dirty="0" smtClean="0">
                <a:solidFill>
                  <a:prstClr val="black"/>
                </a:solidFill>
                <a:latin typeface="Constantia" panose="02030602050306030303" pitchFamily="18" charset="0"/>
                <a:ea typeface="Calibri"/>
                <a:cs typeface="Times New Roman" panose="02020603050405020304" pitchFamily="18" charset="0"/>
              </a:rPr>
              <a:t> FY 2019/2020</a:t>
            </a:r>
          </a:p>
          <a:p>
            <a:pPr marL="0" lvl="0" indent="0">
              <a:lnSpc>
                <a:spcPct val="115000"/>
              </a:lnSpc>
              <a:spcBef>
                <a:spcPts val="0"/>
              </a:spcBef>
              <a:buNone/>
            </a:pPr>
            <a:r>
              <a:rPr lang="en-US" sz="2500" dirty="0">
                <a:solidFill>
                  <a:prstClr val="black"/>
                </a:solidFill>
                <a:latin typeface="Constantia" panose="02030602050306030303" pitchFamily="18" charset="0"/>
                <a:ea typeface="Calibri"/>
                <a:cs typeface="Times New Roman"/>
              </a:rPr>
              <a:t/>
            </a:r>
            <a:br>
              <a:rPr lang="en-US" sz="2500" dirty="0">
                <a:solidFill>
                  <a:prstClr val="black"/>
                </a:solidFill>
                <a:latin typeface="Constantia" panose="02030602050306030303" pitchFamily="18" charset="0"/>
                <a:ea typeface="Calibri"/>
                <a:cs typeface="Times New Roman"/>
              </a:rPr>
            </a:br>
            <a:endParaRPr lang="en-US" sz="2500" dirty="0" smtClean="0">
              <a:solidFill>
                <a:prstClr val="black"/>
              </a:solidFill>
              <a:latin typeface="Constantia" panose="02030602050306030303" pitchFamily="18" charset="0"/>
              <a:ea typeface="Calibri"/>
              <a:cs typeface="Times New Roman"/>
            </a:endParaRPr>
          </a:p>
          <a:p>
            <a:pPr marL="0" lvl="0" algn="just">
              <a:lnSpc>
                <a:spcPct val="115000"/>
              </a:lnSpc>
              <a:spcBef>
                <a:spcPts val="0"/>
              </a:spcBef>
            </a:pPr>
            <a:r>
              <a:rPr lang="en-US" sz="8000" b="1" dirty="0" smtClean="0">
                <a:solidFill>
                  <a:prstClr val="black"/>
                </a:solidFill>
                <a:latin typeface="Constantia" panose="02030602050306030303" pitchFamily="18" charset="0"/>
                <a:ea typeface="Calibri"/>
                <a:cs typeface="Times New Roman"/>
              </a:rPr>
              <a:t>2.0 Introduction</a:t>
            </a:r>
            <a:r>
              <a:rPr lang="en-US" sz="8000" b="1" dirty="0">
                <a:solidFill>
                  <a:prstClr val="black"/>
                </a:solidFill>
                <a:latin typeface="Constantia" panose="02030602050306030303" pitchFamily="18" charset="0"/>
                <a:ea typeface="Calibri"/>
                <a:cs typeface="Times New Roman"/>
              </a:rPr>
              <a:t>:</a:t>
            </a:r>
          </a:p>
          <a:p>
            <a:pPr marL="514350" lvl="2" indent="0" algn="just">
              <a:lnSpc>
                <a:spcPct val="115000"/>
              </a:lnSpc>
              <a:spcBef>
                <a:spcPts val="0"/>
              </a:spcBef>
              <a:buNone/>
            </a:pPr>
            <a:r>
              <a:rPr lang="en-US" sz="8000" dirty="0">
                <a:solidFill>
                  <a:prstClr val="black"/>
                </a:solidFill>
                <a:latin typeface="Constantia" panose="02030602050306030303" pitchFamily="18" charset="0"/>
                <a:ea typeface="Calibri"/>
                <a:cs typeface="Times New Roman"/>
              </a:rPr>
              <a:t>25 Local Governments benefiting from the Rural Transport  </a:t>
            </a:r>
            <a:r>
              <a:rPr lang="en-US" sz="8000" dirty="0" smtClean="0">
                <a:solidFill>
                  <a:prstClr val="black"/>
                </a:solidFill>
                <a:latin typeface="Constantia" panose="02030602050306030303" pitchFamily="18" charset="0"/>
                <a:ea typeface="Calibri"/>
                <a:cs typeface="Times New Roman"/>
              </a:rPr>
              <a:t>Infrastructure </a:t>
            </a:r>
            <a:r>
              <a:rPr lang="en-US" sz="8000" dirty="0">
                <a:solidFill>
                  <a:prstClr val="black"/>
                </a:solidFill>
                <a:latin typeface="Constantia" panose="02030602050306030303" pitchFamily="18" charset="0"/>
                <a:ea typeface="Calibri"/>
                <a:cs typeface="Times New Roman"/>
              </a:rPr>
              <a:t>(RTI) Project. Of which 23 old and 2 new </a:t>
            </a:r>
            <a:r>
              <a:rPr lang="en-US" sz="8000" dirty="0" smtClean="0">
                <a:solidFill>
                  <a:prstClr val="black"/>
                </a:solidFill>
                <a:latin typeface="Constantia" panose="02030602050306030303" pitchFamily="18" charset="0"/>
                <a:ea typeface="Calibri"/>
                <a:cs typeface="Times New Roman"/>
              </a:rPr>
              <a:t>districts</a:t>
            </a:r>
            <a:r>
              <a:rPr lang="en-US" sz="8000" dirty="0">
                <a:solidFill>
                  <a:prstClr val="black"/>
                </a:solidFill>
                <a:latin typeface="Constantia" panose="02030602050306030303" pitchFamily="18" charset="0"/>
                <a:ea typeface="Calibri"/>
                <a:cs typeface="Times New Roman"/>
              </a:rPr>
              <a:t>. </a:t>
            </a:r>
            <a:endParaRPr lang="en-US" sz="8000" dirty="0" smtClean="0">
              <a:solidFill>
                <a:prstClr val="black"/>
              </a:solidFill>
              <a:latin typeface="Constantia" panose="02030602050306030303" pitchFamily="18" charset="0"/>
              <a:ea typeface="Calibri"/>
              <a:cs typeface="Times New Roman"/>
            </a:endParaRPr>
          </a:p>
          <a:p>
            <a:pPr marL="514350" lvl="2" indent="0" algn="just">
              <a:lnSpc>
                <a:spcPct val="115000"/>
              </a:lnSpc>
              <a:spcBef>
                <a:spcPts val="0"/>
              </a:spcBef>
              <a:buNone/>
            </a:pPr>
            <a:endParaRPr lang="en-US" sz="8000" dirty="0">
              <a:solidFill>
                <a:prstClr val="black"/>
              </a:solidFill>
              <a:latin typeface="Constantia" panose="02030602050306030303" pitchFamily="18" charset="0"/>
              <a:ea typeface="Calibri"/>
              <a:cs typeface="Times New Roman"/>
            </a:endParaRPr>
          </a:p>
          <a:p>
            <a:pPr marL="0" lvl="0" algn="just">
              <a:lnSpc>
                <a:spcPct val="115000"/>
              </a:lnSpc>
              <a:spcBef>
                <a:spcPts val="0"/>
              </a:spcBef>
            </a:pPr>
            <a:r>
              <a:rPr lang="en-US" sz="8000" b="1" dirty="0" smtClean="0">
                <a:solidFill>
                  <a:prstClr val="black"/>
                </a:solidFill>
                <a:latin typeface="Constantia" panose="02030602050306030303" pitchFamily="18" charset="0"/>
                <a:ea typeface="Calibri"/>
                <a:cs typeface="Times New Roman"/>
              </a:rPr>
              <a:t>2.1 RTI targeted outputs:</a:t>
            </a:r>
            <a:endParaRPr lang="en-US" sz="8000" b="1" dirty="0">
              <a:solidFill>
                <a:prstClr val="black"/>
              </a:solidFill>
              <a:latin typeface="Constantia" panose="02030602050306030303" pitchFamily="18" charset="0"/>
              <a:ea typeface="Calibri"/>
              <a:cs typeface="Times New Roman"/>
            </a:endParaRPr>
          </a:p>
          <a:p>
            <a:pPr lvl="1" algn="just">
              <a:lnSpc>
                <a:spcPct val="115000"/>
              </a:lnSpc>
              <a:spcBef>
                <a:spcPts val="0"/>
              </a:spcBef>
            </a:pPr>
            <a:r>
              <a:rPr lang="en-US" sz="8000" dirty="0">
                <a:latin typeface="Constantia" panose="02030602050306030303" pitchFamily="18" charset="0"/>
                <a:ea typeface="Calibri"/>
                <a:cs typeface="Times New Roman"/>
              </a:rPr>
              <a:t>500Km of district roads rehabilitated;</a:t>
            </a:r>
          </a:p>
          <a:p>
            <a:pPr lvl="1" algn="just">
              <a:lnSpc>
                <a:spcPct val="115000"/>
              </a:lnSpc>
              <a:spcBef>
                <a:spcPts val="0"/>
              </a:spcBef>
            </a:pPr>
            <a:r>
              <a:rPr lang="en-US" sz="8000" dirty="0">
                <a:latin typeface="Constantia" panose="02030602050306030303" pitchFamily="18" charset="0"/>
                <a:ea typeface="Calibri"/>
                <a:cs typeface="Times New Roman"/>
              </a:rPr>
              <a:t>300Km of district roads sealed;</a:t>
            </a:r>
          </a:p>
          <a:p>
            <a:pPr lvl="1" algn="just">
              <a:lnSpc>
                <a:spcPct val="115000"/>
              </a:lnSpc>
              <a:spcBef>
                <a:spcPts val="0"/>
              </a:spcBef>
            </a:pPr>
            <a:r>
              <a:rPr lang="en-US" sz="8000" dirty="0">
                <a:latin typeface="Constantia" panose="02030602050306030303" pitchFamily="18" charset="0"/>
                <a:ea typeface="Calibri"/>
                <a:cs typeface="Times New Roman"/>
              </a:rPr>
              <a:t>50 No. Small structures constructed/ rehabilitated; and</a:t>
            </a:r>
          </a:p>
          <a:p>
            <a:pPr lvl="1" algn="just">
              <a:lnSpc>
                <a:spcPct val="115000"/>
              </a:lnSpc>
              <a:spcBef>
                <a:spcPts val="0"/>
              </a:spcBef>
            </a:pPr>
            <a:r>
              <a:rPr lang="en-US" sz="8000" dirty="0">
                <a:latin typeface="Constantia" panose="02030602050306030303" pitchFamily="18" charset="0"/>
                <a:ea typeface="Calibri"/>
                <a:cs typeface="Times New Roman"/>
              </a:rPr>
              <a:t>175 No. Community access interventions implemented</a:t>
            </a:r>
            <a:r>
              <a:rPr lang="en-US" sz="6000" dirty="0">
                <a:latin typeface="Constantia" panose="02030602050306030303" pitchFamily="18" charset="0"/>
                <a:ea typeface="Calibri"/>
                <a:cs typeface="Times New Roman"/>
              </a:rPr>
              <a:t>.</a:t>
            </a:r>
          </a:p>
          <a:p>
            <a:pPr marL="514350" lvl="2" indent="0" algn="just">
              <a:lnSpc>
                <a:spcPct val="115000"/>
              </a:lnSpc>
              <a:spcBef>
                <a:spcPts val="0"/>
              </a:spcBef>
              <a:buNone/>
            </a:pPr>
            <a:endParaRPr lang="en-US" sz="2300" dirty="0" smtClean="0">
              <a:solidFill>
                <a:prstClr val="black"/>
              </a:solidFill>
              <a:latin typeface="Times New Roman"/>
              <a:ea typeface="Calibri"/>
              <a:cs typeface="Times New Roman"/>
            </a:endParaRPr>
          </a:p>
          <a:p>
            <a:pPr marL="514350" lvl="2" indent="0" algn="just">
              <a:lnSpc>
                <a:spcPct val="115000"/>
              </a:lnSpc>
              <a:spcBef>
                <a:spcPts val="0"/>
              </a:spcBef>
              <a:buNone/>
            </a:pPr>
            <a:endParaRPr lang="en-US" sz="2300" dirty="0">
              <a:solidFill>
                <a:prstClr val="black"/>
              </a:solidFill>
              <a:ea typeface="Calibri"/>
              <a:cs typeface="Times New Roman"/>
            </a:endParaRPr>
          </a:p>
          <a:p>
            <a:pPr marL="0" indent="0">
              <a:buNone/>
            </a:pPr>
            <a:r>
              <a:rPr lang="en-US" sz="3600" dirty="0">
                <a:solidFill>
                  <a:prstClr val="black"/>
                </a:solidFill>
                <a:ea typeface="Calibri"/>
                <a:cs typeface="Times New Roman"/>
              </a:rPr>
              <a:t/>
            </a:r>
            <a:br>
              <a:rPr lang="en-US" sz="3600" dirty="0">
                <a:solidFill>
                  <a:prstClr val="black"/>
                </a:solidFill>
                <a:ea typeface="Calibri"/>
                <a:cs typeface="Times New Roman"/>
              </a:rPr>
            </a:br>
            <a:r>
              <a:rPr lang="en-US" dirty="0" smtClean="0"/>
              <a:t> </a:t>
            </a:r>
            <a:endParaRPr lang="en-US" dirty="0"/>
          </a:p>
        </p:txBody>
      </p:sp>
    </p:spTree>
    <p:extLst>
      <p:ext uri="{BB962C8B-B14F-4D97-AF65-F5344CB8AC3E}">
        <p14:creationId xmlns:p14="http://schemas.microsoft.com/office/powerpoint/2010/main" val="3522469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164" y="0"/>
            <a:ext cx="8839200" cy="899890"/>
          </a:xfrm>
        </p:spPr>
        <p:txBody>
          <a:bodyPr>
            <a:normAutofit/>
          </a:bodyPr>
          <a:lstStyle/>
          <a:p>
            <a:r>
              <a:rPr lang="en-US" sz="4800" dirty="0" smtClean="0">
                <a:solidFill>
                  <a:prstClr val="black"/>
                </a:solidFill>
                <a:latin typeface="Constantia" panose="02030602050306030303" pitchFamily="18" charset="0"/>
              </a:rPr>
              <a:t>2.0</a:t>
            </a:r>
            <a:r>
              <a:rPr lang="en-US" dirty="0" smtClean="0">
                <a:solidFill>
                  <a:prstClr val="black"/>
                </a:solidFill>
                <a:latin typeface="Constantia" panose="02030602050306030303" pitchFamily="18" charset="0"/>
              </a:rPr>
              <a:t>: </a:t>
            </a:r>
            <a:r>
              <a:rPr lang="en-US" dirty="0" err="1">
                <a:solidFill>
                  <a:prstClr val="black"/>
                </a:solidFill>
                <a:latin typeface="Constantia" panose="02030602050306030303" pitchFamily="18" charset="0"/>
              </a:rPr>
              <a:t>MoW&amp;T</a:t>
            </a:r>
            <a:r>
              <a:rPr lang="en-US" dirty="0">
                <a:solidFill>
                  <a:prstClr val="black"/>
                </a:solidFill>
                <a:latin typeface="Constantia" panose="02030602050306030303" pitchFamily="18" charset="0"/>
              </a:rPr>
              <a:t> Guidelines </a:t>
            </a:r>
            <a:r>
              <a:rPr lang="en-US" dirty="0" err="1" smtClean="0">
                <a:solidFill>
                  <a:prstClr val="black"/>
                </a:solidFill>
                <a:latin typeface="Constantia" panose="02030602050306030303" pitchFamily="18" charset="0"/>
              </a:rPr>
              <a:t>Con’td</a:t>
            </a:r>
            <a:endParaRPr lang="en-US" dirty="0">
              <a:latin typeface="Constantia" panose="02030602050306030303" pitchFamily="18" charset="0"/>
            </a:endParaRPr>
          </a:p>
        </p:txBody>
      </p:sp>
      <p:sp>
        <p:nvSpPr>
          <p:cNvPr id="3" name="Content Placeholder 2"/>
          <p:cNvSpPr>
            <a:spLocks noGrp="1"/>
          </p:cNvSpPr>
          <p:nvPr>
            <p:ph idx="1"/>
          </p:nvPr>
        </p:nvSpPr>
        <p:spPr>
          <a:xfrm>
            <a:off x="270164" y="1219200"/>
            <a:ext cx="8839200" cy="5486400"/>
          </a:xfrm>
        </p:spPr>
        <p:txBody>
          <a:bodyPr>
            <a:normAutofit/>
          </a:bodyPr>
          <a:lstStyle/>
          <a:p>
            <a:pPr marL="0" marR="0" indent="0" algn="just">
              <a:lnSpc>
                <a:spcPct val="115000"/>
              </a:lnSpc>
              <a:spcBef>
                <a:spcPts val="0"/>
              </a:spcBef>
              <a:spcAft>
                <a:spcPts val="0"/>
              </a:spcAft>
              <a:buNone/>
            </a:pPr>
            <a:r>
              <a:rPr lang="en-US" sz="2800" b="1" dirty="0" smtClean="0">
                <a:solidFill>
                  <a:prstClr val="black"/>
                </a:solidFill>
                <a:latin typeface="Constantia" panose="02030602050306030303" pitchFamily="18" charset="0"/>
                <a:ea typeface="+mj-ea"/>
                <a:cs typeface="+mj-cs"/>
              </a:rPr>
              <a:t>2.2 FY </a:t>
            </a:r>
            <a:r>
              <a:rPr lang="en-US" sz="2800" b="1" dirty="0">
                <a:solidFill>
                  <a:prstClr val="black"/>
                </a:solidFill>
                <a:latin typeface="Constantia" panose="02030602050306030303" pitchFamily="18" charset="0"/>
                <a:ea typeface="+mj-ea"/>
                <a:cs typeface="+mj-cs"/>
              </a:rPr>
              <a:t>2019/20 </a:t>
            </a:r>
            <a:r>
              <a:rPr lang="en-US" sz="2800" b="1" dirty="0" smtClean="0">
                <a:solidFill>
                  <a:prstClr val="black"/>
                </a:solidFill>
                <a:latin typeface="Constantia" panose="02030602050306030303" pitchFamily="18" charset="0"/>
                <a:ea typeface="+mj-ea"/>
                <a:cs typeface="+mj-cs"/>
              </a:rPr>
              <a:t>RTI planned interventions</a:t>
            </a:r>
            <a:endParaRPr lang="en-US" sz="2800" b="1" dirty="0" smtClean="0">
              <a:effectLst/>
              <a:latin typeface="Constantia" panose="02030602050306030303" pitchFamily="18" charset="0"/>
              <a:ea typeface="Calibri"/>
              <a:cs typeface="Times New Roman"/>
            </a:endParaRPr>
          </a:p>
          <a:p>
            <a:pPr marL="400050" lvl="1" algn="just">
              <a:lnSpc>
                <a:spcPct val="115000"/>
              </a:lnSpc>
              <a:spcBef>
                <a:spcPts val="0"/>
              </a:spcBef>
            </a:pPr>
            <a:r>
              <a:rPr lang="en-US" sz="2800" dirty="0" smtClean="0">
                <a:effectLst/>
                <a:latin typeface="Times New Roman"/>
                <a:ea typeface="Calibri"/>
                <a:cs typeface="Times New Roman"/>
              </a:rPr>
              <a:t>All resources for FY2019/20 be directed towards sealing of district roads using Low Cost Sealing Technology;</a:t>
            </a:r>
          </a:p>
          <a:p>
            <a:pPr marL="400050" lvl="1" algn="just">
              <a:lnSpc>
                <a:spcPct val="115000"/>
              </a:lnSpc>
              <a:spcBef>
                <a:spcPts val="0"/>
              </a:spcBef>
            </a:pPr>
            <a:r>
              <a:rPr lang="en-US" sz="2800" dirty="0" smtClean="0">
                <a:effectLst/>
                <a:latin typeface="Times New Roman"/>
                <a:ea typeface="Calibri"/>
                <a:cs typeface="Times New Roman"/>
              </a:rPr>
              <a:t>Quality checks on materials and works executed to be carried out; </a:t>
            </a:r>
          </a:p>
          <a:p>
            <a:pPr marL="400050" lvl="1" algn="just">
              <a:lnSpc>
                <a:spcPct val="115000"/>
              </a:lnSpc>
              <a:spcBef>
                <a:spcPts val="0"/>
              </a:spcBef>
            </a:pPr>
            <a:r>
              <a:rPr lang="en-US" sz="2800" dirty="0" smtClean="0">
                <a:effectLst/>
                <a:latin typeface="Times New Roman"/>
                <a:ea typeface="Calibri"/>
                <a:cs typeface="Times New Roman"/>
              </a:rPr>
              <a:t>District not to approve and pay for works below the specified/acceptable quality;</a:t>
            </a:r>
          </a:p>
          <a:p>
            <a:pPr marL="400050" lvl="1" algn="just">
              <a:lnSpc>
                <a:spcPct val="115000"/>
              </a:lnSpc>
              <a:spcBef>
                <a:spcPts val="0"/>
              </a:spcBef>
            </a:pPr>
            <a:r>
              <a:rPr lang="en-US" sz="2800" dirty="0" smtClean="0">
                <a:effectLst/>
                <a:latin typeface="Times New Roman"/>
                <a:ea typeface="Calibri"/>
                <a:cs typeface="Times New Roman"/>
              </a:rPr>
              <a:t> Quality test reports shall form part of the progress reports;</a:t>
            </a:r>
          </a:p>
          <a:p>
            <a:pPr marL="0" marR="0" algn="just">
              <a:lnSpc>
                <a:spcPct val="115000"/>
              </a:lnSpc>
              <a:spcBef>
                <a:spcPts val="0"/>
              </a:spcBef>
              <a:spcAft>
                <a:spcPts val="0"/>
              </a:spcAft>
            </a:pPr>
            <a:endParaRPr lang="en-US" dirty="0"/>
          </a:p>
        </p:txBody>
      </p:sp>
    </p:spTree>
    <p:extLst>
      <p:ext uri="{BB962C8B-B14F-4D97-AF65-F5344CB8AC3E}">
        <p14:creationId xmlns:p14="http://schemas.microsoft.com/office/powerpoint/2010/main" val="1648016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636"/>
            <a:ext cx="8839200" cy="899890"/>
          </a:xfrm>
        </p:spPr>
        <p:txBody>
          <a:bodyPr>
            <a:normAutofit fontScale="90000"/>
          </a:bodyPr>
          <a:lstStyle/>
          <a:p>
            <a:r>
              <a:rPr lang="en-US" sz="5400" dirty="0">
                <a:solidFill>
                  <a:prstClr val="black"/>
                </a:solidFill>
                <a:latin typeface="Constantia" panose="02030602050306030303" pitchFamily="18" charset="0"/>
              </a:rPr>
              <a:t>2.0</a:t>
            </a:r>
            <a:r>
              <a:rPr lang="en-US" dirty="0">
                <a:solidFill>
                  <a:prstClr val="black"/>
                </a:solidFill>
                <a:latin typeface="Constantia" panose="02030602050306030303" pitchFamily="18" charset="0"/>
              </a:rPr>
              <a:t>: </a:t>
            </a:r>
            <a:r>
              <a:rPr lang="en-US" dirty="0" err="1">
                <a:solidFill>
                  <a:prstClr val="black"/>
                </a:solidFill>
                <a:latin typeface="Constantia" panose="02030602050306030303" pitchFamily="18" charset="0"/>
              </a:rPr>
              <a:t>MoW&amp;T</a:t>
            </a:r>
            <a:r>
              <a:rPr lang="en-US" dirty="0">
                <a:solidFill>
                  <a:prstClr val="black"/>
                </a:solidFill>
                <a:latin typeface="Constantia" panose="02030602050306030303" pitchFamily="18" charset="0"/>
              </a:rPr>
              <a:t> Guidelines </a:t>
            </a:r>
            <a:r>
              <a:rPr lang="en-US" dirty="0" err="1">
                <a:solidFill>
                  <a:prstClr val="black"/>
                </a:solidFill>
                <a:latin typeface="Constantia" panose="02030602050306030303" pitchFamily="18" charset="0"/>
              </a:rPr>
              <a:t>Con’t</a:t>
            </a:r>
            <a:endParaRPr lang="en-US" dirty="0">
              <a:latin typeface="Constantia" panose="02030602050306030303" pitchFamily="18" charset="0"/>
            </a:endParaRPr>
          </a:p>
        </p:txBody>
      </p:sp>
      <p:sp>
        <p:nvSpPr>
          <p:cNvPr id="3" name="Content Placeholder 2"/>
          <p:cNvSpPr>
            <a:spLocks noGrp="1"/>
          </p:cNvSpPr>
          <p:nvPr>
            <p:ph idx="1"/>
          </p:nvPr>
        </p:nvSpPr>
        <p:spPr>
          <a:xfrm>
            <a:off x="152400" y="1219200"/>
            <a:ext cx="8991600" cy="5562600"/>
          </a:xfrm>
        </p:spPr>
        <p:txBody>
          <a:bodyPr>
            <a:normAutofit/>
          </a:bodyPr>
          <a:lstStyle/>
          <a:p>
            <a:r>
              <a:rPr lang="en-US" sz="2800" b="1" dirty="0">
                <a:solidFill>
                  <a:prstClr val="black"/>
                </a:solidFill>
                <a:latin typeface="Constantia" panose="02030602050306030303" pitchFamily="18" charset="0"/>
              </a:rPr>
              <a:t>2.2 FY 2019/20 RTI planned </a:t>
            </a:r>
            <a:r>
              <a:rPr lang="en-US" sz="2800" b="1" dirty="0" smtClean="0">
                <a:solidFill>
                  <a:prstClr val="black"/>
                </a:solidFill>
                <a:latin typeface="Constantia" panose="02030602050306030303" pitchFamily="18" charset="0"/>
              </a:rPr>
              <a:t>interventions </a:t>
            </a:r>
            <a:r>
              <a:rPr lang="en-US" sz="2800" b="1" dirty="0" err="1" smtClean="0">
                <a:solidFill>
                  <a:prstClr val="black"/>
                </a:solidFill>
                <a:latin typeface="Constantia" panose="02030602050306030303" pitchFamily="18" charset="0"/>
              </a:rPr>
              <a:t>c</a:t>
            </a:r>
            <a:r>
              <a:rPr lang="en-US" sz="2800" b="1" dirty="0" err="1" smtClean="0">
                <a:solidFill>
                  <a:prstClr val="black"/>
                </a:solidFill>
                <a:latin typeface="Constantia" panose="02030602050306030303" pitchFamily="18" charset="0"/>
                <a:ea typeface="+mj-ea"/>
                <a:cs typeface="+mj-cs"/>
              </a:rPr>
              <a:t>on’td</a:t>
            </a:r>
            <a:endParaRPr lang="en-US" sz="2800" b="1" dirty="0" smtClean="0">
              <a:effectLst/>
              <a:latin typeface="Constantia" panose="02030602050306030303" pitchFamily="18" charset="0"/>
              <a:ea typeface="Calibri"/>
            </a:endParaRPr>
          </a:p>
          <a:p>
            <a:pPr marL="744537" lvl="1" indent="-342900">
              <a:buFont typeface="Wingdings" panose="05000000000000000000" pitchFamily="2" charset="2"/>
              <a:buChar char="Ø"/>
            </a:pPr>
            <a:r>
              <a:rPr lang="en-US" sz="2400" dirty="0" smtClean="0">
                <a:effectLst/>
                <a:latin typeface="Times New Roman"/>
                <a:ea typeface="Calibri"/>
              </a:rPr>
              <a:t>Ensure the road sections to be worked on are properly    designed;</a:t>
            </a:r>
          </a:p>
          <a:p>
            <a:pPr marL="744537" lvl="1" indent="-342900" algn="just">
              <a:lnSpc>
                <a:spcPct val="115000"/>
              </a:lnSpc>
              <a:spcBef>
                <a:spcPts val="0"/>
              </a:spcBef>
              <a:buFont typeface="Wingdings" panose="05000000000000000000" pitchFamily="2" charset="2"/>
              <a:buChar char="Ø"/>
            </a:pPr>
            <a:r>
              <a:rPr lang="en-US" sz="2400" dirty="0" smtClean="0">
                <a:effectLst/>
                <a:latin typeface="Times New Roman"/>
                <a:ea typeface="Calibri"/>
                <a:cs typeface="Times New Roman"/>
              </a:rPr>
              <a:t>To ensure quality works, all designs for low cost sealing shall be submitted to the Ministry for approval;</a:t>
            </a:r>
          </a:p>
          <a:p>
            <a:pPr marL="744537" lvl="1" indent="-342900" algn="just">
              <a:lnSpc>
                <a:spcPct val="115000"/>
              </a:lnSpc>
              <a:spcBef>
                <a:spcPts val="0"/>
              </a:spcBef>
              <a:buFont typeface="Wingdings" panose="05000000000000000000" pitchFamily="2" charset="2"/>
              <a:buChar char="Ø"/>
            </a:pPr>
            <a:r>
              <a:rPr lang="en-US" sz="2400" dirty="0">
                <a:latin typeface="Times New Roman"/>
                <a:ea typeface="Calibri"/>
                <a:cs typeface="Times New Roman"/>
              </a:rPr>
              <a:t>P</a:t>
            </a:r>
            <a:r>
              <a:rPr lang="en-US" sz="2400" dirty="0" smtClean="0">
                <a:effectLst/>
                <a:latin typeface="Times New Roman"/>
                <a:ea typeface="Calibri"/>
                <a:cs typeface="Times New Roman"/>
              </a:rPr>
              <a:t>articipating districts encouraged to use RAMPS as a planning and reporting tool</a:t>
            </a:r>
            <a:r>
              <a:rPr lang="en-US" dirty="0" smtClean="0">
                <a:effectLst/>
                <a:latin typeface="Times New Roman"/>
                <a:ea typeface="Calibri"/>
                <a:cs typeface="Times New Roman"/>
              </a:rPr>
              <a:t>. </a:t>
            </a:r>
          </a:p>
          <a:p>
            <a:pPr marL="0" marR="0" algn="just">
              <a:lnSpc>
                <a:spcPct val="115000"/>
              </a:lnSpc>
              <a:spcBef>
                <a:spcPts val="0"/>
              </a:spcBef>
              <a:spcAft>
                <a:spcPts val="0"/>
              </a:spcAft>
            </a:pPr>
            <a:endParaRPr lang="en-US" dirty="0" smtClean="0">
              <a:effectLst/>
              <a:latin typeface="Times New Roman"/>
              <a:ea typeface="Calibri"/>
              <a:cs typeface="Times New Roman"/>
            </a:endParaRPr>
          </a:p>
          <a:p>
            <a:pPr marL="0" marR="0" algn="just">
              <a:lnSpc>
                <a:spcPct val="115000"/>
              </a:lnSpc>
              <a:spcBef>
                <a:spcPts val="0"/>
              </a:spcBef>
              <a:spcAft>
                <a:spcPts val="0"/>
              </a:spcAft>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1563961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839200" cy="609600"/>
          </a:xfrm>
        </p:spPr>
        <p:txBody>
          <a:bodyPr>
            <a:normAutofit fontScale="90000"/>
          </a:bodyPr>
          <a:lstStyle/>
          <a:p>
            <a:pPr marL="0" marR="0">
              <a:lnSpc>
                <a:spcPct val="115000"/>
              </a:lnSpc>
              <a:spcBef>
                <a:spcPts val="0"/>
              </a:spcBef>
              <a:spcAft>
                <a:spcPts val="0"/>
              </a:spcAft>
            </a:pPr>
            <a:r>
              <a:rPr lang="en-US" sz="2700" b="1" dirty="0" smtClean="0">
                <a:effectLst/>
                <a:latin typeface="Constantia" panose="02030602050306030303" pitchFamily="18" charset="0"/>
                <a:ea typeface="Calibri"/>
                <a:cs typeface="Times New Roman"/>
              </a:rPr>
              <a:t>2.3</a:t>
            </a:r>
            <a:r>
              <a:rPr lang="en-US" sz="2200" b="1" dirty="0" smtClean="0">
                <a:effectLst/>
                <a:latin typeface="Constantia" panose="02030602050306030303" pitchFamily="18" charset="0"/>
                <a:ea typeface="Calibri"/>
                <a:cs typeface="Times New Roman"/>
              </a:rPr>
              <a:t>: (IPFS) for grant transfers to LGs -(RTI) Project        for FY  2019-20</a:t>
            </a:r>
            <a:r>
              <a:rPr lang="en-US" sz="4000" dirty="0">
                <a:ea typeface="Calibri"/>
                <a:cs typeface="Times New Roman"/>
              </a:rPr>
              <a:t/>
            </a:r>
            <a:br>
              <a:rPr lang="en-US" sz="4000" dirty="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15000"/>
              </a:lnSpc>
              <a:spcBef>
                <a:spcPts val="0"/>
              </a:spcBef>
              <a:spcAft>
                <a:spcPts val="0"/>
              </a:spcAft>
            </a:pPr>
            <a:endParaRPr lang="en-US" sz="1800" dirty="0">
              <a:ea typeface="Calibri"/>
              <a:cs typeface="Times New Roman"/>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08185408"/>
              </p:ext>
            </p:extLst>
          </p:nvPr>
        </p:nvGraphicFramePr>
        <p:xfrm>
          <a:off x="457200" y="838213"/>
          <a:ext cx="8458200" cy="6019779"/>
        </p:xfrm>
        <a:graphic>
          <a:graphicData uri="http://schemas.openxmlformats.org/drawingml/2006/table">
            <a:tbl>
              <a:tblPr firstRow="1" firstCol="1" bandRow="1"/>
              <a:tblGrid>
                <a:gridCol w="800100">
                  <a:extLst>
                    <a:ext uri="{9D8B030D-6E8A-4147-A177-3AD203B41FA5}">
                      <a16:colId xmlns="" xmlns:a16="http://schemas.microsoft.com/office/drawing/2014/main" val="20000"/>
                    </a:ext>
                  </a:extLst>
                </a:gridCol>
                <a:gridCol w="817194">
                  <a:extLst>
                    <a:ext uri="{9D8B030D-6E8A-4147-A177-3AD203B41FA5}">
                      <a16:colId xmlns="" xmlns:a16="http://schemas.microsoft.com/office/drawing/2014/main" val="20001"/>
                    </a:ext>
                  </a:extLst>
                </a:gridCol>
                <a:gridCol w="3069006">
                  <a:extLst>
                    <a:ext uri="{9D8B030D-6E8A-4147-A177-3AD203B41FA5}">
                      <a16:colId xmlns="" xmlns:a16="http://schemas.microsoft.com/office/drawing/2014/main" val="20002"/>
                    </a:ext>
                  </a:extLst>
                </a:gridCol>
                <a:gridCol w="3771900">
                  <a:extLst>
                    <a:ext uri="{9D8B030D-6E8A-4147-A177-3AD203B41FA5}">
                      <a16:colId xmlns="" xmlns:a16="http://schemas.microsoft.com/office/drawing/2014/main" val="20003"/>
                    </a:ext>
                  </a:extLst>
                </a:gridCol>
              </a:tblGrid>
              <a:tr h="429987">
                <a:tc>
                  <a:txBody>
                    <a:bodyPr/>
                    <a:lstStyle/>
                    <a:p>
                      <a:pPr marL="0" marR="0" algn="just">
                        <a:lnSpc>
                          <a:spcPct val="115000"/>
                        </a:lnSpc>
                        <a:spcBef>
                          <a:spcPts val="0"/>
                        </a:spcBef>
                        <a:spcAft>
                          <a:spcPts val="0"/>
                        </a:spcAft>
                      </a:pPr>
                      <a:r>
                        <a:rPr lang="en-GB" sz="1200" b="1" dirty="0">
                          <a:solidFill>
                            <a:srgbClr val="000000"/>
                          </a:solidFill>
                          <a:effectLst/>
                          <a:latin typeface="Times New Roman"/>
                          <a:ea typeface="Times New Roman"/>
                          <a:cs typeface="Times New Roman"/>
                        </a:rPr>
                        <a:t>No. </a:t>
                      </a:r>
                      <a:endParaRPr lang="en-US" sz="1200" dirty="0">
                        <a:effectLst/>
                        <a:latin typeface="Calibri"/>
                        <a:ea typeface="Calibri"/>
                        <a:cs typeface="Times New Roman"/>
                      </a:endParaRPr>
                    </a:p>
                  </a:txBody>
                  <a:tcPr marL="52709" marR="5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GB" sz="1200" b="1">
                          <a:solidFill>
                            <a:srgbClr val="000000"/>
                          </a:solidFill>
                          <a:effectLst/>
                          <a:latin typeface="Times New Roman"/>
                          <a:ea typeface="Times New Roman"/>
                          <a:cs typeface="Times New Roman"/>
                        </a:rPr>
                        <a:t> Vote </a:t>
                      </a:r>
                      <a:endParaRPr lang="en-US" sz="1200">
                        <a:effectLst/>
                        <a:latin typeface="Calibri"/>
                        <a:ea typeface="Calibri"/>
                        <a:cs typeface="Times New Roman"/>
                      </a:endParaRPr>
                    </a:p>
                  </a:txBody>
                  <a:tcPr marL="52709" marR="5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GB" sz="1200" b="1" dirty="0">
                          <a:solidFill>
                            <a:srgbClr val="000000"/>
                          </a:solidFill>
                          <a:effectLst/>
                          <a:latin typeface="Times New Roman"/>
                          <a:ea typeface="Times New Roman"/>
                          <a:cs typeface="Times New Roman"/>
                        </a:rPr>
                        <a:t> Local Government </a:t>
                      </a:r>
                      <a:endParaRPr lang="en-US" sz="1200" dirty="0">
                        <a:effectLst/>
                        <a:latin typeface="Calibri"/>
                        <a:ea typeface="Calibri"/>
                        <a:cs typeface="Times New Roman"/>
                      </a:endParaRPr>
                    </a:p>
                  </a:txBody>
                  <a:tcPr marL="52709" marR="5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GB" sz="1200" b="1">
                          <a:solidFill>
                            <a:srgbClr val="000000"/>
                          </a:solidFill>
                          <a:effectLst/>
                          <a:latin typeface="Times New Roman"/>
                          <a:ea typeface="Times New Roman"/>
                          <a:cs typeface="Times New Roman"/>
                        </a:rPr>
                        <a:t> IPF FY 2018/19</a:t>
                      </a:r>
                      <a:endParaRPr lang="en-US" sz="1200">
                        <a:effectLst/>
                        <a:latin typeface="Calibri"/>
                        <a:ea typeface="Calibri"/>
                        <a:cs typeface="Times New Roman"/>
                      </a:endParaRPr>
                    </a:p>
                  </a:txBody>
                  <a:tcPr marL="52709" marR="5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502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Apac District</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256,001,141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508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dirty="0">
                          <a:solidFill>
                            <a:srgbClr val="000000"/>
                          </a:solidFill>
                          <a:effectLst/>
                          <a:latin typeface="Times New Roman"/>
                          <a:ea typeface="Times New Roman"/>
                          <a:cs typeface="Times New Roman"/>
                        </a:rPr>
                        <a:t> </a:t>
                      </a:r>
                      <a:r>
                        <a:rPr lang="en-GB" sz="1200" dirty="0" err="1">
                          <a:solidFill>
                            <a:srgbClr val="000000"/>
                          </a:solidFill>
                          <a:effectLst/>
                          <a:latin typeface="Times New Roman"/>
                          <a:ea typeface="Times New Roman"/>
                          <a:cs typeface="Times New Roman"/>
                        </a:rPr>
                        <a:t>Gulu</a:t>
                      </a:r>
                      <a:r>
                        <a:rPr lang="en-GB" sz="1200" dirty="0">
                          <a:solidFill>
                            <a:srgbClr val="000000"/>
                          </a:solidFill>
                          <a:effectLst/>
                          <a:latin typeface="Times New Roman"/>
                          <a:ea typeface="Times New Roman"/>
                          <a:cs typeface="Times New Roman"/>
                        </a:rPr>
                        <a:t> District </a:t>
                      </a:r>
                      <a:endParaRPr lang="en-US" sz="1200" dirty="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256,001,141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3</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514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Kaberamaido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4</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522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dirty="0">
                          <a:solidFill>
                            <a:srgbClr val="000000"/>
                          </a:solidFill>
                          <a:effectLst/>
                          <a:latin typeface="Times New Roman"/>
                          <a:ea typeface="Times New Roman"/>
                          <a:cs typeface="Times New Roman"/>
                        </a:rPr>
                        <a:t> </a:t>
                      </a:r>
                      <a:r>
                        <a:rPr lang="en-GB" sz="1200" dirty="0" err="1">
                          <a:solidFill>
                            <a:srgbClr val="000000"/>
                          </a:solidFill>
                          <a:effectLst/>
                          <a:latin typeface="Times New Roman"/>
                          <a:ea typeface="Times New Roman"/>
                          <a:cs typeface="Times New Roman"/>
                        </a:rPr>
                        <a:t>Katakwi</a:t>
                      </a:r>
                      <a:r>
                        <a:rPr lang="en-GB" sz="1200" dirty="0">
                          <a:solidFill>
                            <a:srgbClr val="000000"/>
                          </a:solidFill>
                          <a:effectLst/>
                          <a:latin typeface="Times New Roman"/>
                          <a:ea typeface="Times New Roman"/>
                          <a:cs typeface="Times New Roman"/>
                        </a:rPr>
                        <a:t> District </a:t>
                      </a:r>
                      <a:endParaRPr lang="en-US" sz="1200" dirty="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5</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527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Kitgum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6</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529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Kumi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7</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531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Lira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8</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547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Pader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9</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553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Soroti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10</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564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Amolatar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11</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565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Amuria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12</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570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Amuru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13</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572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Oyam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14</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575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Dokolo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15</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578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dirty="0">
                          <a:solidFill>
                            <a:srgbClr val="000000"/>
                          </a:solidFill>
                          <a:effectLst/>
                          <a:latin typeface="Times New Roman"/>
                          <a:ea typeface="Times New Roman"/>
                          <a:cs typeface="Times New Roman"/>
                        </a:rPr>
                        <a:t> </a:t>
                      </a:r>
                      <a:r>
                        <a:rPr lang="en-GB" sz="1200" dirty="0" err="1">
                          <a:solidFill>
                            <a:srgbClr val="000000"/>
                          </a:solidFill>
                          <a:effectLst/>
                          <a:latin typeface="Times New Roman"/>
                          <a:ea typeface="Times New Roman"/>
                          <a:cs typeface="Times New Roman"/>
                        </a:rPr>
                        <a:t>Bukedea</a:t>
                      </a:r>
                      <a:r>
                        <a:rPr lang="en-GB" sz="1200" dirty="0">
                          <a:solidFill>
                            <a:srgbClr val="000000"/>
                          </a:solidFill>
                          <a:effectLst/>
                          <a:latin typeface="Times New Roman"/>
                          <a:ea typeface="Times New Roman"/>
                          <a:cs typeface="Times New Roman"/>
                        </a:rPr>
                        <a:t> </a:t>
                      </a:r>
                      <a:r>
                        <a:rPr lang="en-GB" sz="1200" dirty="0" err="1">
                          <a:solidFill>
                            <a:srgbClr val="000000"/>
                          </a:solidFill>
                          <a:effectLst/>
                          <a:latin typeface="Times New Roman"/>
                          <a:ea typeface="Times New Roman"/>
                          <a:cs typeface="Times New Roman"/>
                        </a:rPr>
                        <a:t>Distrct</a:t>
                      </a:r>
                      <a:r>
                        <a:rPr lang="en-GB" sz="1200" dirty="0">
                          <a:solidFill>
                            <a:srgbClr val="000000"/>
                          </a:solidFill>
                          <a:effectLst/>
                          <a:latin typeface="Times New Roman"/>
                          <a:ea typeface="Times New Roman"/>
                          <a:cs typeface="Times New Roman"/>
                        </a:rPr>
                        <a:t> </a:t>
                      </a:r>
                      <a:endParaRPr lang="en-US" sz="1200" dirty="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512,002,281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5"/>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16</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585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Lamwo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6"/>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17</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586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Otuke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18</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588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Alebtong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19</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596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Serere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9"/>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20</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603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Ngora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21</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606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Nwoya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22</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607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Kole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2"/>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23</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611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Agago District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403,776,798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24</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200">
                          <a:solidFill>
                            <a:srgbClr val="000000"/>
                          </a:solidFill>
                          <a:effectLst/>
                          <a:latin typeface="Times New Roman"/>
                          <a:ea typeface="Times New Roman"/>
                          <a:cs typeface="Times New Roman"/>
                        </a:rPr>
                        <a:t>615</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Omoro</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256,001,141</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25</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626</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Kwania</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256,001,141</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5"/>
                  </a:ext>
                </a:extLst>
              </a:tr>
              <a:tr h="214992">
                <a:tc>
                  <a:txBody>
                    <a:bodyPr/>
                    <a:lstStyle/>
                    <a:p>
                      <a:pPr marL="0" marR="0" algn="just">
                        <a:lnSpc>
                          <a:spcPct val="115000"/>
                        </a:lnSpc>
                        <a:spcBef>
                          <a:spcPts val="0"/>
                        </a:spcBef>
                        <a:spcAft>
                          <a:spcPts val="0"/>
                        </a:spcAft>
                      </a:pPr>
                      <a:r>
                        <a:rPr lang="en-GB" sz="1200">
                          <a:solidFill>
                            <a:srgbClr val="000000"/>
                          </a:solidFill>
                          <a:effectLst/>
                          <a:latin typeface="Times New Roman"/>
                          <a:ea typeface="Times New Roman"/>
                          <a:cs typeface="Times New Roman"/>
                        </a:rPr>
                        <a: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b="1">
                          <a:solidFill>
                            <a:srgbClr val="000000"/>
                          </a:solidFill>
                          <a:effectLst/>
                          <a:latin typeface="Times New Roman"/>
                          <a:ea typeface="Times New Roman"/>
                          <a:cs typeface="Times New Roman"/>
                        </a:rPr>
                        <a:t>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b="1">
                          <a:solidFill>
                            <a:srgbClr val="000000"/>
                          </a:solidFill>
                          <a:effectLst/>
                          <a:latin typeface="Times New Roman"/>
                          <a:ea typeface="Times New Roman"/>
                          <a:cs typeface="Times New Roman"/>
                        </a:rPr>
                        <a:t> Total </a:t>
                      </a:r>
                      <a:endParaRPr lang="en-US" sz="120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GB" sz="1200" b="1" dirty="0">
                          <a:solidFill>
                            <a:srgbClr val="000000"/>
                          </a:solidFill>
                          <a:effectLst/>
                          <a:latin typeface="Times New Roman"/>
                          <a:ea typeface="Times New Roman"/>
                          <a:cs typeface="Times New Roman"/>
                        </a:rPr>
                        <a:t>                10,910,248,601 </a:t>
                      </a:r>
                      <a:endParaRPr lang="en-US" sz="1200" dirty="0">
                        <a:effectLst/>
                        <a:latin typeface="Calibri"/>
                        <a:ea typeface="Calibri"/>
                        <a:cs typeface="Times New Roman"/>
                      </a:endParaRPr>
                    </a:p>
                  </a:txBody>
                  <a:tcPr marL="52709" marR="5270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bl>
          </a:graphicData>
        </a:graphic>
      </p:graphicFrame>
    </p:spTree>
    <p:extLst>
      <p:ext uri="{BB962C8B-B14F-4D97-AF65-F5344CB8AC3E}">
        <p14:creationId xmlns:p14="http://schemas.microsoft.com/office/powerpoint/2010/main" val="1087587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858000" cy="838200"/>
          </a:xfrm>
        </p:spPr>
        <p:txBody>
          <a:bodyPr>
            <a:normAutofit/>
          </a:bodyPr>
          <a:lstStyle/>
          <a:p>
            <a:r>
              <a:rPr lang="en-US" b="1" dirty="0" smtClean="0"/>
              <a:t>3.0: URF budgeting guidelines</a:t>
            </a:r>
            <a:endParaRPr lang="en-US" b="1" dirty="0"/>
          </a:p>
        </p:txBody>
      </p:sp>
      <p:sp>
        <p:nvSpPr>
          <p:cNvPr id="3" name="Content Placeholder 2"/>
          <p:cNvSpPr>
            <a:spLocks noGrp="1"/>
          </p:cNvSpPr>
          <p:nvPr>
            <p:ph idx="1"/>
          </p:nvPr>
        </p:nvSpPr>
        <p:spPr>
          <a:xfrm>
            <a:off x="304801" y="1524000"/>
            <a:ext cx="8153400" cy="5334000"/>
          </a:xfrm>
        </p:spPr>
        <p:txBody>
          <a:bodyPr>
            <a:normAutofit/>
          </a:bodyPr>
          <a:lstStyle/>
          <a:p>
            <a:pPr algn="just">
              <a:spcBef>
                <a:spcPts val="0"/>
              </a:spcBef>
            </a:pPr>
            <a:r>
              <a:rPr lang="en-GB" sz="2000" b="1" dirty="0" smtClean="0">
                <a:effectLst/>
                <a:latin typeface="Constantia"/>
                <a:ea typeface="Calibri"/>
                <a:cs typeface="Times New Roman"/>
              </a:rPr>
              <a:t>3.0: Introduction:</a:t>
            </a:r>
          </a:p>
          <a:p>
            <a:pPr marL="0" indent="0" algn="just">
              <a:spcBef>
                <a:spcPts val="0"/>
              </a:spcBef>
              <a:buNone/>
            </a:pPr>
            <a:endParaRPr lang="en-GB" sz="2000" b="1" dirty="0" smtClean="0">
              <a:effectLst/>
              <a:latin typeface="Constantia"/>
              <a:ea typeface="Calibri"/>
              <a:cs typeface="Times New Roman"/>
            </a:endParaRPr>
          </a:p>
          <a:p>
            <a:pPr lvl="1" algn="just">
              <a:spcBef>
                <a:spcPts val="0"/>
              </a:spcBef>
              <a:buFont typeface="Wingdings" panose="05000000000000000000" pitchFamily="2" charset="2"/>
              <a:buChar char="Ø"/>
            </a:pPr>
            <a:r>
              <a:rPr lang="en-GB" dirty="0" smtClean="0">
                <a:effectLst/>
                <a:latin typeface="Constantia"/>
                <a:ea typeface="Calibri"/>
                <a:cs typeface="Times New Roman"/>
              </a:rPr>
              <a:t>The URF allocation for </a:t>
            </a:r>
            <a:r>
              <a:rPr lang="en-GB" dirty="0" smtClean="0">
                <a:effectLst/>
                <a:latin typeface="Constantia"/>
                <a:ea typeface="Calibri"/>
                <a:cs typeface="Constantia"/>
              </a:rPr>
              <a:t>FY 2019/20 has remained the same as for FY 2018/19 funding levels of UGX 542.52bn;</a:t>
            </a:r>
          </a:p>
          <a:p>
            <a:pPr lvl="1" algn="just">
              <a:spcBef>
                <a:spcPts val="0"/>
              </a:spcBef>
              <a:buFont typeface="Wingdings" panose="05000000000000000000" pitchFamily="2" charset="2"/>
              <a:buChar char="Ø"/>
            </a:pPr>
            <a:r>
              <a:rPr lang="en-GB" dirty="0" smtClean="0">
                <a:effectLst/>
                <a:latin typeface="Constantia"/>
                <a:ea typeface="Calibri"/>
                <a:cs typeface="Constantia"/>
              </a:rPr>
              <a:t>Maintenance of public roads in FY 2019/20 shall continue to be financed from appropriations by Parliament via the consolidated fund;</a:t>
            </a:r>
          </a:p>
          <a:p>
            <a:pPr lvl="1" algn="just">
              <a:spcBef>
                <a:spcPts val="0"/>
              </a:spcBef>
              <a:buFont typeface="Wingdings" panose="05000000000000000000" pitchFamily="2" charset="2"/>
              <a:buChar char="Ø"/>
            </a:pPr>
            <a:r>
              <a:rPr lang="en-GB" dirty="0" smtClean="0">
                <a:effectLst/>
                <a:latin typeface="Constantia"/>
                <a:ea typeface="Calibri"/>
                <a:cs typeface="Constantia"/>
              </a:rPr>
              <a:t> Allocations for the available funding has been based on the existing budget allocation formulae that gives effect to section 22 (2) of the URF Act, 2008;</a:t>
            </a:r>
          </a:p>
          <a:p>
            <a:pPr lvl="1" algn="just">
              <a:spcBef>
                <a:spcPts val="0"/>
              </a:spcBef>
              <a:buFont typeface="Wingdings" panose="05000000000000000000" pitchFamily="2" charset="2"/>
              <a:buChar char="Ø"/>
            </a:pPr>
            <a:r>
              <a:rPr lang="en-GB" dirty="0" smtClean="0">
                <a:effectLst/>
                <a:latin typeface="Constantia"/>
                <a:ea typeface="Calibri"/>
                <a:cs typeface="Constantia"/>
              </a:rPr>
              <a:t> While the central allocation done by URF is to provide planning ceilings to various categories of DAs, the internal allocations to individual programs for road schemes are done by the agencies themselves; </a:t>
            </a:r>
            <a:endParaRPr lang="en-US" sz="2400" dirty="0">
              <a:ea typeface="Calibri"/>
              <a:cs typeface="Times New Roman"/>
            </a:endParaRPr>
          </a:p>
          <a:p>
            <a:pPr lvl="1" algn="just">
              <a:spcBef>
                <a:spcPts val="0"/>
              </a:spcBef>
              <a:buFont typeface="Wingdings" panose="05000000000000000000" pitchFamily="2" charset="2"/>
              <a:buChar char="Ø"/>
            </a:pPr>
            <a:r>
              <a:rPr lang="en-GB" dirty="0" smtClean="0">
                <a:effectLst/>
                <a:latin typeface="Constantia"/>
                <a:ea typeface="Calibri"/>
                <a:cs typeface="Constantia"/>
              </a:rPr>
              <a:t>The allocation factors considered include the conditions of the public roads, maintenance requirements, and length of the road network and the relevant volume of traffic for each agency</a:t>
            </a:r>
            <a:endParaRPr lang="en-US" dirty="0"/>
          </a:p>
        </p:txBody>
      </p:sp>
    </p:spTree>
    <p:extLst>
      <p:ext uri="{BB962C8B-B14F-4D97-AF65-F5344CB8AC3E}">
        <p14:creationId xmlns:p14="http://schemas.microsoft.com/office/powerpoint/2010/main" val="505703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6705600" cy="1066800"/>
          </a:xfrm>
        </p:spPr>
        <p:txBody>
          <a:bodyPr>
            <a:normAutofit fontScale="90000"/>
          </a:bodyPr>
          <a:lstStyle/>
          <a:p>
            <a:r>
              <a:rPr lang="en-US" sz="4000" b="1" dirty="0" smtClean="0">
                <a:effectLst/>
                <a:latin typeface="Constantia"/>
                <a:ea typeface="Calibri"/>
                <a:cs typeface="Times New Roman"/>
              </a:rPr>
              <a:t>3.1</a:t>
            </a:r>
            <a:r>
              <a:rPr lang="en-US" sz="2800" b="1" dirty="0" smtClean="0">
                <a:effectLst/>
                <a:latin typeface="Constantia"/>
                <a:ea typeface="Calibri"/>
                <a:cs typeface="Times New Roman"/>
              </a:rPr>
              <a:t>: FY 2019/20 global allocations per   network category</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4917300"/>
              </p:ext>
            </p:extLst>
          </p:nvPr>
        </p:nvGraphicFramePr>
        <p:xfrm>
          <a:off x="1676400" y="1828800"/>
          <a:ext cx="6286499" cy="3581398"/>
        </p:xfrm>
        <a:graphic>
          <a:graphicData uri="http://schemas.openxmlformats.org/drawingml/2006/table">
            <a:tbl>
              <a:tblPr firstRow="1" firstCol="1" bandRow="1"/>
              <a:tblGrid>
                <a:gridCol w="670545">
                  <a:extLst>
                    <a:ext uri="{9D8B030D-6E8A-4147-A177-3AD203B41FA5}">
                      <a16:colId xmlns="" xmlns:a16="http://schemas.microsoft.com/office/drawing/2014/main" val="20000"/>
                    </a:ext>
                  </a:extLst>
                </a:gridCol>
                <a:gridCol w="670545">
                  <a:extLst>
                    <a:ext uri="{9D8B030D-6E8A-4147-A177-3AD203B41FA5}">
                      <a16:colId xmlns="" xmlns:a16="http://schemas.microsoft.com/office/drawing/2014/main" val="20001"/>
                    </a:ext>
                  </a:extLst>
                </a:gridCol>
                <a:gridCol w="640110">
                  <a:extLst>
                    <a:ext uri="{9D8B030D-6E8A-4147-A177-3AD203B41FA5}">
                      <a16:colId xmlns="" xmlns:a16="http://schemas.microsoft.com/office/drawing/2014/main" val="20002"/>
                    </a:ext>
                  </a:extLst>
                </a:gridCol>
                <a:gridCol w="533400">
                  <a:extLst>
                    <a:ext uri="{9D8B030D-6E8A-4147-A177-3AD203B41FA5}">
                      <a16:colId xmlns="" xmlns:a16="http://schemas.microsoft.com/office/drawing/2014/main" val="20003"/>
                    </a:ext>
                  </a:extLst>
                </a:gridCol>
                <a:gridCol w="462437">
                  <a:extLst>
                    <a:ext uri="{9D8B030D-6E8A-4147-A177-3AD203B41FA5}">
                      <a16:colId xmlns="" xmlns:a16="http://schemas.microsoft.com/office/drawing/2014/main" val="20004"/>
                    </a:ext>
                  </a:extLst>
                </a:gridCol>
                <a:gridCol w="860665">
                  <a:extLst>
                    <a:ext uri="{9D8B030D-6E8A-4147-A177-3AD203B41FA5}">
                      <a16:colId xmlns="" xmlns:a16="http://schemas.microsoft.com/office/drawing/2014/main" val="20005"/>
                    </a:ext>
                  </a:extLst>
                </a:gridCol>
                <a:gridCol w="860665">
                  <a:extLst>
                    <a:ext uri="{9D8B030D-6E8A-4147-A177-3AD203B41FA5}">
                      <a16:colId xmlns="" xmlns:a16="http://schemas.microsoft.com/office/drawing/2014/main" val="20006"/>
                    </a:ext>
                  </a:extLst>
                </a:gridCol>
                <a:gridCol w="1588132">
                  <a:extLst>
                    <a:ext uri="{9D8B030D-6E8A-4147-A177-3AD203B41FA5}">
                      <a16:colId xmlns="" xmlns:a16="http://schemas.microsoft.com/office/drawing/2014/main" val="20007"/>
                    </a:ext>
                  </a:extLst>
                </a:gridCol>
              </a:tblGrid>
              <a:tr h="196125">
                <a:tc rowSpan="2">
                  <a:txBody>
                    <a:bodyPr/>
                    <a:lstStyle/>
                    <a:p>
                      <a:pPr marL="0" marR="0">
                        <a:lnSpc>
                          <a:spcPct val="115000"/>
                        </a:lnSpc>
                        <a:spcBef>
                          <a:spcPts val="0"/>
                        </a:spcBef>
                        <a:spcAft>
                          <a:spcPts val="0"/>
                        </a:spcAft>
                      </a:pPr>
                      <a:r>
                        <a:rPr lang="en-GB" sz="1000" b="1" dirty="0">
                          <a:effectLst/>
                          <a:latin typeface="Constantia"/>
                          <a:ea typeface="Calibri"/>
                          <a:cs typeface="Constantia"/>
                        </a:rPr>
                        <a:t> </a:t>
                      </a:r>
                      <a:endParaRPr lang="en-US" sz="1000" dirty="0">
                        <a:effectLst/>
                        <a:latin typeface="Calibri"/>
                        <a:ea typeface="Calibri"/>
                        <a:cs typeface="Times New Roman"/>
                      </a:endParaRPr>
                    </a:p>
                    <a:p>
                      <a:pPr marL="0" marR="0">
                        <a:lnSpc>
                          <a:spcPct val="115000"/>
                        </a:lnSpc>
                        <a:spcBef>
                          <a:spcPts val="0"/>
                        </a:spcBef>
                        <a:spcAft>
                          <a:spcPts val="0"/>
                        </a:spcAft>
                      </a:pPr>
                      <a:r>
                        <a:rPr lang="en-GB" sz="1000" b="1" dirty="0">
                          <a:effectLst/>
                          <a:latin typeface="Constantia"/>
                          <a:ea typeface="Calibri"/>
                          <a:cs typeface="Constantia"/>
                        </a:rPr>
                        <a:t>S/N</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3">
                  <a:txBody>
                    <a:bodyPr/>
                    <a:lstStyle/>
                    <a:p>
                      <a:pPr marL="0" marR="0" algn="ctr">
                        <a:lnSpc>
                          <a:spcPct val="115000"/>
                        </a:lnSpc>
                        <a:spcBef>
                          <a:spcPts val="0"/>
                        </a:spcBef>
                        <a:spcAft>
                          <a:spcPts val="0"/>
                        </a:spcAft>
                      </a:pPr>
                      <a:r>
                        <a:rPr lang="en-GB" sz="1000" b="1">
                          <a:effectLst/>
                          <a:latin typeface="Constantia"/>
                          <a:ea typeface="Calibri"/>
                          <a:cs typeface="Constantia"/>
                        </a:rPr>
                        <a:t>Road category</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gridSpan="3">
                  <a:txBody>
                    <a:bodyPr/>
                    <a:lstStyle/>
                    <a:p>
                      <a:pPr marL="0" marR="0">
                        <a:lnSpc>
                          <a:spcPct val="115000"/>
                        </a:lnSpc>
                        <a:spcBef>
                          <a:spcPts val="0"/>
                        </a:spcBef>
                        <a:spcAft>
                          <a:spcPts val="0"/>
                        </a:spcAft>
                      </a:pPr>
                      <a:r>
                        <a:rPr lang="en-GB" sz="1000" b="1" dirty="0">
                          <a:effectLst/>
                          <a:latin typeface="Constantia"/>
                          <a:ea typeface="Calibri"/>
                          <a:cs typeface="Constantia"/>
                        </a:rPr>
                        <a:t>FY 2019/20 budget (UGX)</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rowSpan="2">
                  <a:txBody>
                    <a:bodyPr/>
                    <a:lstStyle/>
                    <a:p>
                      <a:pPr marL="0" marR="0">
                        <a:lnSpc>
                          <a:spcPct val="115000"/>
                        </a:lnSpc>
                        <a:spcBef>
                          <a:spcPts val="0"/>
                        </a:spcBef>
                        <a:spcAft>
                          <a:spcPts val="0"/>
                        </a:spcAft>
                      </a:pPr>
                      <a:r>
                        <a:rPr lang="en-GB" sz="1000" b="1">
                          <a:effectLst/>
                          <a:latin typeface="Constantia"/>
                          <a:ea typeface="Calibri"/>
                          <a:cs typeface="Constantia"/>
                        </a:rPr>
                        <a:t> </a:t>
                      </a:r>
                      <a:endParaRPr lang="en-US" sz="1000">
                        <a:effectLst/>
                        <a:latin typeface="Calibri"/>
                        <a:ea typeface="Calibri"/>
                        <a:cs typeface="Times New Roman"/>
                      </a:endParaRPr>
                    </a:p>
                    <a:p>
                      <a:pPr marL="0" marR="0">
                        <a:lnSpc>
                          <a:spcPct val="115000"/>
                        </a:lnSpc>
                        <a:spcBef>
                          <a:spcPts val="0"/>
                        </a:spcBef>
                        <a:spcAft>
                          <a:spcPts val="1000"/>
                        </a:spcAft>
                      </a:pPr>
                      <a:r>
                        <a:rPr lang="en-GB" sz="1000" b="1">
                          <a:effectLst/>
                          <a:latin typeface="Constantia"/>
                          <a:ea typeface="Calibri"/>
                          <a:cs typeface="Constantia"/>
                        </a:rPr>
                        <a:t>Remarks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588373">
                <a:tc vMerge="1">
                  <a:txBody>
                    <a:bodyPr/>
                    <a:lstStyle/>
                    <a:p>
                      <a:endParaRPr lang="en-US"/>
                    </a:p>
                  </a:txBody>
                  <a:tcPr/>
                </a:tc>
                <a:tc>
                  <a:txBody>
                    <a:bodyPr/>
                    <a:lstStyle/>
                    <a:p>
                      <a:pPr marL="0" marR="0">
                        <a:lnSpc>
                          <a:spcPct val="115000"/>
                        </a:lnSpc>
                        <a:spcBef>
                          <a:spcPts val="0"/>
                        </a:spcBef>
                        <a:spcAft>
                          <a:spcPts val="0"/>
                        </a:spcAft>
                      </a:pPr>
                      <a:r>
                        <a:rPr lang="en-GB" sz="1000" b="1">
                          <a:effectLst/>
                          <a:latin typeface="Constantia"/>
                          <a:ea typeface="Calibri"/>
                          <a:cs typeface="Constantia"/>
                        </a:rPr>
                        <a:t>Name</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GB" sz="1000" b="1">
                          <a:effectLst/>
                          <a:latin typeface="Constantia"/>
                          <a:ea typeface="Calibri"/>
                          <a:cs typeface="Constantia"/>
                        </a:rPr>
                        <a:t>Size (km)</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GB" sz="1000" b="1" dirty="0">
                          <a:effectLst/>
                          <a:latin typeface="Constantia"/>
                          <a:ea typeface="Calibri"/>
                          <a:cs typeface="Constantia"/>
                        </a:rPr>
                        <a:t>%age</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GB" sz="1000" b="1">
                          <a:effectLst/>
                          <a:latin typeface="Constantia"/>
                          <a:ea typeface="Calibri"/>
                          <a:cs typeface="Constantia"/>
                        </a:rPr>
                        <a:t>Amount</a:t>
                      </a:r>
                      <a:endParaRPr lang="en-US" sz="1000">
                        <a:effectLst/>
                        <a:latin typeface="Calibri"/>
                        <a:ea typeface="Calibri"/>
                        <a:cs typeface="Times New Roman"/>
                      </a:endParaRPr>
                    </a:p>
                    <a:p>
                      <a:pPr marL="0" marR="0" algn="ctr">
                        <a:lnSpc>
                          <a:spcPct val="115000"/>
                        </a:lnSpc>
                        <a:spcBef>
                          <a:spcPts val="0"/>
                        </a:spcBef>
                        <a:spcAft>
                          <a:spcPts val="0"/>
                        </a:spcAft>
                      </a:pPr>
                      <a:r>
                        <a:rPr lang="en-GB" sz="1000" b="1">
                          <a:effectLst/>
                          <a:latin typeface="Constantia"/>
                          <a:ea typeface="Calibri"/>
                          <a:cs typeface="Constantia"/>
                        </a:rPr>
                        <a:t>(bn)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GB" sz="1000" b="1">
                          <a:effectLst/>
                          <a:latin typeface="Constantia"/>
                          <a:ea typeface="Calibri"/>
                          <a:cs typeface="Constantia"/>
                        </a:rPr>
                        <a:t>% age of Total</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GB" sz="1000" b="1">
                          <a:effectLst/>
                          <a:latin typeface="Constantia"/>
                          <a:ea typeface="Calibri"/>
                          <a:cs typeface="Constantia"/>
                        </a:rPr>
                        <a:t>Change over      FY 18/19</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 xmlns:a16="http://schemas.microsoft.com/office/drawing/2014/main" val="10001"/>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1.0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National</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20,571</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a:solidFill>
                            <a:srgbClr val="000000"/>
                          </a:solidFill>
                          <a:effectLst/>
                          <a:latin typeface="Constantia"/>
                          <a:ea typeface="Calibri"/>
                          <a:cs typeface="Times New Roman"/>
                        </a:rPr>
                        <a:t>15%</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dirty="0">
                          <a:effectLst/>
                          <a:latin typeface="Constantia"/>
                          <a:ea typeface="Calibri"/>
                          <a:cs typeface="Constantia"/>
                        </a:rPr>
                        <a:t>312.6</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dirty="0">
                          <a:effectLst/>
                          <a:latin typeface="Constantia"/>
                          <a:ea typeface="Calibri"/>
                          <a:cs typeface="Constantia"/>
                        </a:rPr>
                        <a:t>57.61</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national roads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2.0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KCCA</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2,103</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dirty="0">
                          <a:solidFill>
                            <a:srgbClr val="000000"/>
                          </a:solidFill>
                          <a:effectLst/>
                          <a:latin typeface="Constantia"/>
                          <a:ea typeface="Calibri"/>
                          <a:cs typeface="Times New Roman"/>
                        </a:rPr>
                        <a:t>2%</a:t>
                      </a:r>
                      <a:endParaRPr lang="en-US"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30.56</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5.63</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city roads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3.0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District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34,381</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a:solidFill>
                            <a:srgbClr val="000000"/>
                          </a:solidFill>
                          <a:effectLst/>
                          <a:latin typeface="Constantia"/>
                          <a:ea typeface="Calibri"/>
                          <a:cs typeface="Times New Roman"/>
                        </a:rPr>
                        <a:t>25%</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74.94</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13.81</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roads in 134 districts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4.0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Municipals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3,198</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a:solidFill>
                            <a:srgbClr val="000000"/>
                          </a:solidFill>
                          <a:effectLst/>
                          <a:latin typeface="Constantia"/>
                          <a:ea typeface="Calibri"/>
                          <a:cs typeface="Times New Roman"/>
                        </a:rPr>
                        <a:t>2%</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34.79</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6.41</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roads in 41 MCs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5.0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Town councils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9,530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a:solidFill>
                            <a:srgbClr val="000000"/>
                          </a:solidFill>
                          <a:effectLst/>
                          <a:latin typeface="Constantia"/>
                          <a:ea typeface="Calibri"/>
                          <a:cs typeface="Times New Roman"/>
                        </a:rPr>
                        <a:t>7%</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31.93</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5.89</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roads in 214 districts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392248">
                <a:tc>
                  <a:txBody>
                    <a:bodyPr/>
                    <a:lstStyle/>
                    <a:p>
                      <a:pPr marL="0" marR="0">
                        <a:lnSpc>
                          <a:spcPct val="115000"/>
                        </a:lnSpc>
                        <a:spcBef>
                          <a:spcPts val="0"/>
                        </a:spcBef>
                        <a:spcAft>
                          <a:spcPts val="0"/>
                        </a:spcAft>
                      </a:pPr>
                      <a:r>
                        <a:rPr lang="en-GB" sz="1000">
                          <a:effectLst/>
                          <a:latin typeface="Constantia"/>
                          <a:ea typeface="Calibri"/>
                          <a:cs typeface="Constantia"/>
                        </a:rPr>
                        <a:t>6.0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CARs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1000"/>
                        </a:spcAft>
                      </a:pPr>
                      <a:r>
                        <a:rPr lang="en-GB" sz="1000">
                          <a:effectLst/>
                          <a:latin typeface="Constantia"/>
                          <a:ea typeface="Calibri"/>
                          <a:cs typeface="Constantia"/>
                        </a:rPr>
                        <a:t>68,933</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200000"/>
                        </a:lnSpc>
                        <a:spcBef>
                          <a:spcPts val="0"/>
                        </a:spcBef>
                        <a:spcAft>
                          <a:spcPts val="1000"/>
                        </a:spcAft>
                      </a:pPr>
                      <a:r>
                        <a:rPr lang="en-US" sz="1000">
                          <a:solidFill>
                            <a:srgbClr val="000000"/>
                          </a:solidFill>
                          <a:effectLst/>
                          <a:latin typeface="Constantia"/>
                          <a:ea typeface="Calibri"/>
                          <a:cs typeface="Times New Roman"/>
                        </a:rPr>
                        <a:t>50%</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17.71</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3.26</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a:effectLst/>
                          <a:latin typeface="Constantia"/>
                          <a:ea typeface="Calibri"/>
                          <a:cs typeface="Constantia"/>
                        </a:rPr>
                        <a:t>-</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a:effectLst/>
                          <a:latin typeface="Constantia"/>
                          <a:ea typeface="Calibri"/>
                          <a:cs typeface="Constantia"/>
                        </a:rPr>
                        <a:t>For maintenance of roads in 1,155 s/counties</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43412">
                <a:tc gridSpan="2">
                  <a:txBody>
                    <a:bodyPr/>
                    <a:lstStyle/>
                    <a:p>
                      <a:pPr marL="0" marR="0" algn="r">
                        <a:lnSpc>
                          <a:spcPct val="115000"/>
                        </a:lnSpc>
                        <a:spcBef>
                          <a:spcPts val="0"/>
                        </a:spcBef>
                        <a:spcAft>
                          <a:spcPts val="0"/>
                        </a:spcAft>
                      </a:pPr>
                      <a:r>
                        <a:rPr lang="en-GB" sz="1000" b="1">
                          <a:effectLst/>
                          <a:latin typeface="Constantia"/>
                          <a:ea typeface="Calibri"/>
                          <a:cs typeface="Constantia"/>
                        </a:rPr>
                        <a:t>Total</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lnSpc>
                          <a:spcPct val="115000"/>
                        </a:lnSpc>
                        <a:spcBef>
                          <a:spcPts val="0"/>
                        </a:spcBef>
                        <a:spcAft>
                          <a:spcPts val="0"/>
                        </a:spcAft>
                      </a:pPr>
                      <a:r>
                        <a:rPr lang="en-GB" sz="1000" b="1">
                          <a:effectLst/>
                          <a:latin typeface="Constantia"/>
                          <a:ea typeface="Calibri"/>
                          <a:cs typeface="Constantia"/>
                        </a:rPr>
                        <a:t>138,716</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GB" sz="1000" b="1">
                          <a:effectLst/>
                          <a:latin typeface="Constantia"/>
                          <a:ea typeface="Calibri"/>
                          <a:cs typeface="Constantia"/>
                        </a:rPr>
                        <a:t>100%</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 </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 </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000">
                          <a:effectLst/>
                          <a:latin typeface="Constantia"/>
                          <a:ea typeface="Calibri"/>
                          <a:cs typeface="Constantia"/>
                        </a:rPr>
                        <a:t> </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GB" sz="1000" dirty="0">
                          <a:effectLst/>
                          <a:latin typeface="Constantia"/>
                          <a:ea typeface="Calibri"/>
                          <a:cs typeface="Constantia"/>
                        </a:rPr>
                        <a:t> </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1171908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836</TotalTime>
  <Words>2293</Words>
  <Application>Microsoft Office PowerPoint</Application>
  <PresentationFormat>On-screen Show (4:3)</PresentationFormat>
  <Paragraphs>407</Paragraphs>
  <Slides>26</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26</vt:i4>
      </vt:variant>
    </vt:vector>
  </HeadingPairs>
  <TitlesOfParts>
    <vt:vector size="39" baseType="lpstr">
      <vt:lpstr>Arial Unicode MS</vt:lpstr>
      <vt:lpstr>Arial</vt:lpstr>
      <vt:lpstr>Arial Narrow</vt:lpstr>
      <vt:lpstr>Browallia New</vt:lpstr>
      <vt:lpstr>Calibri</vt:lpstr>
      <vt:lpstr>Calibri Light</vt:lpstr>
      <vt:lpstr>Century Gothic</vt:lpstr>
      <vt:lpstr>Constantia</vt:lpstr>
      <vt:lpstr>Georgia</vt:lpstr>
      <vt:lpstr>Times New Roman</vt:lpstr>
      <vt:lpstr>Wingdings</vt:lpstr>
      <vt:lpstr>Wingdings 3</vt:lpstr>
      <vt:lpstr>Wisp</vt:lpstr>
      <vt:lpstr> WORKS AND TRANSPORT SECTOR GUIDELINES FOR     FINANCIAL YEAR -2019/2020 </vt:lpstr>
      <vt:lpstr>Presentation Outline</vt:lpstr>
      <vt:lpstr>1.0 Roles, Responsibilities and Mandates </vt:lpstr>
      <vt:lpstr>2.0 MoW&amp;T Guidelines</vt:lpstr>
      <vt:lpstr>2.0: MoW&amp;T Guidelines Con’td</vt:lpstr>
      <vt:lpstr>2.0: MoW&amp;T Guidelines Con’t</vt:lpstr>
      <vt:lpstr>2.3: (IPFS) for grant transfers to LGs -(RTI) Project        for FY  2019-20 </vt:lpstr>
      <vt:lpstr>3.0: URF budgeting guidelines</vt:lpstr>
      <vt:lpstr>3.1: FY 2019/20 global allocations per   network category</vt:lpstr>
      <vt:lpstr>3.2: Maintenance Policy for Agencies during FY 2019/2020</vt:lpstr>
      <vt:lpstr>3.2: Maintenance Policy for Agencies during FY 2019/2020</vt:lpstr>
      <vt:lpstr>3.2: Maintenance Policy for Agencies during FY 2019/2020</vt:lpstr>
      <vt:lpstr>3.2: Maintenance Policy for Agencies during FY 2019/2020</vt:lpstr>
      <vt:lpstr>3.3: FY 2019/2020 guidelines </vt:lpstr>
      <vt:lpstr>3.3: FY 2019/20 guidelines con’td </vt:lpstr>
      <vt:lpstr>3.3: FY 2019/20 guidelines con’td </vt:lpstr>
      <vt:lpstr>3.3: FY 2019/20 guidelines con’td  </vt:lpstr>
      <vt:lpstr>3.3: FY 2019/20 guidelines con’td  </vt:lpstr>
      <vt:lpstr>3.3: FY 2019/20 guidelines con’td </vt:lpstr>
      <vt:lpstr>3.3: FY 2019/20 guidelines con’td </vt:lpstr>
      <vt:lpstr>3.3: FY 2019/20 guidelines con’td </vt:lpstr>
      <vt:lpstr>4.0: Planned programmes for 2019/20 by MoW&amp;T</vt:lpstr>
      <vt:lpstr>5.0 HIGHLIGHTS ON THE KEY SECTOR ISSUES AND RECOMMENDATIONS  FOR ACTION IN FY 2018/2019</vt:lpstr>
      <vt:lpstr>5.0 HIGHLIGHTS ON THE KEY SECTOR ISSUES AND RECOMMENDATIONS  FOR ACTION IN FY 2018/2019 (CONT’D)</vt:lpstr>
      <vt:lpstr>5.0 HIGHLIGHTS ON THE KEY SECTOR ISSUES AND RECOMMENDATIONS  FOR ACTION IN FY 2018/2019 (CONT’D)</vt:lpstr>
      <vt:lpstr>6.0: 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WORKS AND TRANSPORT SECTOR GUIDELINES FOR FINANCIAL YEAR 2019/2020</dc:title>
  <dc:creator>James Ekonga</dc:creator>
  <cp:lastModifiedBy>Esther Ayebare</cp:lastModifiedBy>
  <cp:revision>74</cp:revision>
  <cp:lastPrinted>2018-09-15T16:50:00Z</cp:lastPrinted>
  <dcterms:created xsi:type="dcterms:W3CDTF">2018-09-05T14:12:39Z</dcterms:created>
  <dcterms:modified xsi:type="dcterms:W3CDTF">2018-09-15T16:50:16Z</dcterms:modified>
</cp:coreProperties>
</file>